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72e3faf0837400c" /><Relationship Type="http://schemas.openxmlformats.org/officeDocument/2006/relationships/extended-properties" Target="/docProps/app.xml" Id="Rc928e8ce38254cd5" /><Relationship Type="http://schemas.openxmlformats.org/officeDocument/2006/relationships/officeDocument" Target="/ppt/presentation.xml" Id="R1195972c2552439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035f61ccc844409"/>
  </p:sldMasterIdLst>
  <p:notesMasterIdLst>
    <p:notesMasterId xmlns:r="http://schemas.openxmlformats.org/officeDocument/2006/relationships" r:id="Rbe7f2888536e4e94"/>
  </p:notesMasterIdLst>
  <p:sldIdLst>
    <p:sldId xmlns:r="http://schemas.openxmlformats.org/officeDocument/2006/relationships" id="256" r:id="R25c68596d6294b48"/>
    <p:sldId xmlns:r="http://schemas.openxmlformats.org/officeDocument/2006/relationships" id="257" r:id="R9531e0ee02754075"/>
    <p:sldId xmlns:r="http://schemas.openxmlformats.org/officeDocument/2006/relationships" id="258" r:id="R2ec0061db1664a2b"/>
    <p:sldId xmlns:r="http://schemas.openxmlformats.org/officeDocument/2006/relationships" id="259" r:id="R7cff544a94894274"/>
    <p:sldId xmlns:r="http://schemas.openxmlformats.org/officeDocument/2006/relationships" id="260" r:id="Rdf1c3e2f87fb4a1d"/>
    <p:sldId xmlns:r="http://schemas.openxmlformats.org/officeDocument/2006/relationships" id="261" r:id="R55c283d5aa864694"/>
    <p:sldId xmlns:r="http://schemas.openxmlformats.org/officeDocument/2006/relationships" id="262" r:id="R7f6e654ecc544e71"/>
    <p:sldId xmlns:r="http://schemas.openxmlformats.org/officeDocument/2006/relationships" id="263" r:id="Rd3e4c4b8d96343ca"/>
    <p:sldId xmlns:r="http://schemas.openxmlformats.org/officeDocument/2006/relationships" id="264" r:id="Rb09639a0a43a4479"/>
    <p:sldId xmlns:r="http://schemas.openxmlformats.org/officeDocument/2006/relationships" id="265" r:id="R7e1523dfadfc41c6"/>
    <p:sldId xmlns:r="http://schemas.openxmlformats.org/officeDocument/2006/relationships" id="266" r:id="R07d28a0c265f4ffa"/>
    <p:sldId xmlns:r="http://schemas.openxmlformats.org/officeDocument/2006/relationships" id="267" r:id="Rd3689480d57a4c40"/>
    <p:sldId xmlns:r="http://schemas.openxmlformats.org/officeDocument/2006/relationships" id="268" r:id="R4cefe366b2394177"/>
    <p:sldId xmlns:r="http://schemas.openxmlformats.org/officeDocument/2006/relationships" id="269" r:id="Rcad880caeb734899"/>
    <p:sldId xmlns:r="http://schemas.openxmlformats.org/officeDocument/2006/relationships" id="270" r:id="R9ddcfa12c8a04559"/>
    <p:sldId xmlns:r="http://schemas.openxmlformats.org/officeDocument/2006/relationships" id="271" r:id="R08df088ff8794c0e"/>
    <p:sldId xmlns:r="http://schemas.openxmlformats.org/officeDocument/2006/relationships" id="272" r:id="Rc434246ac77943fc"/>
    <p:sldId xmlns:r="http://schemas.openxmlformats.org/officeDocument/2006/relationships" id="273" r:id="Rc7fadeca5fc34301"/>
    <p:sldId xmlns:r="http://schemas.openxmlformats.org/officeDocument/2006/relationships" id="274" r:id="R545a4eb4093c4a8b"/>
    <p:sldId xmlns:r="http://schemas.openxmlformats.org/officeDocument/2006/relationships" id="275" r:id="R0083ed9e424e43a5"/>
    <p:sldId xmlns:r="http://schemas.openxmlformats.org/officeDocument/2006/relationships" id="276" r:id="Rc906bdfee61341ec"/>
    <p:sldId xmlns:r="http://schemas.openxmlformats.org/officeDocument/2006/relationships" id="277" r:id="R07963279ffec4f4c"/>
    <p:sldId xmlns:r="http://schemas.openxmlformats.org/officeDocument/2006/relationships" id="278" r:id="R677c55db4e4c46bc"/>
    <p:sldId xmlns:r="http://schemas.openxmlformats.org/officeDocument/2006/relationships" id="279" r:id="R6fceb457b84e477f"/>
    <p:sldId xmlns:r="http://schemas.openxmlformats.org/officeDocument/2006/relationships" id="280" r:id="R4f4d933a2c1e415f"/>
    <p:sldId xmlns:r="http://schemas.openxmlformats.org/officeDocument/2006/relationships" id="281" r:id="R317d9c666a3a47f6"/>
    <p:sldId xmlns:r="http://schemas.openxmlformats.org/officeDocument/2006/relationships" id="282" r:id="R6ab57f9ebb654421"/>
    <p:sldId xmlns:r="http://schemas.openxmlformats.org/officeDocument/2006/relationships" id="283" r:id="Rc6ef8218f725401b"/>
    <p:sldId xmlns:r="http://schemas.openxmlformats.org/officeDocument/2006/relationships" id="284" r:id="R444ddfcb676a4885"/>
    <p:sldId xmlns:r="http://schemas.openxmlformats.org/officeDocument/2006/relationships" id="285" r:id="R9b9e62ecdb0d473c"/>
    <p:sldId xmlns:r="http://schemas.openxmlformats.org/officeDocument/2006/relationships" id="286" r:id="Rfa156036d14e4ab1"/>
    <p:sldId xmlns:r="http://schemas.openxmlformats.org/officeDocument/2006/relationships" id="287" r:id="Rcbc1fbc6f3a74520"/>
    <p:sldId xmlns:r="http://schemas.openxmlformats.org/officeDocument/2006/relationships" id="288" r:id="Refd772cfb1c148ae"/>
    <p:sldId xmlns:r="http://schemas.openxmlformats.org/officeDocument/2006/relationships" id="289" r:id="Rd84b9a57d2fb4715"/>
    <p:sldId xmlns:r="http://schemas.openxmlformats.org/officeDocument/2006/relationships" id="290" r:id="R9a97e1f95a334fd9"/>
    <p:sldId xmlns:r="http://schemas.openxmlformats.org/officeDocument/2006/relationships" id="291" r:id="R0b2ca2d4a0234902"/>
    <p:sldId xmlns:r="http://schemas.openxmlformats.org/officeDocument/2006/relationships" id="292" r:id="Re837486af439475f"/>
    <p:sldId xmlns:r="http://schemas.openxmlformats.org/officeDocument/2006/relationships" id="293" r:id="R7a21f60993394a95"/>
    <p:sldId xmlns:r="http://schemas.openxmlformats.org/officeDocument/2006/relationships" id="294" r:id="Rc48238845e8e4d8a"/>
    <p:sldId xmlns:r="http://schemas.openxmlformats.org/officeDocument/2006/relationships" id="295" r:id="R0ee58373052e43b5"/>
    <p:sldId xmlns:r="http://schemas.openxmlformats.org/officeDocument/2006/relationships" id="296" r:id="Rca063f9dde42458c"/>
    <p:sldId xmlns:r="http://schemas.openxmlformats.org/officeDocument/2006/relationships" id="297" r:id="R0c8cfa0aeb554fcf"/>
    <p:sldId xmlns:r="http://schemas.openxmlformats.org/officeDocument/2006/relationships" id="298" r:id="Rb64617c707a449cc"/>
    <p:sldId xmlns:r="http://schemas.openxmlformats.org/officeDocument/2006/relationships" id="299" r:id="Re084112bd5774545"/>
    <p:sldId xmlns:r="http://schemas.openxmlformats.org/officeDocument/2006/relationships" id="300" r:id="Raa6c8491c7ea40ed"/>
    <p:sldId xmlns:r="http://schemas.openxmlformats.org/officeDocument/2006/relationships" id="301" r:id="R26486bc0d1494ddb"/>
    <p:sldId xmlns:r="http://schemas.openxmlformats.org/officeDocument/2006/relationships" id="302" r:id="R1d48681b544c4317"/>
  </p:sldIdLst>
  <p:sldSz cx="12192000" cy="6858000"/>
  <p:notesSz cx="6858000" cy="9144000"/>
  <p:defaultTextStyle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f0893d8810544d2" /><Relationship Type="http://schemas.openxmlformats.org/officeDocument/2006/relationships/slideMaster" Target="/ppt/slideMasters/slideMaster1.xml" Id="R5035f61ccc844409" /><Relationship Type="http://schemas.openxmlformats.org/officeDocument/2006/relationships/notesMaster" Target="/ppt/notesMasters/notesMaster1.xml" Id="Rbe7f2888536e4e94" /><Relationship Type="http://schemas.openxmlformats.org/officeDocument/2006/relationships/presProps" Target="/ppt/presProps.xml" Id="Rcea20a5666ba4b79" /><Relationship Type="http://schemas.openxmlformats.org/officeDocument/2006/relationships/viewProps" Target="/ppt/viewProps.xml" Id="R62c7c25f451141fe" /><Relationship Type="http://schemas.openxmlformats.org/officeDocument/2006/relationships/tableStyles" Target="/ppt/tableStyles.xml" Id="Rbd5794123f154a7e" /><Relationship Type="http://schemas.openxmlformats.org/officeDocument/2006/relationships/slide" Target="/ppt/slides/slide1.xml" Id="R25c68596d6294b48" /><Relationship Type="http://schemas.openxmlformats.org/officeDocument/2006/relationships/slide" Target="/ppt/slides/slide2.xml" Id="R9531e0ee02754075" /><Relationship Type="http://schemas.openxmlformats.org/officeDocument/2006/relationships/slide" Target="/ppt/slides/slide3.xml" Id="R2ec0061db1664a2b" /><Relationship Type="http://schemas.openxmlformats.org/officeDocument/2006/relationships/slide" Target="/ppt/slides/slide4.xml" Id="R7cff544a94894274" /><Relationship Type="http://schemas.openxmlformats.org/officeDocument/2006/relationships/slide" Target="/ppt/slides/slide5.xml" Id="Rdf1c3e2f87fb4a1d" /><Relationship Type="http://schemas.openxmlformats.org/officeDocument/2006/relationships/slide" Target="/ppt/slides/slide6.xml" Id="R55c283d5aa864694" /><Relationship Type="http://schemas.openxmlformats.org/officeDocument/2006/relationships/slide" Target="/ppt/slides/slide7.xml" Id="R7f6e654ecc544e71" /><Relationship Type="http://schemas.openxmlformats.org/officeDocument/2006/relationships/slide" Target="/ppt/slides/slide8.xml" Id="Rd3e4c4b8d96343ca" /><Relationship Type="http://schemas.openxmlformats.org/officeDocument/2006/relationships/slide" Target="/ppt/slides/slide9.xml" Id="Rb09639a0a43a4479" /><Relationship Type="http://schemas.openxmlformats.org/officeDocument/2006/relationships/slide" Target="/ppt/slides/slide10.xml" Id="R7e1523dfadfc41c6" /><Relationship Type="http://schemas.openxmlformats.org/officeDocument/2006/relationships/slide" Target="/ppt/slides/slide11.xml" Id="R07d28a0c265f4ffa" /><Relationship Type="http://schemas.openxmlformats.org/officeDocument/2006/relationships/slide" Target="/ppt/slides/slide12.xml" Id="Rd3689480d57a4c40" /><Relationship Type="http://schemas.openxmlformats.org/officeDocument/2006/relationships/slide" Target="/ppt/slides/slide13.xml" Id="R4cefe366b2394177" /><Relationship Type="http://schemas.openxmlformats.org/officeDocument/2006/relationships/slide" Target="/ppt/slides/slide14.xml" Id="Rcad880caeb734899" /><Relationship Type="http://schemas.openxmlformats.org/officeDocument/2006/relationships/slide" Target="/ppt/slides/slide15.xml" Id="R9ddcfa12c8a04559" /><Relationship Type="http://schemas.openxmlformats.org/officeDocument/2006/relationships/slide" Target="/ppt/slides/slide16.xml" Id="R08df088ff8794c0e" /><Relationship Type="http://schemas.openxmlformats.org/officeDocument/2006/relationships/slide" Target="/ppt/slides/slide17.xml" Id="Rc434246ac77943fc" /><Relationship Type="http://schemas.openxmlformats.org/officeDocument/2006/relationships/slide" Target="/ppt/slides/slide18.xml" Id="Rc7fadeca5fc34301" /><Relationship Type="http://schemas.openxmlformats.org/officeDocument/2006/relationships/slide" Target="/ppt/slides/slide19.xml" Id="R545a4eb4093c4a8b" /><Relationship Type="http://schemas.openxmlformats.org/officeDocument/2006/relationships/slide" Target="/ppt/slides/slide20.xml" Id="R0083ed9e424e43a5" /><Relationship Type="http://schemas.openxmlformats.org/officeDocument/2006/relationships/slide" Target="/ppt/slides/slide21.xml" Id="Rc906bdfee61341ec" /><Relationship Type="http://schemas.openxmlformats.org/officeDocument/2006/relationships/slide" Target="/ppt/slides/slide22.xml" Id="R07963279ffec4f4c" /><Relationship Type="http://schemas.openxmlformats.org/officeDocument/2006/relationships/slide" Target="/ppt/slides/slide23.xml" Id="R677c55db4e4c46bc" /><Relationship Type="http://schemas.openxmlformats.org/officeDocument/2006/relationships/slide" Target="/ppt/slides/slide24.xml" Id="R6fceb457b84e477f" /><Relationship Type="http://schemas.openxmlformats.org/officeDocument/2006/relationships/slide" Target="/ppt/slides/slide25.xml" Id="R4f4d933a2c1e415f" /><Relationship Type="http://schemas.openxmlformats.org/officeDocument/2006/relationships/slide" Target="/ppt/slides/slide26.xml" Id="R317d9c666a3a47f6" /><Relationship Type="http://schemas.openxmlformats.org/officeDocument/2006/relationships/slide" Target="/ppt/slides/slide27.xml" Id="R6ab57f9ebb654421" /><Relationship Type="http://schemas.openxmlformats.org/officeDocument/2006/relationships/slide" Target="/ppt/slides/slide28.xml" Id="Rc6ef8218f725401b" /><Relationship Type="http://schemas.openxmlformats.org/officeDocument/2006/relationships/slide" Target="/ppt/slides/slide29.xml" Id="R444ddfcb676a4885" /><Relationship Type="http://schemas.openxmlformats.org/officeDocument/2006/relationships/slide" Target="/ppt/slides/slide30.xml" Id="R9b9e62ecdb0d473c" /><Relationship Type="http://schemas.openxmlformats.org/officeDocument/2006/relationships/slide" Target="/ppt/slides/slide31.xml" Id="Rfa156036d14e4ab1" /><Relationship Type="http://schemas.openxmlformats.org/officeDocument/2006/relationships/slide" Target="/ppt/slides/slide32.xml" Id="Rcbc1fbc6f3a74520" /><Relationship Type="http://schemas.openxmlformats.org/officeDocument/2006/relationships/slide" Target="/ppt/slides/slide33.xml" Id="Refd772cfb1c148ae" /><Relationship Type="http://schemas.openxmlformats.org/officeDocument/2006/relationships/slide" Target="/ppt/slides/slide34.xml" Id="Rd84b9a57d2fb4715" /><Relationship Type="http://schemas.openxmlformats.org/officeDocument/2006/relationships/slide" Target="/ppt/slides/slide35.xml" Id="R9a97e1f95a334fd9" /><Relationship Type="http://schemas.openxmlformats.org/officeDocument/2006/relationships/slide" Target="/ppt/slides/slide36.xml" Id="R0b2ca2d4a0234902" /><Relationship Type="http://schemas.openxmlformats.org/officeDocument/2006/relationships/slide" Target="/ppt/slides/slide37.xml" Id="Re837486af439475f" /><Relationship Type="http://schemas.openxmlformats.org/officeDocument/2006/relationships/slide" Target="/ppt/slides/slide38.xml" Id="R7a21f60993394a95" /><Relationship Type="http://schemas.openxmlformats.org/officeDocument/2006/relationships/slide" Target="/ppt/slides/slide39.xml" Id="Rc48238845e8e4d8a" /><Relationship Type="http://schemas.openxmlformats.org/officeDocument/2006/relationships/slide" Target="/ppt/slides/slide40.xml" Id="R0ee58373052e43b5" /><Relationship Type="http://schemas.openxmlformats.org/officeDocument/2006/relationships/slide" Target="/ppt/slides/slide41.xml" Id="Rca063f9dde42458c" /><Relationship Type="http://schemas.openxmlformats.org/officeDocument/2006/relationships/slide" Target="/ppt/slides/slide42.xml" Id="R0c8cfa0aeb554fcf" /><Relationship Type="http://schemas.openxmlformats.org/officeDocument/2006/relationships/slide" Target="/ppt/slides/slide43.xml" Id="Rb64617c707a449cc" /><Relationship Type="http://schemas.openxmlformats.org/officeDocument/2006/relationships/slide" Target="/ppt/slides/slide44.xml" Id="Re084112bd5774545" /><Relationship Type="http://schemas.openxmlformats.org/officeDocument/2006/relationships/slide" Target="/ppt/slides/slide45.xml" Id="Raa6c8491c7ea40ed" /><Relationship Type="http://schemas.openxmlformats.org/officeDocument/2006/relationships/slide" Target="/ppt/slides/slide46.xml" Id="R26486bc0d1494ddb" /><Relationship Type="http://schemas.openxmlformats.org/officeDocument/2006/relationships/slide" Target="/ppt/slides/slide47.xml" Id="R1d48681b544c431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d3ea2cc4973411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9ae44de51a54dce" /><Relationship Type="http://schemas.openxmlformats.org/officeDocument/2006/relationships/notesMaster" Target="/ppt/notesMasters/notesMaster1.xml" Id="Rf0bb3674e2864dd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2639c50ec54907" /><Relationship Type="http://schemas.openxmlformats.org/officeDocument/2006/relationships/notesMaster" Target="/ppt/notesMasters/notesMaster1.xml" Id="Rcdf81bfb08df45f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d73bdd9c44941e6" /><Relationship Type="http://schemas.openxmlformats.org/officeDocument/2006/relationships/notesMaster" Target="/ppt/notesMasters/notesMaster1.xml" Id="R1a0d68252cdf4c0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cd3d437d5ec43fd" /><Relationship Type="http://schemas.openxmlformats.org/officeDocument/2006/relationships/notesMaster" Target="/ppt/notesMasters/notesMaster1.xml" Id="R4d34ba67a412462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181717986674951" /><Relationship Type="http://schemas.openxmlformats.org/officeDocument/2006/relationships/notesMaster" Target="/ppt/notesMasters/notesMaster1.xml" Id="R4d42c24d33644f8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a99800aacc3446a" /><Relationship Type="http://schemas.openxmlformats.org/officeDocument/2006/relationships/notesMaster" Target="/ppt/notesMasters/notesMaster1.xml" Id="R5449f982136e406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63f735eddbe491b" /><Relationship Type="http://schemas.openxmlformats.org/officeDocument/2006/relationships/notesMaster" Target="/ppt/notesMasters/notesMaster1.xml" Id="Rff7c235b0a224ef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dc13b0058c84d1e" /><Relationship Type="http://schemas.openxmlformats.org/officeDocument/2006/relationships/notesMaster" Target="/ppt/notesMasters/notesMaster1.xml" Id="R043346209a2341c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9978a81893f4a17" /><Relationship Type="http://schemas.openxmlformats.org/officeDocument/2006/relationships/notesMaster" Target="/ppt/notesMasters/notesMaster1.xml" Id="R25b7f925e5c54d3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c5bd6c340574bd2" /><Relationship Type="http://schemas.openxmlformats.org/officeDocument/2006/relationships/notesMaster" Target="/ppt/notesMasters/notesMaster1.xml" Id="Rc35de9cdeed94d2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67dea6a2d754d65" /><Relationship Type="http://schemas.openxmlformats.org/officeDocument/2006/relationships/notesMaster" Target="/ppt/notesMasters/notesMaster1.xml" Id="R2ec59d7ac7a5455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932135d5d6e464f" /><Relationship Type="http://schemas.openxmlformats.org/officeDocument/2006/relationships/notesMaster" Target="/ppt/notesMasters/notesMaster1.xml" Id="R23b0583301624ec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a5f1357dc5440cc" /><Relationship Type="http://schemas.openxmlformats.org/officeDocument/2006/relationships/notesMaster" Target="/ppt/notesMasters/notesMaster1.xml" Id="Rad43d6ec7927400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ac3c22491f94879" /><Relationship Type="http://schemas.openxmlformats.org/officeDocument/2006/relationships/notesMaster" Target="/ppt/notesMasters/notesMaster1.xml" Id="Rc06045834603448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27bfb1e57114aa0" /><Relationship Type="http://schemas.openxmlformats.org/officeDocument/2006/relationships/notesMaster" Target="/ppt/notesMasters/notesMaster1.xml" Id="R16d49d2ad4a4482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45d84cab2f44dc8" /><Relationship Type="http://schemas.openxmlformats.org/officeDocument/2006/relationships/notesMaster" Target="/ppt/notesMasters/notesMaster1.xml" Id="R79ba71ad1d2e49a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aaa0831812041e5" /><Relationship Type="http://schemas.openxmlformats.org/officeDocument/2006/relationships/notesMaster" Target="/ppt/notesMasters/notesMaster1.xml" Id="R59bf4de1e8ea49f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bda0621d67d483f" /><Relationship Type="http://schemas.openxmlformats.org/officeDocument/2006/relationships/notesMaster" Target="/ppt/notesMasters/notesMaster1.xml" Id="Re0f1f655564c430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c6d4ba738594968" /><Relationship Type="http://schemas.openxmlformats.org/officeDocument/2006/relationships/notesMaster" Target="/ppt/notesMasters/notesMaster1.xml" Id="R09d0eb2f210740d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2fc046abe374044" /><Relationship Type="http://schemas.openxmlformats.org/officeDocument/2006/relationships/notesMaster" Target="/ppt/notesMasters/notesMaster1.xml" Id="Rb56e84b8ce7445c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23c5dd19980422f" /><Relationship Type="http://schemas.openxmlformats.org/officeDocument/2006/relationships/notesMaster" Target="/ppt/notesMasters/notesMaster1.xml" Id="Re789e5004aac4e5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b4971b23ef94121" /><Relationship Type="http://schemas.openxmlformats.org/officeDocument/2006/relationships/notesMaster" Target="/ppt/notesMasters/notesMaster1.xml" Id="R9b3431e0126a468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2f2d5d2951f489f" /><Relationship Type="http://schemas.openxmlformats.org/officeDocument/2006/relationships/notesMaster" Target="/ppt/notesMasters/notesMaster1.xml" Id="Rb0508af9e6de4a7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6bcb90138434ce3" /><Relationship Type="http://schemas.openxmlformats.org/officeDocument/2006/relationships/notesMaster" Target="/ppt/notesMasters/notesMaster1.xml" Id="R5be1d1a98d7a436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22c09bd7bfa4905" /><Relationship Type="http://schemas.openxmlformats.org/officeDocument/2006/relationships/notesMaster" Target="/ppt/notesMasters/notesMaster1.xml" Id="Rc93c9aa65860409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d9cdf856edb4c99" /><Relationship Type="http://schemas.openxmlformats.org/officeDocument/2006/relationships/notesMaster" Target="/ppt/notesMasters/notesMaster1.xml" Id="Re775eaa84db64e8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9e50b3d209c4264" /><Relationship Type="http://schemas.openxmlformats.org/officeDocument/2006/relationships/notesMaster" Target="/ppt/notesMasters/notesMaster1.xml" Id="R2961f59fc9404e9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6b34bcbc98344ff" /><Relationship Type="http://schemas.openxmlformats.org/officeDocument/2006/relationships/notesMaster" Target="/ppt/notesMasters/notesMaster1.xml" Id="R4681164b7fc54cd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e5635c7c65e457b" /><Relationship Type="http://schemas.openxmlformats.org/officeDocument/2006/relationships/notesMaster" Target="/ppt/notesMasters/notesMaster1.xml" Id="Rd85a8ed47b964f9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55da7c7f37642c3" /><Relationship Type="http://schemas.openxmlformats.org/officeDocument/2006/relationships/notesMaster" Target="/ppt/notesMasters/notesMaster1.xml" Id="Rc84c3c1e53b840f4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4cc77a6fb1a649bd" /><Relationship Type="http://schemas.openxmlformats.org/officeDocument/2006/relationships/notesMaster" Target="/ppt/notesMasters/notesMaster1.xml" Id="R6d18a78fb6ed4543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9f8a58b6b3f94745" /><Relationship Type="http://schemas.openxmlformats.org/officeDocument/2006/relationships/notesMaster" Target="/ppt/notesMasters/notesMaster1.xml" Id="R145b019ab49b4ad0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cb1fb0b12b6b4f8e" /><Relationship Type="http://schemas.openxmlformats.org/officeDocument/2006/relationships/notesMaster" Target="/ppt/notesMasters/notesMaster1.xml" Id="Rcd393c2cca2e472b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7fbc6a25d3db449c" /><Relationship Type="http://schemas.openxmlformats.org/officeDocument/2006/relationships/notesMaster" Target="/ppt/notesMasters/notesMaster1.xml" Id="Rb64e71055db9418e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a8e90b6bf8884e42" /><Relationship Type="http://schemas.openxmlformats.org/officeDocument/2006/relationships/notesMaster" Target="/ppt/notesMasters/notesMaster1.xml" Id="R544d5fe263fc4518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25ff0a202b6040f9" /><Relationship Type="http://schemas.openxmlformats.org/officeDocument/2006/relationships/notesMaster" Target="/ppt/notesMasters/notesMaster1.xml" Id="R5225421ed6b34334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695e2db83eb443ee" /><Relationship Type="http://schemas.openxmlformats.org/officeDocument/2006/relationships/notesMaster" Target="/ppt/notesMasters/notesMaster1.xml" Id="Rcfb453ec0dc2474a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48ebd71747fd4fcc" /><Relationship Type="http://schemas.openxmlformats.org/officeDocument/2006/relationships/notesMaster" Target="/ppt/notesMasters/notesMaster1.xml" Id="Rc8b1f905f62f453a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721310fc6a2b4a03" /><Relationship Type="http://schemas.openxmlformats.org/officeDocument/2006/relationships/notesMaster" Target="/ppt/notesMasters/notesMaster1.xml" Id="R0cdea10806c648e4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616e1dc91b5d4e6a" /><Relationship Type="http://schemas.openxmlformats.org/officeDocument/2006/relationships/notesMaster" Target="/ppt/notesMasters/notesMaster1.xml" Id="R779aa8e9cb0048b0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140a7829258e44d5" /><Relationship Type="http://schemas.openxmlformats.org/officeDocument/2006/relationships/notesMaster" Target="/ppt/notesMasters/notesMaster1.xml" Id="Rdabcc9cb1992464f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97beaba2810c4b01" /><Relationship Type="http://schemas.openxmlformats.org/officeDocument/2006/relationships/notesMaster" Target="/ppt/notesMasters/notesMaster1.xml" Id="Rb39e81f4e421418f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cbf01b8bf8094f69" /><Relationship Type="http://schemas.openxmlformats.org/officeDocument/2006/relationships/notesMaster" Target="/ppt/notesMasters/notesMaster1.xml" Id="R8921880fbfd84f39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6c19d865fbbd417f" /><Relationship Type="http://schemas.openxmlformats.org/officeDocument/2006/relationships/notesMaster" Target="/ppt/notesMasters/notesMaster1.xml" Id="R2d7ed9961ce847b3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dd2f84b3d8db4958" /><Relationship Type="http://schemas.openxmlformats.org/officeDocument/2006/relationships/notesMaster" Target="/ppt/notesMasters/notesMaster1.xml" Id="Rabed0d2751d449a5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e77d9b27f7a246fc" /><Relationship Type="http://schemas.openxmlformats.org/officeDocument/2006/relationships/notesMaster" Target="/ppt/notesMasters/notesMaster1.xml" Id="Ra76fad9b8e2d4a04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50b9fbf5818e4048" /><Relationship Type="http://schemas.openxmlformats.org/officeDocument/2006/relationships/notesMaster" Target="/ppt/notesMasters/notesMaster1.xml" Id="R6521d0e7e2f54a8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https://www.stats.gov.cn/sj/zxfb/202602/t20260228_1962662.html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https://www.stats.gov.cn/sj/zxfb/202602/t20260228_1962662.html</a:t>
            </a:r>
          </a:p>
          <a:p xmlns:a="http://schemas.openxmlformats.org/drawingml/2006/main">
            <a:r>
              <a:t>- https://www.ccfa.org.cn/portal/cn/xiangxi.jsp?id=447139&amp;ks=2025&amp;type=10003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https://www.samr.gov.cn/zw/zfxxgk/fdzdgknr/fgs/art/2025/art_09105249f5984a2fb507e88cd346f20d.html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https://www.samr.gov.cn/zw/zfxxgk/fdzdgknr/fgs/art/2025/art_09105249f5984a2fb507e88cd346f20d.html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公开参考资料</a:t>
            </a:r>
          </a:p>
          <a:p xmlns:a="http://schemas.openxmlformats.org/drawingml/2006/main">
            <a:r>
              <a:t>- https://www.ysdinghuo.com/version_price.html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9bea59cb13c482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5913141cb9041dd" /><Relationship Type="http://schemas.openxmlformats.org/officeDocument/2006/relationships/slideLayout" Target="/ppt/slideLayouts/slideLayout1.xml" Id="Rc075c2a562bc4488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075c2a562bc448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c4df4ec5174be8" /><Relationship Type="http://schemas.openxmlformats.org/officeDocument/2006/relationships/image" Target="/ppt/media/image.png" Id="R77d92a0e3b5949c3" /><Relationship Type="http://schemas.openxmlformats.org/officeDocument/2006/relationships/notesSlide" Target="/ppt/notesSlides/notesSlide1.xml" Id="R54f74cca1797494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c3a1b81fbb45f9" /><Relationship Type="http://schemas.openxmlformats.org/officeDocument/2006/relationships/notesSlide" Target="/ppt/notesSlides/notesSlide2.xml" Id="R304ab0f2532945b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423ca01ce64c56" /><Relationship Type="http://schemas.openxmlformats.org/officeDocument/2006/relationships/image" Target="/ppt/media/image2.png" Id="Rf7f6e99fa733441f" /><Relationship Type="http://schemas.openxmlformats.org/officeDocument/2006/relationships/image" Target="/ppt/media/image3.png" Id="R5418c2a7bd9444c3" /><Relationship Type="http://schemas.openxmlformats.org/officeDocument/2006/relationships/image" Target="/ppt/media/image4.png" Id="R6907ef5f41394b11" /><Relationship Type="http://schemas.openxmlformats.org/officeDocument/2006/relationships/image" Target="/ppt/media/image5.png" Id="R63703686ab014be2" /><Relationship Type="http://schemas.openxmlformats.org/officeDocument/2006/relationships/image" Target="/ppt/media/image6.png" Id="R6eb4982e8ff74d16" /><Relationship Type="http://schemas.openxmlformats.org/officeDocument/2006/relationships/image" Target="/ppt/media/image7.png" Id="Rc508488b64f54f77" /><Relationship Type="http://schemas.openxmlformats.org/officeDocument/2006/relationships/notesSlide" Target="/ppt/notesSlides/notesSlide3.xml" Id="Rb0313c5a75764d1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bed946c3284651" /><Relationship Type="http://schemas.openxmlformats.org/officeDocument/2006/relationships/image" Target="/ppt/media/image3.png" Id="Rb1cb07c172a5432e" /><Relationship Type="http://schemas.openxmlformats.org/officeDocument/2006/relationships/image" Target="/ppt/media/image2.png" Id="Rde6144c1e5f34faf" /><Relationship Type="http://schemas.openxmlformats.org/officeDocument/2006/relationships/image" Target="/ppt/media/image8.png" Id="Ra58722c0f1be49d7" /><Relationship Type="http://schemas.openxmlformats.org/officeDocument/2006/relationships/image" Target="/ppt/media/image6.png" Id="R49387134e09045fa" /><Relationship Type="http://schemas.openxmlformats.org/officeDocument/2006/relationships/notesSlide" Target="/ppt/notesSlides/notesSlide4.xml" Id="R341e1bd8e158410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c6a003629846ed" /><Relationship Type="http://schemas.openxmlformats.org/officeDocument/2006/relationships/image" Target="/ppt/media/image4.png" Id="R69fb698c2308432b" /><Relationship Type="http://schemas.openxmlformats.org/officeDocument/2006/relationships/image" Target="/ppt/media/image3.png" Id="R4eb7fd9af1a54912" /><Relationship Type="http://schemas.openxmlformats.org/officeDocument/2006/relationships/image" Target="/ppt/media/image6.png" Id="R346231e5f6534605" /><Relationship Type="http://schemas.openxmlformats.org/officeDocument/2006/relationships/image" Target="/ppt/media/image9.png" Id="Rc1ab88633da14e93" /><Relationship Type="http://schemas.openxmlformats.org/officeDocument/2006/relationships/notesSlide" Target="/ppt/notesSlides/notesSlide5.xml" Id="R8ca020edc771410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91bd00ab90447f" /><Relationship Type="http://schemas.openxmlformats.org/officeDocument/2006/relationships/image" Target="/ppt/media/image3.png" Id="Re3cd7d29deb7407f" /><Relationship Type="http://schemas.openxmlformats.org/officeDocument/2006/relationships/image" Target="/ppt/media/image4.png" Id="R04080d3f21b0490f" /><Relationship Type="http://schemas.openxmlformats.org/officeDocument/2006/relationships/image" Target="/ppt/media/image10.png" Id="R0d2675b862a643c5" /><Relationship Type="http://schemas.openxmlformats.org/officeDocument/2006/relationships/image" Target="/ppt/media/image11.png" Id="Rcca4de4cc9324fe7" /><Relationship Type="http://schemas.openxmlformats.org/officeDocument/2006/relationships/image" Target="/ppt/media/image2.png" Id="Rfcde9250756446db" /><Relationship Type="http://schemas.openxmlformats.org/officeDocument/2006/relationships/image" Target="/ppt/media/image8.png" Id="R4abebaf0d66848ab" /><Relationship Type="http://schemas.openxmlformats.org/officeDocument/2006/relationships/image" Target="/ppt/media/image6.png" Id="R371952d53cc849fb" /><Relationship Type="http://schemas.openxmlformats.org/officeDocument/2006/relationships/image" Target="/ppt/media/image12.png" Id="Radf6829e0af34ea0" /><Relationship Type="http://schemas.openxmlformats.org/officeDocument/2006/relationships/notesSlide" Target="/ppt/notesSlides/notesSlide6.xml" Id="Rd298dadb76c6456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82469446e8419f" /><Relationship Type="http://schemas.openxmlformats.org/officeDocument/2006/relationships/notesSlide" Target="/ppt/notesSlides/notesSlide7.xml" Id="R9051f70dda7f452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3aaa5f13514532" /><Relationship Type="http://schemas.openxmlformats.org/officeDocument/2006/relationships/image" Target="/ppt/media/image13.png" Id="R8265c1d3f745472c" /><Relationship Type="http://schemas.openxmlformats.org/officeDocument/2006/relationships/image" Target="/ppt/media/image14.png" Id="Rd60b1eda0e3642cd" /><Relationship Type="http://schemas.openxmlformats.org/officeDocument/2006/relationships/notesSlide" Target="/ppt/notesSlides/notesSlide8.xml" Id="R406915e9c6f5470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19f1ea666f4aed" /><Relationship Type="http://schemas.openxmlformats.org/officeDocument/2006/relationships/image" Target="/ppt/media/image3.png" Id="Rc52585aa12e5411b" /><Relationship Type="http://schemas.openxmlformats.org/officeDocument/2006/relationships/image" Target="/ppt/media/image5.png" Id="Rc8b1e1c6bf7b465b" /><Relationship Type="http://schemas.openxmlformats.org/officeDocument/2006/relationships/image" Target="/ppt/media/image2.png" Id="R4ae78ab985ac4818" /><Relationship Type="http://schemas.openxmlformats.org/officeDocument/2006/relationships/image" Target="/ppt/media/image6.png" Id="R00bcb5555d194ee2" /><Relationship Type="http://schemas.openxmlformats.org/officeDocument/2006/relationships/notesSlide" Target="/ppt/notesSlides/notesSlide9.xml" Id="Rc3060ec1f75d4a4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c9a4d703ce41d1" /><Relationship Type="http://schemas.openxmlformats.org/officeDocument/2006/relationships/image" Target="/ppt/media/image15.png" Id="R0c20894d9dc848d0" /><Relationship Type="http://schemas.openxmlformats.org/officeDocument/2006/relationships/image" Target="/ppt/media/image16.png" Id="R494f218e4d3947c1" /><Relationship Type="http://schemas.openxmlformats.org/officeDocument/2006/relationships/image" Target="/ppt/media/image17.png" Id="R16ff308d3fab4dd7" /><Relationship Type="http://schemas.openxmlformats.org/officeDocument/2006/relationships/image" Target="/ppt/media/image18.png" Id="Raaad0aacc6634dd8" /><Relationship Type="http://schemas.openxmlformats.org/officeDocument/2006/relationships/image" Target="/ppt/media/image19.png" Id="Re64517726bf740ab" /><Relationship Type="http://schemas.openxmlformats.org/officeDocument/2006/relationships/image" Target="/ppt/media/image20.png" Id="R7f54a9584c48456f" /><Relationship Type="http://schemas.openxmlformats.org/officeDocument/2006/relationships/image" Target="/ppt/media/image21.png" Id="Rc66116787ebb48b0" /><Relationship Type="http://schemas.openxmlformats.org/officeDocument/2006/relationships/image" Target="/ppt/media/image22.png" Id="Refefbf2e56aa4a86" /><Relationship Type="http://schemas.openxmlformats.org/officeDocument/2006/relationships/notesSlide" Target="/ppt/notesSlides/notesSlide10.xml" Id="R826cdedcfc7a464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e9474961f94bea" /><Relationship Type="http://schemas.openxmlformats.org/officeDocument/2006/relationships/image" Target="/ppt/media/image23.png" Id="R1231b8ac86bd4e84" /><Relationship Type="http://schemas.openxmlformats.org/officeDocument/2006/relationships/image" Target="/ppt/media/image24.png" Id="R769dfef0bb444989" /><Relationship Type="http://schemas.openxmlformats.org/officeDocument/2006/relationships/image" Target="/ppt/media/image25.png" Id="R217ecb9233ff48d8" /><Relationship Type="http://schemas.openxmlformats.org/officeDocument/2006/relationships/image" Target="/ppt/media/image26.png" Id="R587409ae19e34d8f" /><Relationship Type="http://schemas.openxmlformats.org/officeDocument/2006/relationships/image" Target="/ppt/media/image27.png" Id="R5f675f90025947ea" /><Relationship Type="http://schemas.openxmlformats.org/officeDocument/2006/relationships/image" Target="/ppt/media/image28.png" Id="Ra91569bc9914492c" /><Relationship Type="http://schemas.openxmlformats.org/officeDocument/2006/relationships/image" Target="/ppt/media/image29.png" Id="R9f56ba0e120f40ea" /><Relationship Type="http://schemas.openxmlformats.org/officeDocument/2006/relationships/image" Target="/ppt/media/image30.png" Id="Rd28d1b502ff0452b" /><Relationship Type="http://schemas.openxmlformats.org/officeDocument/2006/relationships/notesSlide" Target="/ppt/notesSlides/notesSlide11.xml" Id="R6c3b0a475a6c49b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bdf3512e844ec8" /><Relationship Type="http://schemas.openxmlformats.org/officeDocument/2006/relationships/image" Target="/ppt/media/image31.png" Id="Rc787acc90c0949b8" /><Relationship Type="http://schemas.openxmlformats.org/officeDocument/2006/relationships/image" Target="/ppt/media/image32.png" Id="R98bc301e722740bb" /><Relationship Type="http://schemas.openxmlformats.org/officeDocument/2006/relationships/image" Target="/ppt/media/image33.png" Id="R546055173c3a4279" /><Relationship Type="http://schemas.openxmlformats.org/officeDocument/2006/relationships/image" Target="/ppt/media/image34.png" Id="R47db0ed75bb34e6f" /><Relationship Type="http://schemas.openxmlformats.org/officeDocument/2006/relationships/image" Target="/ppt/media/image35.png" Id="R67c24cc43df34d14" /><Relationship Type="http://schemas.openxmlformats.org/officeDocument/2006/relationships/image" Target="/ppt/media/image36.png" Id="Re650ba918cda4d98" /><Relationship Type="http://schemas.openxmlformats.org/officeDocument/2006/relationships/image" Target="/ppt/media/image37.png" Id="R3a77393c36a74ee8" /><Relationship Type="http://schemas.openxmlformats.org/officeDocument/2006/relationships/image" Target="/ppt/media/image38.png" Id="Rbeaac820266046c1" /><Relationship Type="http://schemas.openxmlformats.org/officeDocument/2006/relationships/notesSlide" Target="/ppt/notesSlides/notesSlide12.xml" Id="Rc2d9a503404444b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7fcde475394bfc" /><Relationship Type="http://schemas.openxmlformats.org/officeDocument/2006/relationships/image" Target="/ppt/media/image39.png" Id="Ra4f76cb1b5564e03" /><Relationship Type="http://schemas.openxmlformats.org/officeDocument/2006/relationships/image" Target="/ppt/media/image40.png" Id="R50044602515d4fdc" /><Relationship Type="http://schemas.openxmlformats.org/officeDocument/2006/relationships/image" Target="/ppt/media/image41.png" Id="R69eb57687ca24d28" /><Relationship Type="http://schemas.openxmlformats.org/officeDocument/2006/relationships/image" Target="/ppt/media/image42.png" Id="Rf0f4ad61bd4847e4" /><Relationship Type="http://schemas.openxmlformats.org/officeDocument/2006/relationships/image" Target="/ppt/media/image43.png" Id="R680cd488f5874da1" /><Relationship Type="http://schemas.openxmlformats.org/officeDocument/2006/relationships/image" Target="/ppt/media/image44.png" Id="Rb881e91fbda24b3f" /><Relationship Type="http://schemas.openxmlformats.org/officeDocument/2006/relationships/image" Target="/ppt/media/image45.png" Id="Rc2a19bd0b2c14d24" /><Relationship Type="http://schemas.openxmlformats.org/officeDocument/2006/relationships/image" Target="/ppt/media/image46.png" Id="R50065233b55b444d" /><Relationship Type="http://schemas.openxmlformats.org/officeDocument/2006/relationships/notesSlide" Target="/ppt/notesSlides/notesSlide13.xml" Id="R41d0f4fbf7e646e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e523ed737b408d" /><Relationship Type="http://schemas.openxmlformats.org/officeDocument/2006/relationships/image" Target="/ppt/media/image47.png" Id="Rf67109fe51da4bc8" /><Relationship Type="http://schemas.openxmlformats.org/officeDocument/2006/relationships/notesSlide" Target="/ppt/notesSlides/notesSlide14.xml" Id="R538ef424559b456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3060efb87f4bd0" /><Relationship Type="http://schemas.openxmlformats.org/officeDocument/2006/relationships/image" Target="/ppt/media/image3.png" Id="R12646e0ff0b54453" /><Relationship Type="http://schemas.openxmlformats.org/officeDocument/2006/relationships/image" Target="/ppt/media/image12.png" Id="Rc8b64e686c564b7b" /><Relationship Type="http://schemas.openxmlformats.org/officeDocument/2006/relationships/image" Target="/ppt/media/image48.png" Id="Rab0cbd3a30064524" /><Relationship Type="http://schemas.openxmlformats.org/officeDocument/2006/relationships/image" Target="/ppt/media/image8.png" Id="Rec6b291f55544a48" /><Relationship Type="http://schemas.openxmlformats.org/officeDocument/2006/relationships/image" Target="/ppt/media/image10.png" Id="Rda6d8d1ca4a24223" /><Relationship Type="http://schemas.openxmlformats.org/officeDocument/2006/relationships/image" Target="/ppt/media/image9.png" Id="R862adc65bf4548dd" /><Relationship Type="http://schemas.openxmlformats.org/officeDocument/2006/relationships/notesSlide" Target="/ppt/notesSlides/notesSlide15.xml" Id="R7acd6320837f458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1732b5c408418b" /><Relationship Type="http://schemas.openxmlformats.org/officeDocument/2006/relationships/image" Target="/ppt/media/image49.png" Id="Rd22de6921e9b460d" /><Relationship Type="http://schemas.openxmlformats.org/officeDocument/2006/relationships/notesSlide" Target="/ppt/notesSlides/notesSlide16.xml" Id="Rd6a62d08728c476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a9b9684a954dca" /><Relationship Type="http://schemas.openxmlformats.org/officeDocument/2006/relationships/image" Target="/ppt/media/image3.png" Id="R22a8e4b388aa40ee" /><Relationship Type="http://schemas.openxmlformats.org/officeDocument/2006/relationships/image" Target="/ppt/media/image2.png" Id="R85e495343e784e38" /><Relationship Type="http://schemas.openxmlformats.org/officeDocument/2006/relationships/image" Target="/ppt/media/image6.png" Id="R010cb2d9909542c8" /><Relationship Type="http://schemas.openxmlformats.org/officeDocument/2006/relationships/image" Target="/ppt/media/image8.png" Id="R89c7a46590114805" /><Relationship Type="http://schemas.openxmlformats.org/officeDocument/2006/relationships/notesSlide" Target="/ppt/notesSlides/notesSlide17.xml" Id="R021c0d2189e4471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5e8bf73e684f39" /><Relationship Type="http://schemas.openxmlformats.org/officeDocument/2006/relationships/image" Target="/ppt/media/image49.png" Id="Raab1a43daaf5434b" /><Relationship Type="http://schemas.openxmlformats.org/officeDocument/2006/relationships/notesSlide" Target="/ppt/notesSlides/notesSlide18.xml" Id="R7d0f3817ea554f6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4c041caa19476a" /><Relationship Type="http://schemas.openxmlformats.org/officeDocument/2006/relationships/image" Target="/ppt/media/image3.png" Id="Rcc236e57b8c44d03" /><Relationship Type="http://schemas.openxmlformats.org/officeDocument/2006/relationships/image" Target="/ppt/media/image6.png" Id="R00738a4583664567" /><Relationship Type="http://schemas.openxmlformats.org/officeDocument/2006/relationships/image" Target="/ppt/media/image8.png" Id="R0f6b5b68cc6c4c17" /><Relationship Type="http://schemas.openxmlformats.org/officeDocument/2006/relationships/image" Target="/ppt/media/image9.png" Id="R0e15d2c7b1574161" /><Relationship Type="http://schemas.openxmlformats.org/officeDocument/2006/relationships/notesSlide" Target="/ppt/notesSlides/notesSlide19.xml" Id="R42981066304b4cf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161949c7f54dc0" /><Relationship Type="http://schemas.openxmlformats.org/officeDocument/2006/relationships/image" Target="/ppt/media/image3.png" Id="Rc26ffe7207f943be" /><Relationship Type="http://schemas.openxmlformats.org/officeDocument/2006/relationships/image" Target="/ppt/media/image8.png" Id="Rc3d3fa2913b7482e" /><Relationship Type="http://schemas.openxmlformats.org/officeDocument/2006/relationships/image" Target="/ppt/media/image9.png" Id="R4fc3f5fb829c4adc" /><Relationship Type="http://schemas.openxmlformats.org/officeDocument/2006/relationships/image" Target="/ppt/media/image12.png" Id="Rfb55bf56af514441" /><Relationship Type="http://schemas.openxmlformats.org/officeDocument/2006/relationships/notesSlide" Target="/ppt/notesSlides/notesSlide20.xml" Id="Rbdf2713799df4df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46185f4dc14d7d" /><Relationship Type="http://schemas.openxmlformats.org/officeDocument/2006/relationships/image" Target="/ppt/media/image4.png" Id="R59361a52d7004407" /><Relationship Type="http://schemas.openxmlformats.org/officeDocument/2006/relationships/image" Target="/ppt/media/image3.png" Id="Rdcc16ed00a6648db" /><Relationship Type="http://schemas.openxmlformats.org/officeDocument/2006/relationships/image" Target="/ppt/media/image2.png" Id="R00de2ca1057c443f" /><Relationship Type="http://schemas.openxmlformats.org/officeDocument/2006/relationships/image" Target="/ppt/media/image6.png" Id="R1dc3fda40df74bcd" /><Relationship Type="http://schemas.openxmlformats.org/officeDocument/2006/relationships/notesSlide" Target="/ppt/notesSlides/notesSlide21.xml" Id="R4103bd5c60ed4a2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fc22e9eabb493b" /><Relationship Type="http://schemas.openxmlformats.org/officeDocument/2006/relationships/image" Target="/ppt/media/image50.png" Id="Ra40f675965614674" /><Relationship Type="http://schemas.openxmlformats.org/officeDocument/2006/relationships/notesSlide" Target="/ppt/notesSlides/notesSlide22.xml" Id="Re35df39eeb6c4ad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35aaea79ee4323" /><Relationship Type="http://schemas.openxmlformats.org/officeDocument/2006/relationships/image" Target="/ppt/media/image4.png" Id="Rd98f701cd72a43bf" /><Relationship Type="http://schemas.openxmlformats.org/officeDocument/2006/relationships/image" Target="/ppt/media/image5.png" Id="Rde4e7538ce1141ca" /><Relationship Type="http://schemas.openxmlformats.org/officeDocument/2006/relationships/image" Target="/ppt/media/image2.png" Id="R53eafc4fd6c647aa" /><Relationship Type="http://schemas.openxmlformats.org/officeDocument/2006/relationships/image" Target="/ppt/media/image9.png" Id="R88ff5e952be541c1" /><Relationship Type="http://schemas.openxmlformats.org/officeDocument/2006/relationships/notesSlide" Target="/ppt/notesSlides/notesSlide23.xml" Id="Rfcd147bf0cf04ea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4ecb7261ac420e" /><Relationship Type="http://schemas.openxmlformats.org/officeDocument/2006/relationships/image" Target="/ppt/media/image10.png" Id="Rf2a1e69550344743" /><Relationship Type="http://schemas.openxmlformats.org/officeDocument/2006/relationships/image" Target="/ppt/media/image4.png" Id="R630377ee465e40b6" /><Relationship Type="http://schemas.openxmlformats.org/officeDocument/2006/relationships/image" Target="/ppt/media/image2.png" Id="R393952e7cf4f480f" /><Relationship Type="http://schemas.openxmlformats.org/officeDocument/2006/relationships/image" Target="/ppt/media/image12.png" Id="R76342b5a52ed4d4b" /><Relationship Type="http://schemas.openxmlformats.org/officeDocument/2006/relationships/notesSlide" Target="/ppt/notesSlides/notesSlide24.xml" Id="R596ee633f8304d6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add7ffd9424d77" /><Relationship Type="http://schemas.openxmlformats.org/officeDocument/2006/relationships/image" Target="/ppt/media/image10.png" Id="Rb57b7682720f4587" /><Relationship Type="http://schemas.openxmlformats.org/officeDocument/2006/relationships/image" Target="/ppt/media/image2.png" Id="R8956d62b6c68405b" /><Relationship Type="http://schemas.openxmlformats.org/officeDocument/2006/relationships/image" Target="/ppt/media/image48.png" Id="R8387f2cb4d194d57" /><Relationship Type="http://schemas.openxmlformats.org/officeDocument/2006/relationships/notesSlide" Target="/ppt/notesSlides/notesSlide25.xml" Id="Ra324ef46cb2743c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4c874b0f054c72" /><Relationship Type="http://schemas.openxmlformats.org/officeDocument/2006/relationships/image" Target="/ppt/media/image51.png" Id="R4eafb39240b74880" /><Relationship Type="http://schemas.openxmlformats.org/officeDocument/2006/relationships/image" Target="/ppt/media/image3.png" Id="R2806d1baf0224039" /><Relationship Type="http://schemas.openxmlformats.org/officeDocument/2006/relationships/image" Target="/ppt/media/image52.png" Id="R96dd660d4e624f51" /><Relationship Type="http://schemas.openxmlformats.org/officeDocument/2006/relationships/image" Target="/ppt/media/image2.png" Id="Rfe56ccbdc369415d" /><Relationship Type="http://schemas.openxmlformats.org/officeDocument/2006/relationships/image" Target="/ppt/media/image9.png" Id="R0ce59ad9134046a6" /><Relationship Type="http://schemas.openxmlformats.org/officeDocument/2006/relationships/notesSlide" Target="/ppt/notesSlides/notesSlide26.xml" Id="R56fe0b43b97a4be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b924c687e04e3e" /><Relationship Type="http://schemas.openxmlformats.org/officeDocument/2006/relationships/image" Target="/ppt/media/image53.png" Id="R72b52d269c82459e" /><Relationship Type="http://schemas.openxmlformats.org/officeDocument/2006/relationships/notesSlide" Target="/ppt/notesSlides/notesSlide27.xml" Id="Rcd822be6f051466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6f5a5faa2e415b" /><Relationship Type="http://schemas.openxmlformats.org/officeDocument/2006/relationships/image" Target="/ppt/media/image54.png" Id="Rd33c1403cad44a01" /><Relationship Type="http://schemas.openxmlformats.org/officeDocument/2006/relationships/notesSlide" Target="/ppt/notesSlides/notesSlide28.xml" Id="Ra78922b8995b409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632241f0334f52" /><Relationship Type="http://schemas.openxmlformats.org/officeDocument/2006/relationships/image" Target="/ppt/media/image55.png" Id="R874fbd9a820b4647" /><Relationship Type="http://schemas.openxmlformats.org/officeDocument/2006/relationships/notesSlide" Target="/ppt/notesSlides/notesSlide29.xml" Id="Rd8fd0d057c6e4e2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5f2bbd3a214f56" /><Relationship Type="http://schemas.openxmlformats.org/officeDocument/2006/relationships/image" Target="/ppt/media/image56.png" Id="Rbd2f740f61d9445e" /><Relationship Type="http://schemas.openxmlformats.org/officeDocument/2006/relationships/notesSlide" Target="/ppt/notesSlides/notesSlide30.xml" Id="R88affc58d5284380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5817d7b6ff494a" /><Relationship Type="http://schemas.openxmlformats.org/officeDocument/2006/relationships/image" Target="/ppt/media/image57.png" Id="R85b309b8371f4f93" /><Relationship Type="http://schemas.openxmlformats.org/officeDocument/2006/relationships/notesSlide" Target="/ppt/notesSlides/notesSlide31.xml" Id="R30b385d3ab364f90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9feeba91bc4879" /><Relationship Type="http://schemas.openxmlformats.org/officeDocument/2006/relationships/image" Target="/ppt/media/image52.png" Id="R4f332d51a95a4240" /><Relationship Type="http://schemas.openxmlformats.org/officeDocument/2006/relationships/image" Target="/ppt/media/image11.png" Id="R1c44d532189d46f1" /><Relationship Type="http://schemas.openxmlformats.org/officeDocument/2006/relationships/image" Target="/ppt/media/image2.png" Id="R3cd6c687c43d4928" /><Relationship Type="http://schemas.openxmlformats.org/officeDocument/2006/relationships/image" Target="/ppt/media/image12.png" Id="R04dd3913ff4149d1" /><Relationship Type="http://schemas.openxmlformats.org/officeDocument/2006/relationships/notesSlide" Target="/ppt/notesSlides/notesSlide32.xml" Id="Ref241d942fd14f2a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e44189dbf64556" /><Relationship Type="http://schemas.openxmlformats.org/officeDocument/2006/relationships/image" Target="/ppt/media/image58.png" Id="R96f4a060c27b4468" /><Relationship Type="http://schemas.openxmlformats.org/officeDocument/2006/relationships/notesSlide" Target="/ppt/notesSlides/notesSlide33.xml" Id="Rce42819b1a0e4966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cf91d4c4b14106" /><Relationship Type="http://schemas.openxmlformats.org/officeDocument/2006/relationships/image" Target="/ppt/media/image59.png" Id="Rfcff50325a654bc3" /><Relationship Type="http://schemas.openxmlformats.org/officeDocument/2006/relationships/notesSlide" Target="/ppt/notesSlides/notesSlide34.xml" Id="R0dc28bca55834992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3a61f8ea934595" /><Relationship Type="http://schemas.openxmlformats.org/officeDocument/2006/relationships/image" Target="/ppt/media/image60.png" Id="R30fcc04a15d24f1b" /><Relationship Type="http://schemas.openxmlformats.org/officeDocument/2006/relationships/notesSlide" Target="/ppt/notesSlides/notesSlide35.xml" Id="Rb3e83fad70f54792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e2e2390a364917" /><Relationship Type="http://schemas.openxmlformats.org/officeDocument/2006/relationships/image" Target="/ppt/media/image4.png" Id="Ra9a1587f5efb4060" /><Relationship Type="http://schemas.openxmlformats.org/officeDocument/2006/relationships/image" Target="/ppt/media/image3.png" Id="Ra4b23ac0623f419d" /><Relationship Type="http://schemas.openxmlformats.org/officeDocument/2006/relationships/image" Target="/ppt/media/image10.png" Id="Rbdc85721c0f14128" /><Relationship Type="http://schemas.openxmlformats.org/officeDocument/2006/relationships/image" Target="/ppt/media/image6.png" Id="R4752cebeb5164152" /><Relationship Type="http://schemas.openxmlformats.org/officeDocument/2006/relationships/notesSlide" Target="/ppt/notesSlides/notesSlide36.xml" Id="Rdc81d281115442d6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b794062fd94054" /><Relationship Type="http://schemas.openxmlformats.org/officeDocument/2006/relationships/image" Target="/ppt/media/image61.png" Id="R7da7ee5dbf8f4ba3" /><Relationship Type="http://schemas.openxmlformats.org/officeDocument/2006/relationships/image" Target="/ppt/media/image62.png" Id="Rf1cc3b13d1be4e2e" /><Relationship Type="http://schemas.openxmlformats.org/officeDocument/2006/relationships/notesSlide" Target="/ppt/notesSlides/notesSlide37.xml" Id="Refb9e8d2e9fa4bcf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da713345d24c61" /><Relationship Type="http://schemas.openxmlformats.org/officeDocument/2006/relationships/image" Target="/ppt/media/image63.png" Id="R1d0157f79f7846ba" /><Relationship Type="http://schemas.openxmlformats.org/officeDocument/2006/relationships/image" Target="/ppt/media/image64.png" Id="R2d2709bab1134cb9" /><Relationship Type="http://schemas.openxmlformats.org/officeDocument/2006/relationships/notesSlide" Target="/ppt/notesSlides/notesSlide38.xml" Id="R5f5e685e4ff645c2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a36a71ae074082" /><Relationship Type="http://schemas.openxmlformats.org/officeDocument/2006/relationships/image" Target="/ppt/media/image65.png" Id="R3a70e60242b0458e" /><Relationship Type="http://schemas.openxmlformats.org/officeDocument/2006/relationships/image" Target="/ppt/media/image66.png" Id="R7663d828a34e4a30" /><Relationship Type="http://schemas.openxmlformats.org/officeDocument/2006/relationships/notesSlide" Target="/ppt/notesSlides/notesSlide39.xml" Id="Raea4138298e54150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1e29d5a5294b8e" /><Relationship Type="http://schemas.openxmlformats.org/officeDocument/2006/relationships/image" Target="/ppt/media/image67.png" Id="R43efbc72ae5342b7" /><Relationship Type="http://schemas.openxmlformats.org/officeDocument/2006/relationships/notesSlide" Target="/ppt/notesSlides/notesSlide40.xml" Id="R8f4ead5093ef4090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eddebdd4514fce" /><Relationship Type="http://schemas.openxmlformats.org/officeDocument/2006/relationships/image" Target="/ppt/media/image2.png" Id="R0cac4f5c8cb24166" /><Relationship Type="http://schemas.openxmlformats.org/officeDocument/2006/relationships/image" Target="/ppt/media/image12.png" Id="Ra6687810d9614b48" /><Relationship Type="http://schemas.openxmlformats.org/officeDocument/2006/relationships/image" Target="/ppt/media/image8.png" Id="Re6fee7af7526440e" /><Relationship Type="http://schemas.openxmlformats.org/officeDocument/2006/relationships/image" Target="/ppt/media/image5.png" Id="R2f9ddaf275a142ef" /><Relationship Type="http://schemas.openxmlformats.org/officeDocument/2006/relationships/image" Target="/ppt/media/image9.png" Id="R7b1dc432bcd6494f" /><Relationship Type="http://schemas.openxmlformats.org/officeDocument/2006/relationships/notesSlide" Target="/ppt/notesSlides/notesSlide41.xml" Id="Rc3ccc808dcf94f66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f3fc8577f1468b" /><Relationship Type="http://schemas.openxmlformats.org/officeDocument/2006/relationships/image" Target="/ppt/media/image68.png" Id="Rf687f818b4334afb" /><Relationship Type="http://schemas.openxmlformats.org/officeDocument/2006/relationships/notesSlide" Target="/ppt/notesSlides/notesSlide42.xml" Id="R3518aaacd94a44c8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3decb72e8f41bf" /><Relationship Type="http://schemas.openxmlformats.org/officeDocument/2006/relationships/image" Target="/ppt/media/image2.png" Id="R9dd3970ff7a9413d" /><Relationship Type="http://schemas.openxmlformats.org/officeDocument/2006/relationships/image" Target="/ppt/media/image5.png" Id="R532db84bf42c415d" /><Relationship Type="http://schemas.openxmlformats.org/officeDocument/2006/relationships/image" Target="/ppt/media/image6.png" Id="R01d8f15f573648c1" /><Relationship Type="http://schemas.openxmlformats.org/officeDocument/2006/relationships/image" Target="/ppt/media/image9.png" Id="R0d16c50005bd4c8f" /><Relationship Type="http://schemas.openxmlformats.org/officeDocument/2006/relationships/notesSlide" Target="/ppt/notesSlides/notesSlide43.xml" Id="R69452a5ba796407d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83c260c72243bb" /><Relationship Type="http://schemas.openxmlformats.org/officeDocument/2006/relationships/image" Target="/ppt/media/image6.png" Id="Red8ff59c72d04910" /><Relationship Type="http://schemas.openxmlformats.org/officeDocument/2006/relationships/image" Target="/ppt/media/image2.png" Id="R22966054117d4c7f" /><Relationship Type="http://schemas.openxmlformats.org/officeDocument/2006/relationships/image" Target="/ppt/media/image9.png" Id="Rc7f1e96f763c4078" /><Relationship Type="http://schemas.openxmlformats.org/officeDocument/2006/relationships/image" Target="/ppt/media/image8.png" Id="Rf549d0dba1dc4600" /><Relationship Type="http://schemas.openxmlformats.org/officeDocument/2006/relationships/notesSlide" Target="/ppt/notesSlides/notesSlide44.xml" Id="Rbd5590e014c64823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d2b0ea3d2c4d05" /><Relationship Type="http://schemas.openxmlformats.org/officeDocument/2006/relationships/image" Target="/ppt/media/image2.png" Id="R6004c5e5c9054db0" /><Relationship Type="http://schemas.openxmlformats.org/officeDocument/2006/relationships/image" Target="/ppt/media/image9.png" Id="R7b9551a3d0bc44c5" /><Relationship Type="http://schemas.openxmlformats.org/officeDocument/2006/relationships/image" Target="/ppt/media/image7.png" Id="Rf0d37f8d73d9485a" /><Relationship Type="http://schemas.openxmlformats.org/officeDocument/2006/relationships/image" Target="/ppt/media/image4.png" Id="R3165cce60e884c0b" /><Relationship Type="http://schemas.openxmlformats.org/officeDocument/2006/relationships/notesSlide" Target="/ppt/notesSlides/notesSlide45.xml" Id="R0d15134fa4d3401a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64ff3547dd444c" /><Relationship Type="http://schemas.openxmlformats.org/officeDocument/2006/relationships/image" Target="/ppt/media/image3.png" Id="R50c3245d3ccc4fe0" /><Relationship Type="http://schemas.openxmlformats.org/officeDocument/2006/relationships/image" Target="/ppt/media/image4.png" Id="Reb2fe9b83ff043b2" /><Relationship Type="http://schemas.openxmlformats.org/officeDocument/2006/relationships/image" Target="/ppt/media/image2.png" Id="Rab356bb0df6b4f81" /><Relationship Type="http://schemas.openxmlformats.org/officeDocument/2006/relationships/notesSlide" Target="/ppt/notesSlides/notesSlide46.xml" Id="R39d0457efe294b20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d0e59892604a13" /><Relationship Type="http://schemas.openxmlformats.org/officeDocument/2006/relationships/image" Target="/ppt/media/image3.png" Id="R17af758011504115" /><Relationship Type="http://schemas.openxmlformats.org/officeDocument/2006/relationships/image" Target="/ppt/media/image4.png" Id="R5be590b199bc4305" /><Relationship Type="http://schemas.openxmlformats.org/officeDocument/2006/relationships/image" Target="/ppt/media/image10.png" Id="R0b3b1d5059444129" /><Relationship Type="http://schemas.openxmlformats.org/officeDocument/2006/relationships/image" Target="/ppt/media/image11.png" Id="Raf546a1e74e248f8" /><Relationship Type="http://schemas.openxmlformats.org/officeDocument/2006/relationships/image" Target="/ppt/media/image2.png" Id="Rbb5f9f9d15604efc" /><Relationship Type="http://schemas.openxmlformats.org/officeDocument/2006/relationships/image" Target="/ppt/media/image12.png" Id="R82904f1c88c74775" /><Relationship Type="http://schemas.openxmlformats.org/officeDocument/2006/relationships/image" Target="/ppt/media/image6.png" Id="R6483cb3bd13c4c9b" /><Relationship Type="http://schemas.openxmlformats.org/officeDocument/2006/relationships/image" Target="/ppt/media/image7.png" Id="Rba8d579f8016415a" /><Relationship Type="http://schemas.openxmlformats.org/officeDocument/2006/relationships/notesSlide" Target="/ppt/notesSlides/notesSlide47.xml" Id="Red0fcca1d714455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3528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图片 18">
            <a:extLst xmlns:a="http://schemas.openxmlformats.org/drawingml/2006/main">
              <a:ext uri="{FF2B5EF4-FFF2-40B4-BE49-F238E27FC236}">
                <a16:creationId xmlns:a16="http://schemas.microsoft.com/office/drawing/2014/main" id="{9427676E-3B40-4087-AC1C-2439401F4C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d92a0e3b5949c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4E5BDA2-2CA4-4CCA-9F60-521B18639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1A17">
              <a:alpha val="6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圆角矩形 2">
            <a:extLst xmlns:a="http://schemas.openxmlformats.org/drawingml/2006/main">
              <a:ext uri="{FF2B5EF4-FFF2-40B4-BE49-F238E27FC236}">
                <a16:creationId xmlns:a16="http://schemas.microsoft.com/office/drawing/2014/main" id="{09AF0EF9-A054-4A4A-830F-F3896D218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230505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4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A56125E-8AE1-405F-A2C1-E5CF59CDE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085850"/>
            <a:ext cx="2152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烘焙奶茶行业解决方案</a:t>
            </a:r>
            <a:endParaRPr sz="97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矩形 4">
            <a:extLst xmlns:a="http://schemas.openxmlformats.org/drawingml/2006/main">
              <a:ext uri="{FF2B5EF4-FFF2-40B4-BE49-F238E27FC236}">
                <a16:creationId xmlns:a16="http://schemas.microsoft.com/office/drawing/2014/main" id="{526DF1E0-E1E4-4454-99A4-DC439D2EA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33550"/>
            <a:ext cx="67056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4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门店补货有据可查，</a:t>
            </a:r>
            <a:endParaRPr sz="37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  <a:p xmlns:a="http://schemas.openxmlformats.org/drawingml/2006/main">
            <a:pPr algn="l">
              <a:lnSpc>
                <a:spcPct val="94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原料经营前后贯通</a:t>
            </a:r>
            <a:endParaRPr sz="37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52029966-84B4-4BBD-B82F-9CADDD867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52800"/>
            <a:ext cx="695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575" b="1">
                <a:solidFill>
                  <a:srgbClr val="F4DD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4DDE5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1575" b="1">
              <a:solidFill>
                <a:srgbClr val="F4DDE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A170021E-06FC-4F6E-9C71-3906AAD0D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62400"/>
            <a:ext cx="685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F4F0ED"/>
                </a:solidFill>
                <a:latin typeface="Microsoft YaHei"/>
                <a:ea typeface="Microsoft YaHei"/>
                <a:cs typeface="Microsoft YaHei"/>
              </a:rPr>
              <a:t>围绕商品身份、客户货盘、门店补货、订单核准、以销定采、库存、配送与对账组织业务。</a:t>
            </a:r>
            <a:endParaRPr sz="1275" b="0">
              <a:solidFill>
                <a:srgbClr val="F4F0E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6E5BD735-B582-4C6D-AD1F-C6FE88FBB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19700"/>
            <a:ext cx="1219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FD4A9CFC-59F6-4D99-92B8-6924725CA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38750"/>
            <a:ext cx="106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茶饮连锁</a:t>
            </a:r>
            <a:endParaRPr sz="82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E3540E27-F76B-4D19-8DC5-5E825E841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219700"/>
            <a:ext cx="1219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1F321B28-57BB-4B57-9FF9-19F99D1B6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238750"/>
            <a:ext cx="106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烘焙门店</a:t>
            </a:r>
            <a:endParaRPr sz="82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F3F4CCAC-6463-4A94-AE10-D6C3CEA50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219700"/>
            <a:ext cx="1219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28FA301D-6347-4636-812C-1B0840D81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238750"/>
            <a:ext cx="106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咖啡甜品</a:t>
            </a:r>
            <a:endParaRPr sz="82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B4146FA0-C206-4432-9547-44AC74058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5219700"/>
            <a:ext cx="1219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933E7566-50F4-4004-BDDE-E6E28F018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5238750"/>
            <a:ext cx="106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中央厨房</a:t>
            </a:r>
            <a:endParaRPr sz="82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4A124DED-1BA9-483E-9DBD-7C6CFD4AE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219700"/>
            <a:ext cx="12192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3C744704-B690-4AE8-A949-05055FC3E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238750"/>
            <a:ext cx="106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区域加盟</a:t>
            </a:r>
            <a:endParaRPr sz="82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61DE68C2-9CBB-49B3-97A0-59FEB191F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229350"/>
            <a:ext cx="1885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900" b="1">
                <a:solidFill>
                  <a:srgbClr val="F4E8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4E8EA"/>
                </a:solidFill>
                <a:latin typeface="Microsoft YaHei"/>
                <a:ea typeface="Microsoft YaHei"/>
                <a:cs typeface="Microsoft YaHei"/>
              </a:rPr>
              <a:t>烘焙奶茶原料与门店供货</a:t>
            </a:r>
            <a:endParaRPr sz="900" b="1">
              <a:solidFill>
                <a:srgbClr val="F4E8EA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21321708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71B98533-481F-4DE6-B4B5-3D67D3C39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312EEF0-39FF-4B37-AF27-5B7EDD024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01 行业与垂直业态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0BC98A0B-B2D0-4F00-8AC5-24747A98F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餐饮规模保持增长，饮品连锁化更高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980CEEF8-63DD-4985-8CDC-8C2A4398C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只采用国家统计局与中国连锁经营协会公开数据，不外推市场规模或系统收益。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F97E3779-27A5-451C-91C7-E5B16D69F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9E7A7603-7713-45B6-B0E1-E3692EA38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70146BF4-6E66-4880-894F-533675DBE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6C599A89-7BEA-422A-A81C-637592F4D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333375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8E1D90B0-6AF8-4D03-82ED-21BDA6106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33337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F25AA6A8-D428-415D-93B0-4035A4370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28765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925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57,982亿元</a:t>
            </a:r>
            <a:endParaRPr sz="2925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4B80E6F8-26A7-477D-8FD3-90FB3357D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409950"/>
            <a:ext cx="28765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2025年全国餐饮收入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A0951480-74DE-46BA-BA4C-5F793E8B1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2876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同比增长3.2%</a:t>
            </a:r>
            <a:endParaRPr sz="10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1E276E41-A867-4C93-BDE0-1791886F2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09800"/>
            <a:ext cx="333375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DFD30083-7941-48FE-A72B-ACB2E3642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09800"/>
            <a:ext cx="33337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838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C00ED7B5-9D76-4951-98C5-4E5820E1C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647950"/>
            <a:ext cx="28765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925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rPr>
              <a:t>747万家</a:t>
            </a:r>
            <a:endParaRPr sz="2925" b="1">
              <a:solidFill>
                <a:srgbClr val="58382B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9EC2BA92-B721-4C92-8E7E-8150E1195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409950"/>
            <a:ext cx="28765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2025年营业中餐饮商户约数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41368EF4-CA0C-4C90-936B-3BF97D578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000500"/>
            <a:ext cx="2876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餐饮连锁化率25%</a:t>
            </a:r>
            <a:endParaRPr sz="10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9E2D2D85-1D8F-47C5-B429-CD5E70D67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209800"/>
            <a:ext cx="333375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5DA08416-8C56-42C8-8167-E8B009033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209800"/>
            <a:ext cx="33337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1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0A46AB14-35FD-4AB1-A555-BEBAFA21C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647950"/>
            <a:ext cx="28765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292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54%</a:t>
            </a:r>
            <a:endParaRPr sz="292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6C07CD6D-9B4A-4344-B89E-773E9E0DE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409950"/>
            <a:ext cx="28765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2025年饮品店连锁化率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6E9EF2AB-6860-479E-A86B-633BD5609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000500"/>
            <a:ext cx="2876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高于餐饮行业平均水平</a:t>
            </a:r>
            <a:endParaRPr sz="10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79E27CA8-E2B2-4880-B228-4982CF824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162550"/>
            <a:ext cx="82296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8E906949-D220-4F92-9359-59C4CB896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5200650"/>
            <a:ext cx="7924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规模与连锁化提高了统一商品、统一货盘和统一补货口径的重要性</a:t>
            </a:r>
            <a:endParaRPr sz="112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3909712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圆角矩形 39">
            <a:extLst xmlns:a="http://schemas.openxmlformats.org/drawingml/2006/main">
              <a:ext uri="{FF2B5EF4-FFF2-40B4-BE49-F238E27FC236}">
                <a16:creationId xmlns:a16="http://schemas.microsoft.com/office/drawing/2014/main" id="{11247887-0DCB-4FC4-A5DE-7CF31C6E7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730EED7-AC4B-429B-8020-5F4650160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01 行业与垂直业态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E362C0A-7DD8-4E6D-9C88-4FC61B577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六类经营对象，共用一条订货链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465E7DE-B979-475B-B910-1A8686EB3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经营节奏不同，但都需要先确认可交易商品，再形成可回看的订单。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9DFA1604-2EC6-453E-8600-D663F6632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9A6DCBE1-D548-4C59-B42A-F31D76A83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70C05E9B-A596-4152-BB05-E028A30CE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3979C3EA-4DE4-4823-88FE-F3664ECAC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E9AE11B7-91AC-4578-908A-A6AA068BF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09FAC9E2-7EFA-4E4E-A08E-E6ECCA30D3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f6e99fa733441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31899190-2A79-4685-92F7-44E3F722A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现制茶饮连锁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19B68E8A-D81D-4281-97A7-32842F792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茶底、奶基、糖浆、小料和杯具按周或按日补货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9BF3C75B-2ADF-4412-99A4-2E5AEA87E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5A6A03CE-2B70-45A2-8D55-4E9406E0B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8B1E193D-7F4C-4457-A789-3B50078F8F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18c2a7bd9444c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C2297545-4596-4786-8419-F1521D1C9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烘焙门店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BCEE8C9E-D438-4E9A-9BB8-530DD2B44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粉类、油脂、馅料、酵母与包材按生产计划备货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77E1DF84-8BD9-4BA5-9A74-321982EB4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DBF5DE65-2689-422D-B86F-77183C39A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图片 58">
            <a:extLst xmlns:a="http://schemas.openxmlformats.org/drawingml/2006/main">
              <a:ext uri="{FF2B5EF4-FFF2-40B4-BE49-F238E27FC236}">
                <a16:creationId xmlns:a16="http://schemas.microsoft.com/office/drawing/2014/main" id="{A18DF6EA-AE69-4DB4-BDC1-D6F75C7FAE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07ef5f41394b1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88F1B8A0-A6FB-4AB9-B33E-05B1EB56F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咖啡甜品门店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E732117-1F3B-48E6-B99E-F3A7CA570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咖啡豆、乳品、可可与风味粉组合采购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7BA22E89-7381-41E4-B6A4-E7B2574AF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D871B683-7AD5-4AD1-A258-8CDC53723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图片 63">
            <a:extLst xmlns:a="http://schemas.openxmlformats.org/drawingml/2006/main">
              <a:ext uri="{FF2B5EF4-FFF2-40B4-BE49-F238E27FC236}">
                <a16:creationId xmlns:a16="http://schemas.microsoft.com/office/drawing/2014/main" id="{EB4E7A0D-9D01-4C40-ADF1-0B12607A23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703686ab014be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E8521AD3-C999-4DAD-87B1-DF0039F26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933825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中央厨房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6DE2C7BA-BC7A-4BFD-B91E-450EAA66D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05325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汇总门店需求后组织原料入库与分拨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44DB9B9E-F04E-47AA-B22D-D4D58DB37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3781425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9" name="椭圆 28">
            <a:extLst xmlns:a="http://schemas.openxmlformats.org/drawingml/2006/main">
              <a:ext uri="{FF2B5EF4-FFF2-40B4-BE49-F238E27FC236}">
                <a16:creationId xmlns:a16="http://schemas.microsoft.com/office/drawing/2014/main" id="{56DE4D00-1A04-4564-BFCB-90DE69EEA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282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图片 68">
            <a:extLst xmlns:a="http://schemas.openxmlformats.org/drawingml/2006/main">
              <a:ext uri="{FF2B5EF4-FFF2-40B4-BE49-F238E27FC236}">
                <a16:creationId xmlns:a16="http://schemas.microsoft.com/office/drawing/2014/main" id="{93A50FC3-DED2-40E6-81BD-B1F7EBF7E9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b4982e8ff74d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78350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473E5B25-F6F4-4261-A3DB-375A17E15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3933825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区域加盟服务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1107A34D-7D1B-42A3-999B-8CDE5FC96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505325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按门店货盘与统一活动组织区域周转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A5410EB8-44D4-4A66-B239-AD5801626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3781425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4" name="椭圆 33">
            <a:extLst xmlns:a="http://schemas.openxmlformats.org/drawingml/2006/main">
              <a:ext uri="{FF2B5EF4-FFF2-40B4-BE49-F238E27FC236}">
                <a16:creationId xmlns:a16="http://schemas.microsoft.com/office/drawing/2014/main" id="{BC761050-A21E-46E9-9E57-7B38ACAC8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图片 73">
            <a:extLst xmlns:a="http://schemas.openxmlformats.org/drawingml/2006/main">
              <a:ext uri="{FF2B5EF4-FFF2-40B4-BE49-F238E27FC236}">
                <a16:creationId xmlns:a16="http://schemas.microsoft.com/office/drawing/2014/main" id="{CB55DF7A-4419-49CC-8786-355899EAEE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08488b64f54f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42300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FE705250-7B1E-4BDB-A88C-E2BFF2671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3933825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酒店西点与集采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FF43BB4E-42B3-401C-9946-9177E46BD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505325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围绕采购清单、验收结果和周期对账协同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9AB5D19D-BC3C-4058-BB2C-BD9710C06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5626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F2873DDC-8062-4E69-8E2D-E9D703FDC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6007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客户类型决定货盘与价格入口，订单保留最终交易事实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7257819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EDE4602D-41FB-47F7-AE84-24B3348F1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6483318-3C64-4863-B954-466410B11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01 行业与垂直业态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7A2FB6F1-D560-4889-961D-4718BE2DA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高频补货把小误差放大为门店损耗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8C4B8BB0-211E-4317-A6C0-70F9BD22B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原料种类、包装层级、保质期和门店节奏共同决定补货难度。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434E74D1-876E-4A5D-A2E5-A1F0F2E8F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3DDBC8A3-7983-451C-AE57-DF8F0A1C2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1FC59D9E-98E1-4A2C-9425-CEB5A46CF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7A084C3F-AD24-4A2C-8950-FFD3C8DB6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2E613761-7D30-4E22-BACF-6606361B0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37DDC38C-3C06-47CE-88A6-78960360DD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cb07c172a5432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C1A62B05-BCF2-41F0-B971-E38D724DD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名称相近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095D7C79-E3B6-4C18-8732-B124AE0D1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红茶、绿茶、果糖、黑糖和风味粉需要稳定编码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45597CD8-AB8A-4B86-A553-BB543BDA0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4B5B9407-0C64-4D9F-8F36-DE0FA3059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559400E0-5402-4E99-B644-96C95152C9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6144c1e5f34fa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C4A03AC8-543D-433E-AE34-8AB79E256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箱规并存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5A79CBEA-FD77-4D27-9CCF-59C4F0F78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袋、盒、罐、桶、箱与套数必须在成交前说清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24D53C31-47E0-42E4-A60C-C75820BAE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3C74AA83-7BD0-41FA-BF78-E44371591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CE3286C9-0BCB-4CD7-B200-A4309EA7A7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8722c0f1be49d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D25D1E9F-7F22-4941-AE94-22F49F0C8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周转敏感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C5357D8B-2639-4AC6-BF10-B350BB038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冷冻品、乳品和粉类采用不同的备货与检查方法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34DC9D5C-4018-4C65-8104-26474C044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FCC33BA0-084D-44A8-A6F3-11EF65B9C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F803449F-484E-4664-B50A-DE6758CA11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387134e09045f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26067597-6143-4F4E-B47C-DB22966DD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收货窗口短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21B93DB4-DAA7-4369-A542-9550D2A0E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门店营业与生产节奏要求地址、时间和备注准确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816D6BFC-12DC-4592-ACAC-2E6E9E97A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5A08ED36-93D1-4521-8FC9-C127DDE1E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578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系统记录可交易事实，人员仍需依据保质期与现场条件作判断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25191628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144FC6AE-EC89-4806-85A3-9556A5F70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7E9EF88-D3DE-453D-B523-09561112B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01 行业与垂直业态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EE8E0A61-82E6-46A8-975C-3EC106928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进货查验需要记录与凭证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6B6ABCF5-457B-440E-926B-843E437BA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市场监管总局第104号令要求餐饮服务连锁企业依法建立食品进货查验记录制度。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AAEBB56A-59EB-4BE0-A570-D9D9B46B6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C05145B2-412B-4B60-BE95-5EEE42D9B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E2D0B25B-2A6D-4272-B194-A6B5CDA8E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747E7171-3ADB-4B90-AC17-267E07CAF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137A9948-E4AD-4ACA-8EF3-B0A8BC308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483380E8-5ACC-4682-8CEB-E74729B692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fb698c2308432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78A52FCB-4D44-4B6F-98FB-D7E2AB9A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供货者信息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3D6DB8F4-CAA4-4FF1-9C24-5FCBCD61F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依法查验许可与食品合格证明文件，并保存相关凭证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EDE5EEDB-B1B3-4C79-B3B5-5264FAD3B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D876524A-84C2-4730-AF3A-4367CBE47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FEE85CED-F294-4AF5-8F92-0811335C52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b7fd9af1a5491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05BB4C12-D7E6-4748-A4D3-1EBE57BC3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食品身份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80E61CF2-FF3C-4B96-8BCA-56199697C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名称、规格、数量、生产日期或批号、保质期需要如实记录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BB512510-1AD9-4F5A-9199-F536536BD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C2E81C4A-5FF1-4D01-A82C-F3C657C50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69694327-379A-4152-9115-B1A37DF07F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6231e5f653460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30288B8A-BF74-43CC-91C3-8438BF7E3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进货事实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541FE8A1-CD01-49EA-AE61-5B4896EF0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进货日期与收货情况需要进入企业实际查验流程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30457242-0AB3-4E62-953C-411976123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51CDF41C-B844-4A22-B237-7088A5B08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4DE11D31-1F7E-4E62-A9F1-48BD4B6828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ab88633da14e9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F95C2043-FB1E-4604-B24D-800138AF0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系统边界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9B768F06-F4D4-4AA6-A26F-40F218436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订货系统提供商品、订单和附件线索，不替代法定查验与食品安全管理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F32C86FA-3183-4097-80A7-A9CE26160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738DAA52-39EA-46AC-AC60-E489A5CB2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业务系统应支持留痕，但合规责任仍由企业依法落实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5975682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3" name="圆角矩形 72">
            <a:extLst xmlns:a="http://schemas.openxmlformats.org/drawingml/2006/main">
              <a:ext uri="{FF2B5EF4-FFF2-40B4-BE49-F238E27FC236}">
                <a16:creationId xmlns:a16="http://schemas.microsoft.com/office/drawing/2014/main" id="{95B445C6-BB6B-493A-A52F-C59C28B23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B8BA4BA-56A8-4A7D-8D86-DB0063FB9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01 行业与垂直业态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0FE1D363-4588-4C05-9461-086C4AC3F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八段业务主线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39A61619-6844-4338-9AE6-9C2E3B76D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从行业对象出发，先建立商品与客户关系，再把订单推进到采购、交付和验收。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F742FFD1-BD38-459E-9348-4678EEB3C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BC1AFF20-5EA8-498A-BFE3-7F09B73C5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5144C88E-9F73-425D-94F4-23069AD77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D1315CC0-C7FD-42EA-AF5D-6C80567E6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252538" cy="21526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6CE43D16-C7B8-4527-95C1-DE3BE68BE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95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图片 81">
            <a:extLst xmlns:a="http://schemas.openxmlformats.org/drawingml/2006/main">
              <a:ext uri="{FF2B5EF4-FFF2-40B4-BE49-F238E27FC236}">
                <a16:creationId xmlns:a16="http://schemas.microsoft.com/office/drawing/2014/main" id="{99A8F707-0E8A-4B6E-89BD-2A27E1563E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cd7d29deb7407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5527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7D728FD1-BCC4-428C-8FD9-E3874A127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7788" y="25146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F2178B75-2EE3-416B-BD6F-76F080D44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3988" y="25336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54AB881A-7D03-4FA4-9CB7-B06218111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0515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商品身份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D5B58F5A-46E1-4CDC-BD3B-6FE65329A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24250"/>
            <a:ext cx="947738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原料、包材与耗材</a:t>
            </a:r>
            <a:endParaRPr sz="7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E0BA9272-0299-4539-B3DD-1984C5EAF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7388" y="32861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167690E1-FBFE-4038-9C44-D3E1D6418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2638" y="2324100"/>
            <a:ext cx="1252538" cy="21526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17" name="椭圆 16">
            <a:extLst xmlns:a="http://schemas.openxmlformats.org/drawingml/2006/main">
              <a:ext uri="{FF2B5EF4-FFF2-40B4-BE49-F238E27FC236}">
                <a16:creationId xmlns:a16="http://schemas.microsoft.com/office/drawing/2014/main" id="{1EDFBC00-DDF3-4583-BC71-88AB0E55B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4088" y="2495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图片 89">
            <a:extLst xmlns:a="http://schemas.openxmlformats.org/drawingml/2006/main">
              <a:ext uri="{FF2B5EF4-FFF2-40B4-BE49-F238E27FC236}">
                <a16:creationId xmlns:a16="http://schemas.microsoft.com/office/drawing/2014/main" id="{AE9ACB50-69AF-4975-BA6A-CA204C502D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080d3f21b0490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281238" y="25527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44631D1F-A02B-41DD-9FCF-D88CD2D34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5146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31E9DB5A-77A0-46CF-96BF-853E8DD62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25336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6CB33003-41D9-4AC2-9BAD-49EE42882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5038" y="310515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客户货盘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9AE94AA3-96C1-4068-A0C4-9C9B29D9E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5038" y="3524250"/>
            <a:ext cx="947738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订货客户与可见货盘</a:t>
            </a:r>
            <a:endParaRPr sz="7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3B967896-9D8E-4CEF-AF6D-381D53C64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32861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38F8DDA1-B133-4D8F-90BB-E8136F0F2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324100"/>
            <a:ext cx="1252538" cy="21526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25" name="椭圆 24">
            <a:extLst xmlns:a="http://schemas.openxmlformats.org/drawingml/2006/main">
              <a:ext uri="{FF2B5EF4-FFF2-40B4-BE49-F238E27FC236}">
                <a16:creationId xmlns:a16="http://schemas.microsoft.com/office/drawing/2014/main" id="{046A9522-1D78-4FA5-8CC4-91C0D9ADB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95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8" name="图片 97">
            <a:extLst xmlns:a="http://schemas.openxmlformats.org/drawingml/2006/main">
              <a:ext uri="{FF2B5EF4-FFF2-40B4-BE49-F238E27FC236}">
                <a16:creationId xmlns:a16="http://schemas.microsoft.com/office/drawing/2014/main" id="{CA891B20-DF04-4E57-A9F4-F25131B121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2675b862a643c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48075" y="25527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圆角矩形 26">
            <a:extLst xmlns:a="http://schemas.openxmlformats.org/drawingml/2006/main">
              <a:ext uri="{FF2B5EF4-FFF2-40B4-BE49-F238E27FC236}">
                <a16:creationId xmlns:a16="http://schemas.microsoft.com/office/drawing/2014/main" id="{AA76901B-58A8-4D87-9DC5-9F53A1E29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1463" y="25146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C9FFF971-C2AB-4B7B-9BD5-92D49CE97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7663" y="25336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59605014-5FC2-49D7-A6D5-D8E5D4C00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10515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客户价格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2CCD4696-9B3F-4952-A67F-A8D26CE5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524250"/>
            <a:ext cx="947738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价格层级与核准边界</a:t>
            </a:r>
            <a:endParaRPr sz="7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圆角矩形 30">
            <a:extLst xmlns:a="http://schemas.openxmlformats.org/drawingml/2006/main">
              <a:ext uri="{FF2B5EF4-FFF2-40B4-BE49-F238E27FC236}">
                <a16:creationId xmlns:a16="http://schemas.microsoft.com/office/drawing/2014/main" id="{7A85ED2A-B268-499C-9515-4B5274629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1063" y="32861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29E65B2E-25CC-4995-998F-86D2EEEF6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6313" y="2324100"/>
            <a:ext cx="1252538" cy="21526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33" name="椭圆 32">
            <a:extLst xmlns:a="http://schemas.openxmlformats.org/drawingml/2006/main">
              <a:ext uri="{FF2B5EF4-FFF2-40B4-BE49-F238E27FC236}">
                <a16:creationId xmlns:a16="http://schemas.microsoft.com/office/drawing/2014/main" id="{11320C47-17C2-44DD-A803-C5495ADC6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7763" y="2495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6" name="图片 105">
            <a:extLst xmlns:a="http://schemas.openxmlformats.org/drawingml/2006/main">
              <a:ext uri="{FF2B5EF4-FFF2-40B4-BE49-F238E27FC236}">
                <a16:creationId xmlns:a16="http://schemas.microsoft.com/office/drawing/2014/main" id="{6DD87E60-3B7D-42A2-B9FB-572DF1874C9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a4de4cc9324fe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14913" y="25527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圆角矩形 34">
            <a:extLst xmlns:a="http://schemas.openxmlformats.org/drawingml/2006/main">
              <a:ext uri="{FF2B5EF4-FFF2-40B4-BE49-F238E27FC236}">
                <a16:creationId xmlns:a16="http://schemas.microsoft.com/office/drawing/2014/main" id="{60C8C0A2-49A6-41D8-BED1-BBA91CD3A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5146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C91A4142-7F22-4935-AF2D-C5D57E1C0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5336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B400BB72-A8FC-4411-8EFF-513E1442A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8713" y="310515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商城补货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D63341E8-060F-4863-9EEF-659A01838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8713" y="3524250"/>
            <a:ext cx="947738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PC与手机选品补货</a:t>
            </a:r>
            <a:endParaRPr sz="7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9" name="圆角矩形 38">
            <a:extLst xmlns:a="http://schemas.openxmlformats.org/drawingml/2006/main">
              <a:ext uri="{FF2B5EF4-FFF2-40B4-BE49-F238E27FC236}">
                <a16:creationId xmlns:a16="http://schemas.microsoft.com/office/drawing/2014/main" id="{DE0FF85C-859B-453E-9A84-6D6266419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2861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圆角矩形 39">
            <a:extLst xmlns:a="http://schemas.openxmlformats.org/drawingml/2006/main">
              <a:ext uri="{FF2B5EF4-FFF2-40B4-BE49-F238E27FC236}">
                <a16:creationId xmlns:a16="http://schemas.microsoft.com/office/drawing/2014/main" id="{3899705B-44C5-4ED1-BB44-AD388781F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24100"/>
            <a:ext cx="1252538" cy="21526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41" name="椭圆 40">
            <a:extLst xmlns:a="http://schemas.openxmlformats.org/drawingml/2006/main">
              <a:ext uri="{FF2B5EF4-FFF2-40B4-BE49-F238E27FC236}">
                <a16:creationId xmlns:a16="http://schemas.microsoft.com/office/drawing/2014/main" id="{E91C2157-F86E-417C-BF68-0EAA758A4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495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14" name="图片 113">
            <a:extLst xmlns:a="http://schemas.openxmlformats.org/drawingml/2006/main">
              <a:ext uri="{FF2B5EF4-FFF2-40B4-BE49-F238E27FC236}">
                <a16:creationId xmlns:a16="http://schemas.microsoft.com/office/drawing/2014/main" id="{2ADBB1D1-508A-4D40-B319-DF90864C4B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de9250756446d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81750" y="25527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圆角矩形 42">
            <a:extLst xmlns:a="http://schemas.openxmlformats.org/drawingml/2006/main">
              <a:ext uri="{FF2B5EF4-FFF2-40B4-BE49-F238E27FC236}">
                <a16:creationId xmlns:a16="http://schemas.microsoft.com/office/drawing/2014/main" id="{AFBDBB8E-96A5-47D0-BA40-3064F91B8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5138" y="25146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矩形 43">
            <a:extLst xmlns:a="http://schemas.openxmlformats.org/drawingml/2006/main">
              <a:ext uri="{FF2B5EF4-FFF2-40B4-BE49-F238E27FC236}">
                <a16:creationId xmlns:a16="http://schemas.microsoft.com/office/drawing/2014/main" id="{5BD5FEFC-C4FD-4157-ACE5-220C7A645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1338" y="25336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5" name="矩形 44">
            <a:extLst xmlns:a="http://schemas.openxmlformats.org/drawingml/2006/main">
              <a:ext uri="{FF2B5EF4-FFF2-40B4-BE49-F238E27FC236}">
                <a16:creationId xmlns:a16="http://schemas.microsoft.com/office/drawing/2014/main" id="{EC7000DA-B9F6-42A5-A51B-27862F386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0515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订单核准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5EA1ED04-0A61-47C0-B2F1-30074E3A1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524250"/>
            <a:ext cx="947738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补货明细与业务状态</a:t>
            </a:r>
            <a:endParaRPr sz="7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圆角矩形 46">
            <a:extLst xmlns:a="http://schemas.openxmlformats.org/drawingml/2006/main">
              <a:ext uri="{FF2B5EF4-FFF2-40B4-BE49-F238E27FC236}">
                <a16:creationId xmlns:a16="http://schemas.microsoft.com/office/drawing/2014/main" id="{D2CC3FF8-6338-458C-8294-193B38F22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4738" y="32861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圆角矩形 47">
            <a:extLst xmlns:a="http://schemas.openxmlformats.org/drawingml/2006/main">
              <a:ext uri="{FF2B5EF4-FFF2-40B4-BE49-F238E27FC236}">
                <a16:creationId xmlns:a16="http://schemas.microsoft.com/office/drawing/2014/main" id="{CDF46288-0AF5-40C4-903A-6ADE521C5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9988" y="2324100"/>
            <a:ext cx="1252538" cy="21526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49" name="椭圆 48">
            <a:extLst xmlns:a="http://schemas.openxmlformats.org/drawingml/2006/main">
              <a:ext uri="{FF2B5EF4-FFF2-40B4-BE49-F238E27FC236}">
                <a16:creationId xmlns:a16="http://schemas.microsoft.com/office/drawing/2014/main" id="{00FF3ED1-23F3-4C3B-BA6A-929D6698C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1438" y="2495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22" name="图片 121">
            <a:extLst xmlns:a="http://schemas.openxmlformats.org/drawingml/2006/main">
              <a:ext uri="{FF2B5EF4-FFF2-40B4-BE49-F238E27FC236}">
                <a16:creationId xmlns:a16="http://schemas.microsoft.com/office/drawing/2014/main" id="{F74E9323-A6F4-444E-83D2-4601ACFBAF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bebaf0d66848a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48588" y="25527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1" name="圆角矩形 50">
            <a:extLst xmlns:a="http://schemas.openxmlformats.org/drawingml/2006/main">
              <a:ext uri="{FF2B5EF4-FFF2-40B4-BE49-F238E27FC236}">
                <a16:creationId xmlns:a16="http://schemas.microsoft.com/office/drawing/2014/main" id="{03E0C171-6AF9-458C-9293-FAA50BE68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5146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矩形 51">
            <a:extLst xmlns:a="http://schemas.openxmlformats.org/drawingml/2006/main">
              <a:ext uri="{FF2B5EF4-FFF2-40B4-BE49-F238E27FC236}">
                <a16:creationId xmlns:a16="http://schemas.microsoft.com/office/drawing/2014/main" id="{87D7BEBB-D63E-4D6C-BCB2-502D9EC6F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5336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3" name="矩形 52">
            <a:extLst xmlns:a="http://schemas.openxmlformats.org/drawingml/2006/main">
              <a:ext uri="{FF2B5EF4-FFF2-40B4-BE49-F238E27FC236}">
                <a16:creationId xmlns:a16="http://schemas.microsoft.com/office/drawing/2014/main" id="{015A9685-767C-4E00-AD9E-4C10F3C1F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2388" y="310515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汇总库存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4" name="矩形 53">
            <a:extLst xmlns:a="http://schemas.openxmlformats.org/drawingml/2006/main">
              <a:ext uri="{FF2B5EF4-FFF2-40B4-BE49-F238E27FC236}">
                <a16:creationId xmlns:a16="http://schemas.microsoft.com/office/drawing/2014/main" id="{28B05BD5-B834-4442-A080-B7802AEDE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2388" y="3524250"/>
            <a:ext cx="947738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以销定采并人工确认</a:t>
            </a:r>
            <a:endParaRPr sz="7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5" name="圆角矩形 54">
            <a:extLst xmlns:a="http://schemas.openxmlformats.org/drawingml/2006/main">
              <a:ext uri="{FF2B5EF4-FFF2-40B4-BE49-F238E27FC236}">
                <a16:creationId xmlns:a16="http://schemas.microsoft.com/office/drawing/2014/main" id="{9FDF744D-1550-4D66-85F0-B6A072C60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32861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圆角矩形 55">
            <a:extLst xmlns:a="http://schemas.openxmlformats.org/drawingml/2006/main">
              <a:ext uri="{FF2B5EF4-FFF2-40B4-BE49-F238E27FC236}">
                <a16:creationId xmlns:a16="http://schemas.microsoft.com/office/drawing/2014/main" id="{A35377A3-8C59-4A3E-A2DE-69282AFED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2324100"/>
            <a:ext cx="1252538" cy="21526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57" name="椭圆 56">
            <a:extLst xmlns:a="http://schemas.openxmlformats.org/drawingml/2006/main">
              <a:ext uri="{FF2B5EF4-FFF2-40B4-BE49-F238E27FC236}">
                <a16:creationId xmlns:a16="http://schemas.microsoft.com/office/drawing/2014/main" id="{15D02A9B-1287-44FB-9092-31824A773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2495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30" name="图片 129">
            <a:extLst xmlns:a="http://schemas.openxmlformats.org/drawingml/2006/main">
              <a:ext uri="{FF2B5EF4-FFF2-40B4-BE49-F238E27FC236}">
                <a16:creationId xmlns:a16="http://schemas.microsoft.com/office/drawing/2014/main" id="{6B78293D-33C2-4F30-9271-C416F9D8B9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1952d53cc849f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15425" y="25527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9" name="圆角矩形 58">
            <a:extLst xmlns:a="http://schemas.openxmlformats.org/drawingml/2006/main">
              <a:ext uri="{FF2B5EF4-FFF2-40B4-BE49-F238E27FC236}">
                <a16:creationId xmlns:a16="http://schemas.microsoft.com/office/drawing/2014/main" id="{C562EA0F-05DC-44C9-9596-7630759F1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8813" y="25146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" name="矩形 59">
            <a:extLst xmlns:a="http://schemas.openxmlformats.org/drawingml/2006/main">
              <a:ext uri="{FF2B5EF4-FFF2-40B4-BE49-F238E27FC236}">
                <a16:creationId xmlns:a16="http://schemas.microsoft.com/office/drawing/2014/main" id="{03C6B930-AF85-4461-AD9B-D16CB949B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5013" y="25336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07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1" name="矩形 60">
            <a:extLst xmlns:a="http://schemas.openxmlformats.org/drawingml/2006/main">
              <a:ext uri="{FF2B5EF4-FFF2-40B4-BE49-F238E27FC236}">
                <a16:creationId xmlns:a16="http://schemas.microsoft.com/office/drawing/2014/main" id="{83028BB4-6782-4F3A-B6CB-3A5A5BD3A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10515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配送对账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2" name="矩形 61">
            <a:extLst xmlns:a="http://schemas.openxmlformats.org/drawingml/2006/main">
              <a:ext uri="{FF2B5EF4-FFF2-40B4-BE49-F238E27FC236}">
                <a16:creationId xmlns:a16="http://schemas.microsoft.com/office/drawing/2014/main" id="{B933EBD8-1C1C-4B82-950A-9B32E7F2F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524250"/>
            <a:ext cx="947738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退货、回单与对账</a:t>
            </a:r>
            <a:endParaRPr sz="7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3" name="圆角矩形 62">
            <a:extLst xmlns:a="http://schemas.openxmlformats.org/drawingml/2006/main">
              <a:ext uri="{FF2B5EF4-FFF2-40B4-BE49-F238E27FC236}">
                <a16:creationId xmlns:a16="http://schemas.microsoft.com/office/drawing/2014/main" id="{DA55531A-9478-41AE-A7E0-3896A6840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8413" y="32861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" name="圆角矩形 63">
            <a:extLst xmlns:a="http://schemas.openxmlformats.org/drawingml/2006/main">
              <a:ext uri="{FF2B5EF4-FFF2-40B4-BE49-F238E27FC236}">
                <a16:creationId xmlns:a16="http://schemas.microsoft.com/office/drawing/2014/main" id="{69C58577-314E-4E4F-9FF1-B57CB13AF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53663" y="2324100"/>
            <a:ext cx="1252538" cy="2152650"/>
          </a:xfrm>
          <a:prstGeom xmlns:a="http://schemas.openxmlformats.org/drawingml/2006/main" prst="roundRect">
            <a:avLst>
              <a:gd name="adj" fmla="val 12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65" name="椭圆 64">
            <a:extLst xmlns:a="http://schemas.openxmlformats.org/drawingml/2006/main">
              <a:ext uri="{FF2B5EF4-FFF2-40B4-BE49-F238E27FC236}">
                <a16:creationId xmlns:a16="http://schemas.microsoft.com/office/drawing/2014/main" id="{66AD26CB-DC71-4647-8D6F-5E87F4F15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25113" y="2495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38" name="图片 137">
            <a:extLst xmlns:a="http://schemas.openxmlformats.org/drawingml/2006/main">
              <a:ext uri="{FF2B5EF4-FFF2-40B4-BE49-F238E27FC236}">
                <a16:creationId xmlns:a16="http://schemas.microsoft.com/office/drawing/2014/main" id="{B7664E62-B3F7-4C88-AD6C-0AB18ADD60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f6829e0af34ea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82263" y="25527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67" name="圆角矩形 66">
            <a:extLst xmlns:a="http://schemas.openxmlformats.org/drawingml/2006/main">
              <a:ext uri="{FF2B5EF4-FFF2-40B4-BE49-F238E27FC236}">
                <a16:creationId xmlns:a16="http://schemas.microsoft.com/office/drawing/2014/main" id="{47670EC7-58E6-4F81-82D3-F2CF64C00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5146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" name="矩形 67">
            <a:extLst xmlns:a="http://schemas.openxmlformats.org/drawingml/2006/main">
              <a:ext uri="{FF2B5EF4-FFF2-40B4-BE49-F238E27FC236}">
                <a16:creationId xmlns:a16="http://schemas.microsoft.com/office/drawing/2014/main" id="{7E62C49F-6005-4F68-825F-5AB9958AC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5336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08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9" name="矩形 68">
            <a:extLst xmlns:a="http://schemas.openxmlformats.org/drawingml/2006/main">
              <a:ext uri="{FF2B5EF4-FFF2-40B4-BE49-F238E27FC236}">
                <a16:creationId xmlns:a16="http://schemas.microsoft.com/office/drawing/2014/main" id="{1FF0E2FF-5771-490F-8558-DC49D41DB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6063" y="3105150"/>
            <a:ext cx="94773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上线验收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0" name="矩形 69">
            <a:extLst xmlns:a="http://schemas.openxmlformats.org/drawingml/2006/main">
              <a:ext uri="{FF2B5EF4-FFF2-40B4-BE49-F238E27FC236}">
                <a16:creationId xmlns:a16="http://schemas.microsoft.com/office/drawing/2014/main" id="{9E2FCFF2-C9B8-40B5-B16C-E58F74E56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6063" y="3524250"/>
            <a:ext cx="947738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按真实订单逐项验收</a:t>
            </a:r>
            <a:endParaRPr sz="75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1" name="圆角矩形 70">
            <a:extLst xmlns:a="http://schemas.openxmlformats.org/drawingml/2006/main">
              <a:ext uri="{FF2B5EF4-FFF2-40B4-BE49-F238E27FC236}">
                <a16:creationId xmlns:a16="http://schemas.microsoft.com/office/drawing/2014/main" id="{2BD7E543-7F4F-484C-B1A9-CFA19982E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99110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" name="矩形 71">
            <a:extLst xmlns:a="http://schemas.openxmlformats.org/drawingml/2006/main">
              <a:ext uri="{FF2B5EF4-FFF2-40B4-BE49-F238E27FC236}">
                <a16:creationId xmlns:a16="http://schemas.microsoft.com/office/drawing/2014/main" id="{7D03B20B-EC96-4130-AC4B-ACA457F86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02920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先统一商品、客户与价格，再推进补货、采购和履约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7390059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6" name="圆角矩形 105">
            <a:extLst xmlns:a="http://schemas.openxmlformats.org/drawingml/2006/main">
              <a:ext uri="{FF2B5EF4-FFF2-40B4-BE49-F238E27FC236}">
                <a16:creationId xmlns:a16="http://schemas.microsoft.com/office/drawing/2014/main" id="{EC42334C-6901-481E-B66F-9DFDF0465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5B4D70B-4966-4377-BEB3-2FFBC98F9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CC2702B9-AF96-4CA7-916E-428971F56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商品分类覆盖原料、包材与耗材</a:t>
            </a:r>
            <a:endParaRPr sz="27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CB9CF424-36D1-4EF5-A34A-954E44959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一级类按门店采购清单的商品族归类；同一商品只进一个主分类，规格与箱规留在商品资料。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93D9499B-5E6A-4905-AB28-89BA9313D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E0FB834F-F330-400A-8AD9-0A744F9B2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FE5FE860-8341-440D-BB4E-14FE7C7F2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07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134EE7D6-BD74-4C3F-83E3-ABDD3D966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2789F7D6-4DE5-4FF6-B50B-F753480EF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812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E039D88A-C3AA-4B26-9E09-A972D3669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02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0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6CC37C68-E781-4E9A-BD0F-C1596B680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4588" y="21526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62D3D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16A4619E-F70E-43F8-A7FE-3A96C71A6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0788" y="21717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饮品基底</a:t>
            </a:r>
            <a:endParaRPr sz="55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156BD38F-5DB5-4342-B9D6-D973EF93B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1621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茶叶茶包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CBEF7E73-75D1-44E5-AB3D-C959E4D62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4238" y="20383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6F0E1AF0-84A3-4839-9CAE-CA7BD7F5F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7588" y="21812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D022A0FB-7365-4170-9343-7EC2B4F8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3788" y="22002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0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圆角矩形 16">
            <a:extLst xmlns:a="http://schemas.openxmlformats.org/drawingml/2006/main">
              <a:ext uri="{FF2B5EF4-FFF2-40B4-BE49-F238E27FC236}">
                <a16:creationId xmlns:a16="http://schemas.microsoft.com/office/drawing/2014/main" id="{9BD22CBF-87F2-42AF-B31C-FF08B0ACD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3025" y="21526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62D3D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矩形 17">
            <a:extLst xmlns:a="http://schemas.openxmlformats.org/drawingml/2006/main">
              <a:ext uri="{FF2B5EF4-FFF2-40B4-BE49-F238E27FC236}">
                <a16:creationId xmlns:a16="http://schemas.microsoft.com/office/drawing/2014/main" id="{BE794B9D-F49D-44F5-A480-AE5005149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21717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饮品基底</a:t>
            </a:r>
            <a:endParaRPr sz="55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EFBE2BE2-B45C-4847-BA74-9536DA79C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1938" y="21621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咖啡可可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7AA1C967-FE97-4786-B6FE-02741A405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0383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1" name="圆角矩形 20">
            <a:extLst xmlns:a="http://schemas.openxmlformats.org/drawingml/2006/main">
              <a:ext uri="{FF2B5EF4-FFF2-40B4-BE49-F238E27FC236}">
                <a16:creationId xmlns:a16="http://schemas.microsoft.com/office/drawing/2014/main" id="{207DEFA2-6CDC-4F32-9972-FF4EA8D8D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21812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F3D4C4D8-CD51-4C1C-8B7E-5A7C7DF70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2002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0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21F068CD-332C-444F-AA30-D14301432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1463" y="21526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62D3D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EE9F0D09-D6B3-4E64-ADE2-06D9E1067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7663" y="21717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饮品基底</a:t>
            </a:r>
            <a:endParaRPr sz="55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4EA7BA23-186F-4B91-83A4-C32A3E4E7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21621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奶基乳品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圆角矩形 25">
            <a:extLst xmlns:a="http://schemas.openxmlformats.org/drawingml/2006/main">
              <a:ext uri="{FF2B5EF4-FFF2-40B4-BE49-F238E27FC236}">
                <a16:creationId xmlns:a16="http://schemas.microsoft.com/office/drawing/2014/main" id="{E93F1FB1-3726-49B1-8079-59FCFBD65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1113" y="20383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7" name="圆角矩形 26">
            <a:extLst xmlns:a="http://schemas.openxmlformats.org/drawingml/2006/main">
              <a:ext uri="{FF2B5EF4-FFF2-40B4-BE49-F238E27FC236}">
                <a16:creationId xmlns:a16="http://schemas.microsoft.com/office/drawing/2014/main" id="{2B99F9A9-C3B3-4666-8E24-598E8D911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463" y="21812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F816AAF6-915B-44AA-ACF2-EC911B4F9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0663" y="22002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60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3C77966D-BA13-4F6A-9979-8C78593B8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21526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62D3D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81CE8078-1593-4D76-8B62-F85625803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6100" y="21717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饮品基底</a:t>
            </a:r>
            <a:endParaRPr sz="55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71E3E918-9EA5-4F6B-9DE4-BF8B36288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8813" y="21621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果糖糖浆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27FA1BC1-8DF7-43F9-AFA0-8180D2728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370AD13D-C0D7-4929-BD60-35761694E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0575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8ED3A495-F4E9-41AB-B7C9-F96948DB3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765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60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5" name="圆角矩形 34">
            <a:extLst xmlns:a="http://schemas.openxmlformats.org/drawingml/2006/main">
              <a:ext uri="{FF2B5EF4-FFF2-40B4-BE49-F238E27FC236}">
                <a16:creationId xmlns:a16="http://schemas.microsoft.com/office/drawing/2014/main" id="{8EB0BF3F-CA27-4483-A3F5-C90289DE5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4588" y="30289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62D3D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E7403D74-DE47-4D0C-BE93-D8A15E15C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0788" y="30480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饮品小料</a:t>
            </a:r>
            <a:endParaRPr sz="55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884586A9-BB54-4C3C-89CE-91C8C2C0D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0384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果酱果泥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0B6ADEB6-A490-4574-93E9-EFFF44A59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4238" y="29146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9" name="圆角矩形 38">
            <a:extLst xmlns:a="http://schemas.openxmlformats.org/drawingml/2006/main">
              <a:ext uri="{FF2B5EF4-FFF2-40B4-BE49-F238E27FC236}">
                <a16:creationId xmlns:a16="http://schemas.microsoft.com/office/drawing/2014/main" id="{A225F6D3-E6E1-4171-872E-9A33D102A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7588" y="30575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FC98BD7E-0915-4C0E-8F0C-3E8B44216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3788" y="30765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06</a:t>
            </a:r>
            <a:endParaRPr sz="60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1" name="圆角矩形 40">
            <a:extLst xmlns:a="http://schemas.openxmlformats.org/drawingml/2006/main">
              <a:ext uri="{FF2B5EF4-FFF2-40B4-BE49-F238E27FC236}">
                <a16:creationId xmlns:a16="http://schemas.microsoft.com/office/drawing/2014/main" id="{D2E75562-DE7C-4A1B-BE38-19D144DC1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3025" y="30289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62D3D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D3BC2927-44F6-4DCE-A026-671D4C973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30480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饮品小料</a:t>
            </a:r>
            <a:endParaRPr sz="55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EF918833-F935-4A3E-AAE7-0237D3011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1938" y="30384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珍珠粉圆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4" name="圆角矩形 43">
            <a:extLst xmlns:a="http://schemas.openxmlformats.org/drawingml/2006/main">
              <a:ext uri="{FF2B5EF4-FFF2-40B4-BE49-F238E27FC236}">
                <a16:creationId xmlns:a16="http://schemas.microsoft.com/office/drawing/2014/main" id="{6D3BA3D6-8C57-448B-B544-9A061AEEA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9146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45" name="圆角矩形 44">
            <a:extLst xmlns:a="http://schemas.openxmlformats.org/drawingml/2006/main">
              <a:ext uri="{FF2B5EF4-FFF2-40B4-BE49-F238E27FC236}">
                <a16:creationId xmlns:a16="http://schemas.microsoft.com/office/drawing/2014/main" id="{3F774344-DA96-41B7-9117-827C726F7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30575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E94D2C3E-4F06-4BAE-A5F1-75F76B7C2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0765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07</a:t>
            </a:r>
            <a:endParaRPr sz="60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圆角矩形 46">
            <a:extLst xmlns:a="http://schemas.openxmlformats.org/drawingml/2006/main">
              <a:ext uri="{FF2B5EF4-FFF2-40B4-BE49-F238E27FC236}">
                <a16:creationId xmlns:a16="http://schemas.microsoft.com/office/drawing/2014/main" id="{145A6DDC-508F-41F5-932E-07942930F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1463" y="30289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62D3D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矩形 47">
            <a:extLst xmlns:a="http://schemas.openxmlformats.org/drawingml/2006/main">
              <a:ext uri="{FF2B5EF4-FFF2-40B4-BE49-F238E27FC236}">
                <a16:creationId xmlns:a16="http://schemas.microsoft.com/office/drawing/2014/main" id="{6D8889E2-460F-45F7-AA65-C0CD7A33D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7663" y="30480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饮品小料</a:t>
            </a:r>
            <a:endParaRPr sz="55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9" name="矩形 48">
            <a:extLst xmlns:a="http://schemas.openxmlformats.org/drawingml/2006/main">
              <a:ext uri="{FF2B5EF4-FFF2-40B4-BE49-F238E27FC236}">
                <a16:creationId xmlns:a16="http://schemas.microsoft.com/office/drawing/2014/main" id="{24CCF32E-7002-478E-A939-0D392BCD2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30384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椰果布丁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0" name="圆角矩形 49">
            <a:extLst xmlns:a="http://schemas.openxmlformats.org/drawingml/2006/main">
              <a:ext uri="{FF2B5EF4-FFF2-40B4-BE49-F238E27FC236}">
                <a16:creationId xmlns:a16="http://schemas.microsoft.com/office/drawing/2014/main" id="{6DCA23C1-7402-49C2-80A8-71837400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1113" y="29146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51" name="圆角矩形 50">
            <a:extLst xmlns:a="http://schemas.openxmlformats.org/drawingml/2006/main">
              <a:ext uri="{FF2B5EF4-FFF2-40B4-BE49-F238E27FC236}">
                <a16:creationId xmlns:a16="http://schemas.microsoft.com/office/drawing/2014/main" id="{61CA1589-4A38-4550-B8BD-6FC71D74E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463" y="30575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矩形 51">
            <a:extLst xmlns:a="http://schemas.openxmlformats.org/drawingml/2006/main">
              <a:ext uri="{FF2B5EF4-FFF2-40B4-BE49-F238E27FC236}">
                <a16:creationId xmlns:a16="http://schemas.microsoft.com/office/drawing/2014/main" id="{1D985015-F6FA-485D-BDC4-D258FCA76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0663" y="30765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08</a:t>
            </a:r>
            <a:endParaRPr sz="60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3" name="圆角矩形 52">
            <a:extLst xmlns:a="http://schemas.openxmlformats.org/drawingml/2006/main">
              <a:ext uri="{FF2B5EF4-FFF2-40B4-BE49-F238E27FC236}">
                <a16:creationId xmlns:a16="http://schemas.microsoft.com/office/drawing/2014/main" id="{E68EC363-A792-40FC-87EF-271BAD88F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30289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62D3D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矩形 53">
            <a:extLst xmlns:a="http://schemas.openxmlformats.org/drawingml/2006/main">
              <a:ext uri="{FF2B5EF4-FFF2-40B4-BE49-F238E27FC236}">
                <a16:creationId xmlns:a16="http://schemas.microsoft.com/office/drawing/2014/main" id="{606F80ED-EC06-4406-86A4-19032FBFC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6100" y="30480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饮品小料</a:t>
            </a:r>
            <a:endParaRPr sz="550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5" name="矩形 54">
            <a:extLst xmlns:a="http://schemas.openxmlformats.org/drawingml/2006/main">
              <a:ext uri="{FF2B5EF4-FFF2-40B4-BE49-F238E27FC236}">
                <a16:creationId xmlns:a16="http://schemas.microsoft.com/office/drawing/2014/main" id="{0B15E26C-2E2E-4F4A-8DD1-9FAEFBD08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8813" y="30384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风味粉料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6" name="圆角矩形 55">
            <a:extLst xmlns:a="http://schemas.openxmlformats.org/drawingml/2006/main">
              <a:ext uri="{FF2B5EF4-FFF2-40B4-BE49-F238E27FC236}">
                <a16:creationId xmlns:a16="http://schemas.microsoft.com/office/drawing/2014/main" id="{6F53D22C-3AD8-461D-A0DA-94A33C372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909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57" name="圆角矩形 56">
            <a:extLst xmlns:a="http://schemas.openxmlformats.org/drawingml/2006/main">
              <a:ext uri="{FF2B5EF4-FFF2-40B4-BE49-F238E27FC236}">
                <a16:creationId xmlns:a16="http://schemas.microsoft.com/office/drawing/2014/main" id="{33D0C5AD-E91D-4FC4-A1D8-741ED4DA3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338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" name="矩形 57">
            <a:extLst xmlns:a="http://schemas.openxmlformats.org/drawingml/2006/main">
              <a:ext uri="{FF2B5EF4-FFF2-40B4-BE49-F238E27FC236}">
                <a16:creationId xmlns:a16="http://schemas.microsoft.com/office/drawing/2014/main" id="{8D9416E2-7EF3-4103-A7D7-5E535B1EA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9528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09</a:t>
            </a:r>
            <a:endParaRPr sz="600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9" name="圆角矩形 58">
            <a:extLst xmlns:a="http://schemas.openxmlformats.org/drawingml/2006/main">
              <a:ext uri="{FF2B5EF4-FFF2-40B4-BE49-F238E27FC236}">
                <a16:creationId xmlns:a16="http://schemas.microsoft.com/office/drawing/2014/main" id="{F3808A9C-4F13-4556-82BC-A705BB1FF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4588" y="39052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14E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" name="矩形 59">
            <a:extLst xmlns:a="http://schemas.openxmlformats.org/drawingml/2006/main">
              <a:ext uri="{FF2B5EF4-FFF2-40B4-BE49-F238E27FC236}">
                <a16:creationId xmlns:a16="http://schemas.microsoft.com/office/drawing/2014/main" id="{C7359BF8-8BD1-4F65-AB54-B818AA1E0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0788" y="39243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烘焙原料</a:t>
            </a:r>
            <a:endParaRPr sz="550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1" name="矩形 60">
            <a:extLst xmlns:a="http://schemas.openxmlformats.org/drawingml/2006/main">
              <a:ext uri="{FF2B5EF4-FFF2-40B4-BE49-F238E27FC236}">
                <a16:creationId xmlns:a16="http://schemas.microsoft.com/office/drawing/2014/main" id="{F9744AC6-2CD9-4FAE-AD4A-D352B5648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147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烘焙粉类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2" name="圆角矩形 61">
            <a:extLst xmlns:a="http://schemas.openxmlformats.org/drawingml/2006/main">
              <a:ext uri="{FF2B5EF4-FFF2-40B4-BE49-F238E27FC236}">
                <a16:creationId xmlns:a16="http://schemas.microsoft.com/office/drawing/2014/main" id="{196C92E5-84E6-47FA-9844-F1F2E2D80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4238" y="37909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63" name="圆角矩形 62">
            <a:extLst xmlns:a="http://schemas.openxmlformats.org/drawingml/2006/main">
              <a:ext uri="{FF2B5EF4-FFF2-40B4-BE49-F238E27FC236}">
                <a16:creationId xmlns:a16="http://schemas.microsoft.com/office/drawing/2014/main" id="{04F37E2E-15F3-49EC-9F19-0578E3EDF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7588" y="39338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" name="矩形 63">
            <a:extLst xmlns:a="http://schemas.openxmlformats.org/drawingml/2006/main">
              <a:ext uri="{FF2B5EF4-FFF2-40B4-BE49-F238E27FC236}">
                <a16:creationId xmlns:a16="http://schemas.microsoft.com/office/drawing/2014/main" id="{9CB5FADD-40E0-4063-B9B6-7B9489C6B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3788" y="39528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10</a:t>
            </a:r>
            <a:endParaRPr sz="600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5" name="圆角矩形 64">
            <a:extLst xmlns:a="http://schemas.openxmlformats.org/drawingml/2006/main">
              <a:ext uri="{FF2B5EF4-FFF2-40B4-BE49-F238E27FC236}">
                <a16:creationId xmlns:a16="http://schemas.microsoft.com/office/drawing/2014/main" id="{979DB6C9-5F21-490D-BB0A-09D81942B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3025" y="39052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14E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" name="矩形 65">
            <a:extLst xmlns:a="http://schemas.openxmlformats.org/drawingml/2006/main">
              <a:ext uri="{FF2B5EF4-FFF2-40B4-BE49-F238E27FC236}">
                <a16:creationId xmlns:a16="http://schemas.microsoft.com/office/drawing/2014/main" id="{C0B02BB3-A4D3-4434-B35C-51FB592EF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39243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烘焙原料</a:t>
            </a:r>
            <a:endParaRPr sz="550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7" name="矩形 66">
            <a:extLst xmlns:a="http://schemas.openxmlformats.org/drawingml/2006/main">
              <a:ext uri="{FF2B5EF4-FFF2-40B4-BE49-F238E27FC236}">
                <a16:creationId xmlns:a16="http://schemas.microsoft.com/office/drawing/2014/main" id="{CA6CB100-4B1C-4B7B-8608-E38579ECF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1938" y="39147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酵母辅料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8" name="圆角矩形 67">
            <a:extLst xmlns:a="http://schemas.openxmlformats.org/drawingml/2006/main">
              <a:ext uri="{FF2B5EF4-FFF2-40B4-BE49-F238E27FC236}">
                <a16:creationId xmlns:a16="http://schemas.microsoft.com/office/drawing/2014/main" id="{09889063-32E0-4F03-A489-5E597CAA2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37909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69" name="圆角矩形 68">
            <a:extLst xmlns:a="http://schemas.openxmlformats.org/drawingml/2006/main">
              <a:ext uri="{FF2B5EF4-FFF2-40B4-BE49-F238E27FC236}">
                <a16:creationId xmlns:a16="http://schemas.microsoft.com/office/drawing/2014/main" id="{99053E08-F2EE-4614-AAEE-3AE126150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39338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" name="矩形 69">
            <a:extLst xmlns:a="http://schemas.openxmlformats.org/drawingml/2006/main">
              <a:ext uri="{FF2B5EF4-FFF2-40B4-BE49-F238E27FC236}">
                <a16:creationId xmlns:a16="http://schemas.microsoft.com/office/drawing/2014/main" id="{942C7A6F-3D04-4CB6-9A14-8D2E46550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9528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11</a:t>
            </a:r>
            <a:endParaRPr sz="600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1" name="圆角矩形 70">
            <a:extLst xmlns:a="http://schemas.openxmlformats.org/drawingml/2006/main">
              <a:ext uri="{FF2B5EF4-FFF2-40B4-BE49-F238E27FC236}">
                <a16:creationId xmlns:a16="http://schemas.microsoft.com/office/drawing/2014/main" id="{38FBD46E-367F-4CCC-B6F0-76D7A61B0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1463" y="39052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14E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" name="矩形 71">
            <a:extLst xmlns:a="http://schemas.openxmlformats.org/drawingml/2006/main">
              <a:ext uri="{FF2B5EF4-FFF2-40B4-BE49-F238E27FC236}">
                <a16:creationId xmlns:a16="http://schemas.microsoft.com/office/drawing/2014/main" id="{F19601A6-CA0F-43BE-AA08-D6FCD89D5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7663" y="39243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烘焙原料</a:t>
            </a:r>
            <a:endParaRPr sz="550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3" name="矩形 72">
            <a:extLst xmlns:a="http://schemas.openxmlformats.org/drawingml/2006/main">
              <a:ext uri="{FF2B5EF4-FFF2-40B4-BE49-F238E27FC236}">
                <a16:creationId xmlns:a16="http://schemas.microsoft.com/office/drawing/2014/main" id="{BB711604-3312-4C7A-98DE-C76F25571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39147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油脂乳酪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4" name="圆角矩形 73">
            <a:extLst xmlns:a="http://schemas.openxmlformats.org/drawingml/2006/main">
              <a:ext uri="{FF2B5EF4-FFF2-40B4-BE49-F238E27FC236}">
                <a16:creationId xmlns:a16="http://schemas.microsoft.com/office/drawing/2014/main" id="{44F1BDE4-823C-4D3F-A375-2A515AD3A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1113" y="37909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75" name="圆角矩形 74">
            <a:extLst xmlns:a="http://schemas.openxmlformats.org/drawingml/2006/main">
              <a:ext uri="{FF2B5EF4-FFF2-40B4-BE49-F238E27FC236}">
                <a16:creationId xmlns:a16="http://schemas.microsoft.com/office/drawing/2014/main" id="{35D542FD-1F73-4C91-8506-5074FE4AB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463" y="39338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" name="矩形 75">
            <a:extLst xmlns:a="http://schemas.openxmlformats.org/drawingml/2006/main">
              <a:ext uri="{FF2B5EF4-FFF2-40B4-BE49-F238E27FC236}">
                <a16:creationId xmlns:a16="http://schemas.microsoft.com/office/drawing/2014/main" id="{C524DAD7-1533-4B03-9F56-393AAFFEA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0663" y="39528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12</a:t>
            </a:r>
            <a:endParaRPr sz="600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7" name="圆角矩形 76">
            <a:extLst xmlns:a="http://schemas.openxmlformats.org/drawingml/2006/main">
              <a:ext uri="{FF2B5EF4-FFF2-40B4-BE49-F238E27FC236}">
                <a16:creationId xmlns:a16="http://schemas.microsoft.com/office/drawing/2014/main" id="{CABE0471-75F8-4CF0-B6EA-3FBE706DE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39052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2614E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" name="矩形 77">
            <a:extLst xmlns:a="http://schemas.openxmlformats.org/drawingml/2006/main">
              <a:ext uri="{FF2B5EF4-FFF2-40B4-BE49-F238E27FC236}">
                <a16:creationId xmlns:a16="http://schemas.microsoft.com/office/drawing/2014/main" id="{A5C37FAD-4F46-4D93-BB65-F483B0608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6100" y="39243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烘焙原料</a:t>
            </a:r>
            <a:endParaRPr sz="550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9" name="矩形 78">
            <a:extLst xmlns:a="http://schemas.openxmlformats.org/drawingml/2006/main">
              <a:ext uri="{FF2B5EF4-FFF2-40B4-BE49-F238E27FC236}">
                <a16:creationId xmlns:a16="http://schemas.microsoft.com/office/drawing/2014/main" id="{8F6C7BD5-192B-4EF8-A5B1-A2F387D79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8813" y="39147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馅料装饰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0" name="圆角矩形 79">
            <a:extLst xmlns:a="http://schemas.openxmlformats.org/drawingml/2006/main">
              <a:ext uri="{FF2B5EF4-FFF2-40B4-BE49-F238E27FC236}">
                <a16:creationId xmlns:a16="http://schemas.microsoft.com/office/drawing/2014/main" id="{A6D8D215-76A8-4F5A-A013-1CC5934AF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4E6C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81" name="圆角矩形 80">
            <a:extLst xmlns:a="http://schemas.openxmlformats.org/drawingml/2006/main">
              <a:ext uri="{FF2B5EF4-FFF2-40B4-BE49-F238E27FC236}">
                <a16:creationId xmlns:a16="http://schemas.microsoft.com/office/drawing/2014/main" id="{7D6F0B8E-9D07-4F3A-939A-D9FEE3F3F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8101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" name="矩形 81">
            <a:extLst xmlns:a="http://schemas.openxmlformats.org/drawingml/2006/main">
              <a:ext uri="{FF2B5EF4-FFF2-40B4-BE49-F238E27FC236}">
                <a16:creationId xmlns:a16="http://schemas.microsoft.com/office/drawing/2014/main" id="{332D933B-09CD-4808-9F3D-599B2F35F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291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rPr>
              <a:t>13</a:t>
            </a:r>
            <a:endParaRPr sz="600" b="1">
              <a:solidFill>
                <a:srgbClr val="58382B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3" name="圆角矩形 82">
            <a:extLst xmlns:a="http://schemas.openxmlformats.org/drawingml/2006/main">
              <a:ext uri="{FF2B5EF4-FFF2-40B4-BE49-F238E27FC236}">
                <a16:creationId xmlns:a16="http://schemas.microsoft.com/office/drawing/2014/main" id="{1171E601-C134-4498-A31B-6FF938AA4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4588" y="47815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8382B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" name="矩形 83">
            <a:extLst xmlns:a="http://schemas.openxmlformats.org/drawingml/2006/main">
              <a:ext uri="{FF2B5EF4-FFF2-40B4-BE49-F238E27FC236}">
                <a16:creationId xmlns:a16="http://schemas.microsoft.com/office/drawing/2014/main" id="{FF149D54-9FB2-4270-8DBA-11D3E1288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0788" y="48006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rPr>
              <a:t>冷冻/包材耗材</a:t>
            </a:r>
            <a:endParaRPr sz="550" b="1">
              <a:solidFill>
                <a:srgbClr val="58382B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5" name="矩形 84">
            <a:extLst xmlns:a="http://schemas.openxmlformats.org/drawingml/2006/main">
              <a:ext uri="{FF2B5EF4-FFF2-40B4-BE49-F238E27FC236}">
                <a16:creationId xmlns:a16="http://schemas.microsoft.com/office/drawing/2014/main" id="{14B51946-415A-4EB7-9569-F13895DA9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7910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冷冻烘焙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6" name="圆角矩形 85">
            <a:extLst xmlns:a="http://schemas.openxmlformats.org/drawingml/2006/main">
              <a:ext uri="{FF2B5EF4-FFF2-40B4-BE49-F238E27FC236}">
                <a16:creationId xmlns:a16="http://schemas.microsoft.com/office/drawing/2014/main" id="{0F66A83E-B0BA-4D49-8A08-22354F84B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4238" y="46672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4E6C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87" name="圆角矩形 86">
            <a:extLst xmlns:a="http://schemas.openxmlformats.org/drawingml/2006/main">
              <a:ext uri="{FF2B5EF4-FFF2-40B4-BE49-F238E27FC236}">
                <a16:creationId xmlns:a16="http://schemas.microsoft.com/office/drawing/2014/main" id="{F8694081-F4F7-4650-9F2F-7C80DE211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7588" y="48101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" name="矩形 87">
            <a:extLst xmlns:a="http://schemas.openxmlformats.org/drawingml/2006/main">
              <a:ext uri="{FF2B5EF4-FFF2-40B4-BE49-F238E27FC236}">
                <a16:creationId xmlns:a16="http://schemas.microsoft.com/office/drawing/2014/main" id="{E9682415-A372-4E36-8C69-1706C9EFB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3788" y="48291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rPr>
              <a:t>14</a:t>
            </a:r>
            <a:endParaRPr sz="600" b="1">
              <a:solidFill>
                <a:srgbClr val="58382B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9" name="圆角矩形 88">
            <a:extLst xmlns:a="http://schemas.openxmlformats.org/drawingml/2006/main">
              <a:ext uri="{FF2B5EF4-FFF2-40B4-BE49-F238E27FC236}">
                <a16:creationId xmlns:a16="http://schemas.microsoft.com/office/drawing/2014/main" id="{09F13447-102A-4E84-8C7F-048FFF6A6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53025" y="47815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8382B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" name="矩形 89">
            <a:extLst xmlns:a="http://schemas.openxmlformats.org/drawingml/2006/main">
              <a:ext uri="{FF2B5EF4-FFF2-40B4-BE49-F238E27FC236}">
                <a16:creationId xmlns:a16="http://schemas.microsoft.com/office/drawing/2014/main" id="{B676722F-8FE4-4ACB-A7F9-6D3D01214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9225" y="48006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rPr>
              <a:t>冷冻/包材耗材</a:t>
            </a:r>
            <a:endParaRPr sz="550" b="1">
              <a:solidFill>
                <a:srgbClr val="58382B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1" name="矩形 90">
            <a:extLst xmlns:a="http://schemas.openxmlformats.org/drawingml/2006/main">
              <a:ext uri="{FF2B5EF4-FFF2-40B4-BE49-F238E27FC236}">
                <a16:creationId xmlns:a16="http://schemas.microsoft.com/office/drawing/2014/main" id="{24FBEB68-63B4-4CE9-B99D-999CFFB3E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1938" y="47910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饮品包材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2" name="圆角矩形 91">
            <a:extLst xmlns:a="http://schemas.openxmlformats.org/drawingml/2006/main">
              <a:ext uri="{FF2B5EF4-FFF2-40B4-BE49-F238E27FC236}">
                <a16:creationId xmlns:a16="http://schemas.microsoft.com/office/drawing/2014/main" id="{F18C526B-3374-4787-91C7-177F65825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46672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4E6C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3" name="圆角矩形 92">
            <a:extLst xmlns:a="http://schemas.openxmlformats.org/drawingml/2006/main">
              <a:ext uri="{FF2B5EF4-FFF2-40B4-BE49-F238E27FC236}">
                <a16:creationId xmlns:a16="http://schemas.microsoft.com/office/drawing/2014/main" id="{0C55B868-9876-4E67-B252-A9AF2D5E6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48101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" name="矩形 93">
            <a:extLst xmlns:a="http://schemas.openxmlformats.org/drawingml/2006/main">
              <a:ext uri="{FF2B5EF4-FFF2-40B4-BE49-F238E27FC236}">
                <a16:creationId xmlns:a16="http://schemas.microsoft.com/office/drawing/2014/main" id="{7B964EF5-7208-4A72-BA19-3884D50FC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8291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rPr>
              <a:t>15</a:t>
            </a:r>
            <a:endParaRPr sz="600" b="1">
              <a:solidFill>
                <a:srgbClr val="58382B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5" name="圆角矩形 94">
            <a:extLst xmlns:a="http://schemas.openxmlformats.org/drawingml/2006/main">
              <a:ext uri="{FF2B5EF4-FFF2-40B4-BE49-F238E27FC236}">
                <a16:creationId xmlns:a16="http://schemas.microsoft.com/office/drawing/2014/main" id="{B9CBAA03-0245-4ADC-B5EE-C212B144F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1463" y="47815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8382B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" name="矩形 95">
            <a:extLst xmlns:a="http://schemas.openxmlformats.org/drawingml/2006/main">
              <a:ext uri="{FF2B5EF4-FFF2-40B4-BE49-F238E27FC236}">
                <a16:creationId xmlns:a16="http://schemas.microsoft.com/office/drawing/2014/main" id="{C2F76554-AC28-44B4-984A-1F57000BF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7663" y="48006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rPr>
              <a:t>冷冻/包材耗材</a:t>
            </a:r>
            <a:endParaRPr sz="550" b="1">
              <a:solidFill>
                <a:srgbClr val="58382B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7" name="矩形 96">
            <a:extLst xmlns:a="http://schemas.openxmlformats.org/drawingml/2006/main">
              <a:ext uri="{FF2B5EF4-FFF2-40B4-BE49-F238E27FC236}">
                <a16:creationId xmlns:a16="http://schemas.microsoft.com/office/drawing/2014/main" id="{2C7B944C-E58E-4D16-B68C-29ED72FA5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47910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烘焙包材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8" name="圆角矩形 97">
            <a:extLst xmlns:a="http://schemas.openxmlformats.org/drawingml/2006/main">
              <a:ext uri="{FF2B5EF4-FFF2-40B4-BE49-F238E27FC236}">
                <a16:creationId xmlns:a16="http://schemas.microsoft.com/office/drawing/2014/main" id="{BF0A9A64-DA90-42D8-9344-257832E85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1113" y="4667250"/>
            <a:ext cx="2605088" cy="762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4E6C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9" name="圆角矩形 98">
            <a:extLst xmlns:a="http://schemas.openxmlformats.org/drawingml/2006/main">
              <a:ext uri="{FF2B5EF4-FFF2-40B4-BE49-F238E27FC236}">
                <a16:creationId xmlns:a16="http://schemas.microsoft.com/office/drawing/2014/main" id="{256EADB0-CEDB-4A97-A8C4-8EDE53FE3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463" y="4810125"/>
            <a:ext cx="4000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" name="矩形 99">
            <a:extLst xmlns:a="http://schemas.openxmlformats.org/drawingml/2006/main">
              <a:ext uri="{FF2B5EF4-FFF2-40B4-BE49-F238E27FC236}">
                <a16:creationId xmlns:a16="http://schemas.microsoft.com/office/drawing/2014/main" id="{1D96C2BB-77AD-4549-85F6-06E24E8F9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0663" y="4829175"/>
            <a:ext cx="247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rPr>
              <a:t>16</a:t>
            </a:r>
            <a:endParaRPr sz="600" b="1">
              <a:solidFill>
                <a:srgbClr val="58382B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1" name="圆角矩形 100">
            <a:extLst xmlns:a="http://schemas.openxmlformats.org/drawingml/2006/main">
              <a:ext uri="{FF2B5EF4-FFF2-40B4-BE49-F238E27FC236}">
                <a16:creationId xmlns:a16="http://schemas.microsoft.com/office/drawing/2014/main" id="{9BF00B21-88A2-4421-A498-E2E4AC65D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4781550"/>
            <a:ext cx="742950" cy="209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8382B">
              <a:alpha val="1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" name="矩形 101">
            <a:extLst xmlns:a="http://schemas.openxmlformats.org/drawingml/2006/main">
              <a:ext uri="{FF2B5EF4-FFF2-40B4-BE49-F238E27FC236}">
                <a16:creationId xmlns:a16="http://schemas.microsoft.com/office/drawing/2014/main" id="{C85BE872-B104-488B-8BB9-F04E0AA40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06100" y="4800600"/>
            <a:ext cx="5905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55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50" b="1">
                <a:solidFill>
                  <a:srgbClr val="58382B"/>
                </a:solidFill>
                <a:latin typeface="Microsoft YaHei"/>
                <a:ea typeface="Microsoft YaHei"/>
                <a:cs typeface="Microsoft YaHei"/>
              </a:rPr>
              <a:t>冷冻/包材耗材</a:t>
            </a:r>
            <a:endParaRPr sz="550" b="1">
              <a:solidFill>
                <a:srgbClr val="58382B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3" name="矩形 102">
            <a:extLst xmlns:a="http://schemas.openxmlformats.org/drawingml/2006/main">
              <a:ext uri="{FF2B5EF4-FFF2-40B4-BE49-F238E27FC236}">
                <a16:creationId xmlns:a16="http://schemas.microsoft.com/office/drawing/2014/main" id="{241DBD4A-260C-4890-985B-1FA5989C6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8813" y="4791075"/>
            <a:ext cx="947738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门店耗材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4" name="圆角矩形 103">
            <a:extLst xmlns:a="http://schemas.openxmlformats.org/drawingml/2006/main">
              <a:ext uri="{FF2B5EF4-FFF2-40B4-BE49-F238E27FC236}">
                <a16:creationId xmlns:a16="http://schemas.microsoft.com/office/drawing/2014/main" id="{7323434F-0363-4439-918A-D18E0567A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7900" y="5772150"/>
            <a:ext cx="76962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" name="矩形 104">
            <a:extLst xmlns:a="http://schemas.openxmlformats.org/drawingml/2006/main">
              <a:ext uri="{FF2B5EF4-FFF2-40B4-BE49-F238E27FC236}">
                <a16:creationId xmlns:a16="http://schemas.microsoft.com/office/drawing/2014/main" id="{6AAD13F6-406C-458D-8BCE-7A347C74F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5810250"/>
            <a:ext cx="7391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1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商品分类可按经营范围逐步扩展，规格与箱规仍由商品资料维护</a:t>
            </a:r>
            <a:endParaRPr sz="101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8481559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B4246D50-2293-4559-8183-AA78C19BE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8647394-D7AA-4385-806E-60582ADA3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B0A22059-7858-4EF6-BC61-59CEE566C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商品分类按经营范围维护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EB47EC62-0A37-45B0-BD9B-7C3E17081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原料、冷冻品、包材和耗材分别归类，帮助门店快速找到补货商品。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0A9ED80A-F126-4513-9A0D-068622B2F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F2B1DFD9-43FA-4D4A-B607-93E58F9BF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C1CCC087-1D25-4781-8468-604076185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08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47118C38-38BF-4966-8BBF-C66AB111D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67A8E9C1-F9A0-4AB3-AA8F-1C01320CA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商品分类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D62B47E3-B4AA-4507-B1BF-3A6EF826F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CF954D25-4B50-4714-ADE5-0BCA9E8F2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C55D3670-F11D-403F-AF0F-F3F8D442CF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65c1d3f745472c"/>
          <a:srcRect xmlns:a="http://schemas.openxmlformats.org/drawingml/2006/main" l="0" t="0" r="67500" b="7392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89000" y="2413000"/>
            <a:ext cx="4489450" cy="317500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649BBBA6-C7AF-458D-8315-637724AF2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5BC35A93-CED1-4949-A8A9-DF3F66313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6D6243F7-AC62-4AC8-A765-43EDEA8F1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1413C93F-0868-450F-937F-2059BAC0C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分类层次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6EB9D254-B40B-4A04-B547-793B86A82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可先设置一级分类，再按商品规模细分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6E80E1E1-7C16-4D87-9BF8-CD3099E4A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1E59681B-01C3-4752-A662-CCD2C5BAF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4E80251A-8ABD-4379-BB08-F499AB468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F83132E7-165D-44DB-835F-8AAAA17D1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行业覆盖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25F20C83-E561-4377-B47C-EC7955794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原料、冷冻品、包材和门店耗材分别建类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F2BC6F15-884F-438B-BBBF-115746422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595E403B-472D-4C27-A344-BDAEDB636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8299314B-1236-4970-991D-7466ACA5C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A9085B94-3B98-4CE4-AD19-0D24C1EC6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使用范围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686CDB7A-1BF6-4C47-9E64-63A2B7E03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分类由企业维护，可根据门店采购习惯调整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D850A386-4015-498B-BF32-CE78FA43C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76345FC6-A199-45EC-B28E-20322C4B1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分类由企业按经营范围维护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63C4674-112A-4A2B-AE07-F98076335D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0b1eda0e3642cd"/>
          <a:srcRect xmlns:a="http://schemas.openxmlformats.org/drawingml/2006/main" l="11250" t="65571" r="71250" b="9429"/>
          <a:stretch xmlns:a="http://schemas.openxmlformats.org/drawingml/2006/main"/>
        </p:blipFill>
        <p:spPr>
          <a:xfrm xmlns:a="http://schemas.openxmlformats.org/drawingml/2006/main">
            <a:off x="5505450" y="2413000"/>
            <a:ext cx="2463800" cy="3175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4723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14783D72-D467-4E3E-B600-E0134768E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34940B2-2CBD-41FD-8036-6EA25BA55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682DEDF-67C0-43E4-8E23-0A719D86D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原料与包材共同组成门店补货货盘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74379340-78D4-4E92-9D91-05F35BADF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货盘可覆盖茶饮、烘焙、咖啡甜品与日常运营物料，名称和箱规在商品资料中统一维护。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EB7F7A96-93A0-47A4-8450-39F74BFA3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2D193F6-F962-4480-823B-01DB1FBD4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B8FA8D5-24A3-4415-A5A0-1A266D935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09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9F8F523B-36B1-408F-8C66-A39998D6C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46AE2C87-0189-4829-B71B-0E539CA5B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4997CAEE-6194-493C-81E8-2F1BC80248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2585aa12e5411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DBFCDF8D-1BC7-486F-9B31-C3E08BA73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茶饮原料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145525F0-7D37-4A03-907F-B5E606EC0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茶叶、奶基、糖浆、果泥、珍珠、椰果和布丁粉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26D45A84-6878-41E9-8A6C-673CDCE99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63ABE619-9BB4-4397-B967-FE2193383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4EA2C955-7B33-4F5C-98A0-952256A05D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b1e1c6bf7b465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6E44F539-4DAB-4BB6-824C-87DE995C0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烘焙原料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92E0AC36-2726-41D0-B4AB-FEAFB314C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面粉、油脂乳酪、馅料、酵母、泡打粉与冷冻烘焙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8AE2CD64-BB0E-4E2A-966C-B9C3E400D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696E5164-6EA7-4C8E-A5F7-2515802A1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165B2B9D-7F36-4A93-A08E-AD239A495A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e78ab985ac481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4D303426-9ACF-4E10-98C2-2319E162C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咖啡甜品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0B0C6BF-4F26-4092-A345-D433DDB7B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咖啡豆、可可粉、抹茶与香芋风味粉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4AD3292F-2B5C-415C-A988-ACA441FCE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57175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C6F79958-7A4B-4689-9047-1867ED40B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DE2F6EE5-912C-4907-9624-8D03EAB79C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bcb5555d194ee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6EA15D74-5B60-4DA7-BDE0-7D3BC8129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包材耗材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473B8F3E-3133-41C6-9CE9-CD26C0D73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饮品杯、杯盖吸管、餐盒、面包袋、手套与餐巾纸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05212F31-88F2-4D95-A9BE-6E530D60C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197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26220052-9964-41B9-980D-7A8E8CD1E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578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示例商品用于说明原料、规格与包材的建档方式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0718014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圆角矩形 57">
            <a:extLst xmlns:a="http://schemas.openxmlformats.org/drawingml/2006/main">
              <a:ext uri="{FF2B5EF4-FFF2-40B4-BE49-F238E27FC236}">
                <a16:creationId xmlns:a16="http://schemas.microsoft.com/office/drawing/2014/main" id="{7B513152-03FF-464E-AB88-923359BA8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2513A1A-A7D0-459B-B038-539D2C7A6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39E97943-CFC4-4D99-B34D-36F4D523F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核心茶饮原料 01至08</a:t>
            </a:r>
            <a:endParaRPr sz="27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6A714854-1A11-4590-A938-7371C25EA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第一组覆盖茶底、奶基、糖浆、果酱与常用小料。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435192AB-7CE7-4AB3-B95C-859FD5E99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3A793AF4-1B7A-44C1-8E5E-56479E862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2D023A6-14D6-45CE-AC71-83D2877D2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10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6BE46A14-EA7A-4692-9DD2-6CAE1BB23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66" name="图片 65">
            <a:extLst xmlns:a="http://schemas.openxmlformats.org/drawingml/2006/main">
              <a:ext uri="{FF2B5EF4-FFF2-40B4-BE49-F238E27FC236}">
                <a16:creationId xmlns:a16="http://schemas.microsoft.com/office/drawing/2014/main" id="{451A9F49-D8F9-45DB-8C1B-9576C1B801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20894d9dc848d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A08086C1-ED2C-406F-8511-D199F263B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金萃阿萨姆红茶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9CFF0854-A59E-4C3E-89D6-5E04DF33D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600g×20袋/箱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7936BB98-F867-4CAB-AD28-C661E8725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9201F968-1E29-4ADF-9E51-56E8040FE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BMT-TEA-001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3D895317-6D73-41D5-8CDA-551DADDE5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72" name="图片 71">
            <a:extLst xmlns:a="http://schemas.openxmlformats.org/drawingml/2006/main">
              <a:ext uri="{FF2B5EF4-FFF2-40B4-BE49-F238E27FC236}">
                <a16:creationId xmlns:a16="http://schemas.microsoft.com/office/drawing/2014/main" id="{D979C3BD-ECB1-423F-ACAB-57BF2B3E1E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4f218e4d3947c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5242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9CD5B594-8364-4FCE-9928-CF4EB6BFE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清香茉莉绿茶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E1E16A2D-F7C6-430B-A02B-6F3977BCB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500g×20袋/箱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5747A522-8CEC-416B-B6EC-D0B37C1F1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DE48593E-578B-477B-BE1C-E85D9764A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BMT-TEA-002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4A179EE3-43F7-402D-98DC-8C7EBA772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78" name="图片 77">
            <a:extLst xmlns:a="http://schemas.openxmlformats.org/drawingml/2006/main">
              <a:ext uri="{FF2B5EF4-FFF2-40B4-BE49-F238E27FC236}">
                <a16:creationId xmlns:a16="http://schemas.microsoft.com/office/drawing/2014/main" id="{041E9F83-31FE-4A0B-91DF-B9540F77A2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ff308d3fab4dd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88C90D0B-6525-404B-AB83-80223379B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醇厚植脂末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3323AF49-C109-46E8-89FF-21EA95AE8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25kg/袋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BB02CEDA-1BDE-4CA3-9FD0-1359D3133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A3EB73A0-3928-4E89-86FF-1EB964879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BMT-DAI-003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圆角矩形 25">
            <a:extLst xmlns:a="http://schemas.openxmlformats.org/drawingml/2006/main">
              <a:ext uri="{FF2B5EF4-FFF2-40B4-BE49-F238E27FC236}">
                <a16:creationId xmlns:a16="http://schemas.microsoft.com/office/drawing/2014/main" id="{44DF8EFD-CB9A-405F-87DC-187C9E796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84" name="图片 83">
            <a:extLst xmlns:a="http://schemas.openxmlformats.org/drawingml/2006/main">
              <a:ext uri="{FF2B5EF4-FFF2-40B4-BE49-F238E27FC236}">
                <a16:creationId xmlns:a16="http://schemas.microsoft.com/office/drawing/2014/main" id="{F8CC394A-71D4-4603-B4F2-6F8FB8D46C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ad0aacc6634dd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106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C24FDCB6-6A7B-4A99-AB50-5727FACBD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原味厚乳基底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CCBD5F5D-835A-435B-B32A-7FAE88133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1L×12盒/箱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6C2BFE80-7519-4E66-885B-ED168E377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06404B37-A9F4-4AF4-B437-0E8A40372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BMT-DAI-004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7806FB08-F3E3-4352-8FCC-8DAE8B948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90" name="图片 89">
            <a:extLst xmlns:a="http://schemas.openxmlformats.org/drawingml/2006/main">
              <a:ext uri="{FF2B5EF4-FFF2-40B4-BE49-F238E27FC236}">
                <a16:creationId xmlns:a16="http://schemas.microsoft.com/office/drawing/2014/main" id="{E7EDF125-1C35-4D3E-A1EB-80BC050C60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4517726bf740a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1FD66EE9-9C2D-4597-88B1-868191CF1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黄金果糖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D406D90F-BD5B-4AC8-85FF-E767DEAC4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25kg/桶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6" name="圆角矩形 35">
            <a:extLst xmlns:a="http://schemas.openxmlformats.org/drawingml/2006/main">
              <a:ext uri="{FF2B5EF4-FFF2-40B4-BE49-F238E27FC236}">
                <a16:creationId xmlns:a16="http://schemas.microsoft.com/office/drawing/2014/main" id="{35DB9FF7-6F68-4CDF-B50C-F86BF03B4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D006D75D-434C-4464-A301-96087F221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BMT-SYR-005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C24F9724-6AAE-4045-B42A-610814BC7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96" name="图片 95">
            <a:extLst xmlns:a="http://schemas.openxmlformats.org/drawingml/2006/main">
              <a:ext uri="{FF2B5EF4-FFF2-40B4-BE49-F238E27FC236}">
                <a16:creationId xmlns:a16="http://schemas.microsoft.com/office/drawing/2014/main" id="{7838184A-F74F-448D-A4FA-FF8CEC3704F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54a9584c48456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5242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C8EDF621-2135-4A64-9D06-CAEB48556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草莓果肉果酱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A6F4FC28-0B45-4E98-933A-0C99782CF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3kg×6罐/箱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2" name="圆角矩形 41">
            <a:extLst xmlns:a="http://schemas.openxmlformats.org/drawingml/2006/main">
              <a:ext uri="{FF2B5EF4-FFF2-40B4-BE49-F238E27FC236}">
                <a16:creationId xmlns:a16="http://schemas.microsoft.com/office/drawing/2014/main" id="{D178A20C-0E5D-4539-807B-B78090371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A7AAE99A-D4B5-4312-8D7D-8DE7430C5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BMT-SYR-006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4" name="圆角矩形 43">
            <a:extLst xmlns:a="http://schemas.openxmlformats.org/drawingml/2006/main">
              <a:ext uri="{FF2B5EF4-FFF2-40B4-BE49-F238E27FC236}">
                <a16:creationId xmlns:a16="http://schemas.microsoft.com/office/drawing/2014/main" id="{E5C79AAE-A62A-4892-84D4-053F5C209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102" name="图片 101">
            <a:extLst xmlns:a="http://schemas.openxmlformats.org/drawingml/2006/main">
              <a:ext uri="{FF2B5EF4-FFF2-40B4-BE49-F238E27FC236}">
                <a16:creationId xmlns:a16="http://schemas.microsoft.com/office/drawing/2014/main" id="{4BBD6857-CF09-42A1-BE73-000A081EE7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6116787ebb48b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CBC27F00-2B06-47AF-A6C7-FDF8ADE89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黑糖珍珠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B2DF5FE6-9E86-4A74-B549-20235CD94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1kg×20袋/箱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8" name="圆角矩形 47">
            <a:extLst xmlns:a="http://schemas.openxmlformats.org/drawingml/2006/main">
              <a:ext uri="{FF2B5EF4-FFF2-40B4-BE49-F238E27FC236}">
                <a16:creationId xmlns:a16="http://schemas.microsoft.com/office/drawing/2014/main" id="{30F3CA91-E4C8-4C3C-AC49-1294582E9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矩形 48">
            <a:extLst xmlns:a="http://schemas.openxmlformats.org/drawingml/2006/main">
              <a:ext uri="{FF2B5EF4-FFF2-40B4-BE49-F238E27FC236}">
                <a16:creationId xmlns:a16="http://schemas.microsoft.com/office/drawing/2014/main" id="{34002DA1-F597-4DCA-8B80-A80A192E9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BMT-TOP-007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0" name="圆角矩形 49">
            <a:extLst xmlns:a="http://schemas.openxmlformats.org/drawingml/2006/main">
              <a:ext uri="{FF2B5EF4-FFF2-40B4-BE49-F238E27FC236}">
                <a16:creationId xmlns:a16="http://schemas.microsoft.com/office/drawing/2014/main" id="{AA4C7D84-1E5E-49A9-9697-227BD9A1D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108" name="图片 107">
            <a:extLst xmlns:a="http://schemas.openxmlformats.org/drawingml/2006/main">
              <a:ext uri="{FF2B5EF4-FFF2-40B4-BE49-F238E27FC236}">
                <a16:creationId xmlns:a16="http://schemas.microsoft.com/office/drawing/2014/main" id="{B9D7389D-7929-4037-B300-D36AE35D35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efbf2e56aa4a8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106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52" name="矩形 51">
            <a:extLst xmlns:a="http://schemas.openxmlformats.org/drawingml/2006/main">
              <a:ext uri="{FF2B5EF4-FFF2-40B4-BE49-F238E27FC236}">
                <a16:creationId xmlns:a16="http://schemas.microsoft.com/office/drawing/2014/main" id="{6604520B-BB5F-4FF9-903C-56D4F74E6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水晶椰果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3" name="矩形 52">
            <a:extLst xmlns:a="http://schemas.openxmlformats.org/drawingml/2006/main">
              <a:ext uri="{FF2B5EF4-FFF2-40B4-BE49-F238E27FC236}">
                <a16:creationId xmlns:a16="http://schemas.microsoft.com/office/drawing/2014/main" id="{BBD65ED9-AE5E-419F-A43F-024CAC718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2.5kg×6罐/箱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4" name="圆角矩形 53">
            <a:extLst xmlns:a="http://schemas.openxmlformats.org/drawingml/2006/main">
              <a:ext uri="{FF2B5EF4-FFF2-40B4-BE49-F238E27FC236}">
                <a16:creationId xmlns:a16="http://schemas.microsoft.com/office/drawing/2014/main" id="{5E3E73C9-0E05-4371-859E-853FFF7E2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" name="矩形 54">
            <a:extLst xmlns:a="http://schemas.openxmlformats.org/drawingml/2006/main">
              <a:ext uri="{FF2B5EF4-FFF2-40B4-BE49-F238E27FC236}">
                <a16:creationId xmlns:a16="http://schemas.microsoft.com/office/drawing/2014/main" id="{7A712902-0B21-419E-8F96-9F6E7A053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BMT-TOP-008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6" name="圆角矩形 55">
            <a:extLst xmlns:a="http://schemas.openxmlformats.org/drawingml/2006/main">
              <a:ext uri="{FF2B5EF4-FFF2-40B4-BE49-F238E27FC236}">
                <a16:creationId xmlns:a16="http://schemas.microsoft.com/office/drawing/2014/main" id="{062DA6B9-9C3B-4FB7-A56B-3E300CCD9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5772150"/>
            <a:ext cx="79248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矩形 56">
            <a:extLst xmlns:a="http://schemas.openxmlformats.org/drawingml/2006/main">
              <a:ext uri="{FF2B5EF4-FFF2-40B4-BE49-F238E27FC236}">
                <a16:creationId xmlns:a16="http://schemas.microsoft.com/office/drawing/2014/main" id="{81F7BF42-F192-4DB7-9E77-A6FBBAB50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81025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商品与箱规为行业示例，实际货盘由企业维护</a:t>
            </a:r>
            <a:endParaRPr sz="97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60925806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圆角矩形 57">
            <a:extLst xmlns:a="http://schemas.openxmlformats.org/drawingml/2006/main">
              <a:ext uri="{FF2B5EF4-FFF2-40B4-BE49-F238E27FC236}">
                <a16:creationId xmlns:a16="http://schemas.microsoft.com/office/drawing/2014/main" id="{E08CE1E9-F76A-4A57-8F62-5D41C1C67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3CDE0AE-D20D-423F-BAF5-31E3B856E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2F57A2CA-3D7F-4AC1-8C0C-96FCB673F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咖啡、烘焙与基础包材 09至16</a:t>
            </a:r>
            <a:endParaRPr sz="27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E5F4D033-E72D-4E2D-BB2B-7E3B82380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第二组覆盖咖啡可可、烘焙粉类、油脂馅料和门店包装。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493F2BBB-0482-4B5F-AE79-2F320A45A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0708F7EA-59D4-4306-B2B4-56D9EFFD0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E7D1B6AA-9712-4D11-9AFE-5410D6523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11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7FF44C46-C17C-4DA8-83D4-F9B3696B6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66" name="图片 65">
            <a:extLst xmlns:a="http://schemas.openxmlformats.org/drawingml/2006/main">
              <a:ext uri="{FF2B5EF4-FFF2-40B4-BE49-F238E27FC236}">
                <a16:creationId xmlns:a16="http://schemas.microsoft.com/office/drawing/2014/main" id="{183F70A7-B8BC-4C18-9AF3-02E4CE2A60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31b8ac86bd4e8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69D92265-6F21-477E-A89B-F1D6A6FA4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醇香意式拼配咖啡豆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4817C765-B075-4F4E-A61A-00FD0520B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1kg×6袋/箱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26F4C75A-DD7F-4498-A1FF-BA72C911B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D5076FF0-AB4A-431F-B397-6A43AD01F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BMT-COF-009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8C2B0AA0-F73F-44F4-AE00-57C59D2E9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72" name="图片 71">
            <a:extLst xmlns:a="http://schemas.openxmlformats.org/drawingml/2006/main">
              <a:ext uri="{FF2B5EF4-FFF2-40B4-BE49-F238E27FC236}">
                <a16:creationId xmlns:a16="http://schemas.microsoft.com/office/drawing/2014/main" id="{3F8EE2EA-F9C6-4945-A434-0713F58E62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9dfef0bb44498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5242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DB6FBAE1-41DA-4359-81AC-024CDDACE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烘焙专用可可粉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E9386555-27C9-41F4-9110-29C76697E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1kg×10袋/箱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FF4D4E36-8286-4B81-B99D-B548F4CA9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CA6D0739-579A-4F45-988C-326EF3B41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BMT-COF-010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26242F69-0773-4CB6-99AC-71A15BBFB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78" name="图片 77">
            <a:extLst xmlns:a="http://schemas.openxmlformats.org/drawingml/2006/main">
              <a:ext uri="{FF2B5EF4-FFF2-40B4-BE49-F238E27FC236}">
                <a16:creationId xmlns:a16="http://schemas.microsoft.com/office/drawing/2014/main" id="{D6690313-8580-4D13-A880-95C63F3D79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7ecb9233ff48d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E2F628C2-6F23-43A4-AD10-20DB5357D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高筋面包粉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61931A38-11D2-4282-BD9B-C9B208782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25kg/袋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9CC465D9-7C02-4F1A-BD4E-63E651C8D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3EBBBEBA-576D-4F54-A206-5D420E061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BMT-BAK-011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圆角矩形 25">
            <a:extLst xmlns:a="http://schemas.openxmlformats.org/drawingml/2006/main">
              <a:ext uri="{FF2B5EF4-FFF2-40B4-BE49-F238E27FC236}">
                <a16:creationId xmlns:a16="http://schemas.microsoft.com/office/drawing/2014/main" id="{CECF3BEB-484C-490A-B1B3-4C1003097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84" name="图片 83">
            <a:extLst xmlns:a="http://schemas.openxmlformats.org/drawingml/2006/main">
              <a:ext uri="{FF2B5EF4-FFF2-40B4-BE49-F238E27FC236}">
                <a16:creationId xmlns:a16="http://schemas.microsoft.com/office/drawing/2014/main" id="{ED8E828C-D18A-4D0A-BA3A-1257687878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7409ae19e34d8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106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990106DE-4ED9-4605-A4D0-22AEE21D9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低筋蛋糕粉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E8080C2B-7B75-400F-9305-A120C1345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25kg/袋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3FBACB03-2EDC-49EC-BB2F-4C5F6FBED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716417DA-27C2-4944-B232-2853676A1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BMT-BAK-012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6D573C21-3353-47A8-B938-1BBEB3870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90" name="图片 89">
            <a:extLst xmlns:a="http://schemas.openxmlformats.org/drawingml/2006/main">
              <a:ext uri="{FF2B5EF4-FFF2-40B4-BE49-F238E27FC236}">
                <a16:creationId xmlns:a16="http://schemas.microsoft.com/office/drawing/2014/main" id="{3670C2DE-A8DF-4495-9653-8E9426BDDC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675f90025947e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596E09B5-788E-42E9-A70D-4357E2001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发酵无盐黄油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8026C36B-077F-4AD5-943A-F5DC27C85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10kg/箱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6" name="圆角矩形 35">
            <a:extLst xmlns:a="http://schemas.openxmlformats.org/drawingml/2006/main">
              <a:ext uri="{FF2B5EF4-FFF2-40B4-BE49-F238E27FC236}">
                <a16:creationId xmlns:a16="http://schemas.microsoft.com/office/drawing/2014/main" id="{D257F111-EC99-4686-8A88-2AC93846C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34C567A1-AB2B-4842-86BB-0E59C5012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BMT-FAT-013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07694FFB-398A-4739-91E4-DDFE536E1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96" name="图片 95">
            <a:extLst xmlns:a="http://schemas.openxmlformats.org/drawingml/2006/main">
              <a:ext uri="{FF2B5EF4-FFF2-40B4-BE49-F238E27FC236}">
                <a16:creationId xmlns:a16="http://schemas.microsoft.com/office/drawing/2014/main" id="{29C1E3CF-77F6-4C06-83C4-EBC6796DEC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1569bc9914492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5242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002CB26B-C637-47DC-888F-9936B40AF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细腻红豆沙馅料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0598D56C-2EAC-4F2F-909A-0BE4D63D6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5kg×4袋/箱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2" name="圆角矩形 41">
            <a:extLst xmlns:a="http://schemas.openxmlformats.org/drawingml/2006/main">
              <a:ext uri="{FF2B5EF4-FFF2-40B4-BE49-F238E27FC236}">
                <a16:creationId xmlns:a16="http://schemas.microsoft.com/office/drawing/2014/main" id="{BF31EE63-0DC7-4B65-A80B-48E93352E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5C8C8B68-02DA-4ECC-8573-2DF39442A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BMT-FAT-014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4" name="圆角矩形 43">
            <a:extLst xmlns:a="http://schemas.openxmlformats.org/drawingml/2006/main">
              <a:ext uri="{FF2B5EF4-FFF2-40B4-BE49-F238E27FC236}">
                <a16:creationId xmlns:a16="http://schemas.microsoft.com/office/drawing/2014/main" id="{3C23A14D-1FB4-4EB2-9B0A-E335FB601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102" name="图片 101">
            <a:extLst xmlns:a="http://schemas.openxmlformats.org/drawingml/2006/main">
              <a:ext uri="{FF2B5EF4-FFF2-40B4-BE49-F238E27FC236}">
                <a16:creationId xmlns:a16="http://schemas.microsoft.com/office/drawing/2014/main" id="{5507CFF4-91B7-4464-995D-E97E0E87E1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56ba0e120f40e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D5C43A34-2162-4F49-9570-C1126BF3D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700ml透明饮品杯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88299477-3807-490C-B367-2B2020386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1000套/箱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8" name="圆角矩形 47">
            <a:extLst xmlns:a="http://schemas.openxmlformats.org/drawingml/2006/main">
              <a:ext uri="{FF2B5EF4-FFF2-40B4-BE49-F238E27FC236}">
                <a16:creationId xmlns:a16="http://schemas.microsoft.com/office/drawing/2014/main" id="{136C9E07-7FA1-47CA-B939-89CF7F49F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矩形 48">
            <a:extLst xmlns:a="http://schemas.openxmlformats.org/drawingml/2006/main">
              <a:ext uri="{FF2B5EF4-FFF2-40B4-BE49-F238E27FC236}">
                <a16:creationId xmlns:a16="http://schemas.microsoft.com/office/drawing/2014/main" id="{C8529EAE-C35D-4372-B251-F2C3DFDED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BMT-PKG-015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0" name="圆角矩形 49">
            <a:extLst xmlns:a="http://schemas.openxmlformats.org/drawingml/2006/main">
              <a:ext uri="{FF2B5EF4-FFF2-40B4-BE49-F238E27FC236}">
                <a16:creationId xmlns:a16="http://schemas.microsoft.com/office/drawing/2014/main" id="{4ED5C6CD-E582-4CE8-ADB8-75D515E46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108" name="图片 107">
            <a:extLst xmlns:a="http://schemas.openxmlformats.org/drawingml/2006/main">
              <a:ext uri="{FF2B5EF4-FFF2-40B4-BE49-F238E27FC236}">
                <a16:creationId xmlns:a16="http://schemas.microsoft.com/office/drawing/2014/main" id="{938F39F5-CA6B-43CE-8411-9B0588520C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8d1b502ff0452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106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52" name="矩形 51">
            <a:extLst xmlns:a="http://schemas.openxmlformats.org/drawingml/2006/main">
              <a:ext uri="{FF2B5EF4-FFF2-40B4-BE49-F238E27FC236}">
                <a16:creationId xmlns:a16="http://schemas.microsoft.com/office/drawing/2014/main" id="{389882C9-3FA6-4C3C-9A9E-C77260B78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牛皮纸烘焙餐盒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3" name="矩形 52">
            <a:extLst xmlns:a="http://schemas.openxmlformats.org/drawingml/2006/main">
              <a:ext uri="{FF2B5EF4-FFF2-40B4-BE49-F238E27FC236}">
                <a16:creationId xmlns:a16="http://schemas.microsoft.com/office/drawing/2014/main" id="{652F95F2-D3FE-4CF0-841F-3BFF99D94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200套/箱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4" name="圆角矩形 53">
            <a:extLst xmlns:a="http://schemas.openxmlformats.org/drawingml/2006/main">
              <a:ext uri="{FF2B5EF4-FFF2-40B4-BE49-F238E27FC236}">
                <a16:creationId xmlns:a16="http://schemas.microsoft.com/office/drawing/2014/main" id="{E7A44F0A-AA3B-4D8D-9FA6-83B2C9DC1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" name="矩形 54">
            <a:extLst xmlns:a="http://schemas.openxmlformats.org/drawingml/2006/main">
              <a:ext uri="{FF2B5EF4-FFF2-40B4-BE49-F238E27FC236}">
                <a16:creationId xmlns:a16="http://schemas.microsoft.com/office/drawing/2014/main" id="{A6113829-2DD2-40BD-8F15-6A6145408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BMT-PKG-016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6" name="圆角矩形 55">
            <a:extLst xmlns:a="http://schemas.openxmlformats.org/drawingml/2006/main">
              <a:ext uri="{FF2B5EF4-FFF2-40B4-BE49-F238E27FC236}">
                <a16:creationId xmlns:a16="http://schemas.microsoft.com/office/drawing/2014/main" id="{46EAE3C1-435D-4B96-BC5F-9FFCEE732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5772150"/>
            <a:ext cx="79248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矩形 56">
            <a:extLst xmlns:a="http://schemas.openxmlformats.org/drawingml/2006/main">
              <a:ext uri="{FF2B5EF4-FFF2-40B4-BE49-F238E27FC236}">
                <a16:creationId xmlns:a16="http://schemas.microsoft.com/office/drawing/2014/main" id="{5B3BB0AD-8420-43F8-B61F-CD29633EB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81025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商品与箱规为行业示例，实际货盘由企业维护</a:t>
            </a:r>
            <a:endParaRPr sz="97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6015083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圆角矩形 57">
            <a:extLst xmlns:a="http://schemas.openxmlformats.org/drawingml/2006/main">
              <a:ext uri="{FF2B5EF4-FFF2-40B4-BE49-F238E27FC236}">
                <a16:creationId xmlns:a16="http://schemas.microsoft.com/office/drawing/2014/main" id="{BC8FB176-9948-4175-A4B6-85446CCF2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3D45183-3D6D-47DE-9D94-626D5C33A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F43B8343-7F4C-4F29-8EBA-EC81F3027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扩充原料与烘焙辅料 17至24</a:t>
            </a:r>
            <a:endParaRPr sz="27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2B2C574-F767-423C-AAAA-A0BC45DF8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第三组补齐黑糖、果泥、迷你珍珠、布丁粉、风味粉与烘焙辅料。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18BEA75E-421D-4DEE-8453-F77C8E3B0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C3F814F4-BDCC-4D51-86B6-82EE5C505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E62727B8-4E5B-44AD-A5C9-0CAEE1BA3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12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D599CBA1-9266-4088-996F-973352EB3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66" name="图片 65">
            <a:extLst xmlns:a="http://schemas.openxmlformats.org/drawingml/2006/main">
              <a:ext uri="{FF2B5EF4-FFF2-40B4-BE49-F238E27FC236}">
                <a16:creationId xmlns:a16="http://schemas.microsoft.com/office/drawing/2014/main" id="{6B3E4336-8F36-4D55-8338-58BE08C9CD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87acc90c0949b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5E5AD14B-7C06-4D10-8C00-D8E053BB4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醇香黑糖糖浆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BDA65160-F014-4F0D-BFEE-1B8D1CEE5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5kg×4桶/箱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D8B825DC-854E-4C4D-BA72-C604554DC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95189374-5502-4A3F-B58A-2B8FE2D90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BMT-SYR-017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4FDD0B26-051C-4AA9-B393-4D1C731A4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72" name="图片 71">
            <a:extLst xmlns:a="http://schemas.openxmlformats.org/drawingml/2006/main">
              <a:ext uri="{FF2B5EF4-FFF2-40B4-BE49-F238E27FC236}">
                <a16:creationId xmlns:a16="http://schemas.microsoft.com/office/drawing/2014/main" id="{8BE0934A-2D5A-43EF-877E-0FE6CF2851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bc301e722740b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5242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E4533444-E264-48E4-BACB-CA58CDE95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金煌芒果果泥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A8C5BDA4-8A8F-4E12-8AC1-D4C5B5E3F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1kg×12袋/箱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A9BF5ED1-FC04-4130-AFEE-10543DCDB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B0B6A132-5460-4F3B-8DB2-BAE67329D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BMT-JAM-018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70668B70-47BA-4EAE-A6AB-9F2720961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78" name="图片 77">
            <a:extLst xmlns:a="http://schemas.openxmlformats.org/drawingml/2006/main">
              <a:ext uri="{FF2B5EF4-FFF2-40B4-BE49-F238E27FC236}">
                <a16:creationId xmlns:a16="http://schemas.microsoft.com/office/drawing/2014/main" id="{8F6E12E6-E2DA-47C9-8CA6-779E480F52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6055173c3a427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87E2EBB4-FEF3-44AB-BF44-7433D5CC7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速煮迷你珍珠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933D210C-15D3-4FE7-8575-EBBDDE12F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1kg×20袋/箱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F3683774-A8A3-4549-93C3-C3F964567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BB5BBA5A-6A41-4ED6-A4E4-DF9AABECD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BMT-PEA-019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圆角矩形 25">
            <a:extLst xmlns:a="http://schemas.openxmlformats.org/drawingml/2006/main">
              <a:ext uri="{FF2B5EF4-FFF2-40B4-BE49-F238E27FC236}">
                <a16:creationId xmlns:a16="http://schemas.microsoft.com/office/drawing/2014/main" id="{AE22EB49-9D1F-427D-9215-BFE1B4A29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84" name="图片 83">
            <a:extLst xmlns:a="http://schemas.openxmlformats.org/drawingml/2006/main">
              <a:ext uri="{FF2B5EF4-FFF2-40B4-BE49-F238E27FC236}">
                <a16:creationId xmlns:a16="http://schemas.microsoft.com/office/drawing/2014/main" id="{54BACE45-DC15-4F0E-84C7-4B81EC50E5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db0ed75bb34e6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106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A1D28CD4-A289-4F83-B7FD-7E3DBF26F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鸡蛋布丁粉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01F33263-9EB7-4CB1-BF44-363C73FCD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1kg×20袋/箱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B8FD02B1-5622-4D20-97C6-31CF20A80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8F6B10BC-75B9-48B9-BFA6-67AF5C0FF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BMT-JEL-020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6CA7C623-59C3-4206-B42D-DF93F3987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90" name="图片 89">
            <a:extLst xmlns:a="http://schemas.openxmlformats.org/drawingml/2006/main">
              <a:ext uri="{FF2B5EF4-FFF2-40B4-BE49-F238E27FC236}">
                <a16:creationId xmlns:a16="http://schemas.microsoft.com/office/drawing/2014/main" id="{E6012BA7-4138-45B8-877A-187F9EBE06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c24cc43df34d1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719A2774-362C-4DAF-AC4F-6B0C7447E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宇治抹茶风味粉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8673C3AE-5114-475A-A7A2-95B2A3BD1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1kg×12袋/箱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6" name="圆角矩形 35">
            <a:extLst xmlns:a="http://schemas.openxmlformats.org/drawingml/2006/main">
              <a:ext uri="{FF2B5EF4-FFF2-40B4-BE49-F238E27FC236}">
                <a16:creationId xmlns:a16="http://schemas.microsoft.com/office/drawing/2014/main" id="{78229139-84A4-47F0-9E2E-F56B20EAE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2BCD7BFA-8FD9-40CE-A49A-EECAD341E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BMT-POW-021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9DB8D1F2-2D91-471C-A6D9-13896CC5B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96" name="图片 95">
            <a:extLst xmlns:a="http://schemas.openxmlformats.org/drawingml/2006/main">
              <a:ext uri="{FF2B5EF4-FFF2-40B4-BE49-F238E27FC236}">
                <a16:creationId xmlns:a16="http://schemas.microsoft.com/office/drawing/2014/main" id="{2265DD66-C6E0-47CA-BDEC-0F7CC88E6AF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50ba918cda4d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5242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2F73874B-4245-4BDA-A0E5-B63391788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香芋风味粉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2D653DD1-4670-4B2D-9A6A-4AC96F273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1kg×20袋/箱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2" name="圆角矩形 41">
            <a:extLst xmlns:a="http://schemas.openxmlformats.org/drawingml/2006/main">
              <a:ext uri="{FF2B5EF4-FFF2-40B4-BE49-F238E27FC236}">
                <a16:creationId xmlns:a16="http://schemas.microsoft.com/office/drawing/2014/main" id="{DB916377-C045-49A5-BDBB-2F246121B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F37F74C6-8E99-4208-9685-75F1F9E3A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BMT-POW-022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4" name="圆角矩形 43">
            <a:extLst xmlns:a="http://schemas.openxmlformats.org/drawingml/2006/main">
              <a:ext uri="{FF2B5EF4-FFF2-40B4-BE49-F238E27FC236}">
                <a16:creationId xmlns:a16="http://schemas.microsoft.com/office/drawing/2014/main" id="{26D1FE9F-FC14-4920-AFCB-7127C7025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102" name="图片 101">
            <a:extLst xmlns:a="http://schemas.openxmlformats.org/drawingml/2006/main">
              <a:ext uri="{FF2B5EF4-FFF2-40B4-BE49-F238E27FC236}">
                <a16:creationId xmlns:a16="http://schemas.microsoft.com/office/drawing/2014/main" id="{2CF0E959-663D-4180-A7C2-952243670E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77393c36a74ee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EB2D27F6-0645-42A0-938D-A251B5969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耐高糖干酵母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3471E813-9957-451E-9FFA-C16A3F474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500g×20袋/箱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8" name="圆角矩形 47">
            <a:extLst xmlns:a="http://schemas.openxmlformats.org/drawingml/2006/main">
              <a:ext uri="{FF2B5EF4-FFF2-40B4-BE49-F238E27FC236}">
                <a16:creationId xmlns:a16="http://schemas.microsoft.com/office/drawing/2014/main" id="{D68D424A-DBCA-4B1D-BC74-18A9E26F6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矩形 48">
            <a:extLst xmlns:a="http://schemas.openxmlformats.org/drawingml/2006/main">
              <a:ext uri="{FF2B5EF4-FFF2-40B4-BE49-F238E27FC236}">
                <a16:creationId xmlns:a16="http://schemas.microsoft.com/office/drawing/2014/main" id="{0B74BD7D-F5BE-43A9-ACDB-E1E9CC592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BMT-YEA-023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0" name="圆角矩形 49">
            <a:extLst xmlns:a="http://schemas.openxmlformats.org/drawingml/2006/main">
              <a:ext uri="{FF2B5EF4-FFF2-40B4-BE49-F238E27FC236}">
                <a16:creationId xmlns:a16="http://schemas.microsoft.com/office/drawing/2014/main" id="{6C7042CC-6D92-4244-9E6A-E3533EB3B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108" name="图片 107">
            <a:extLst xmlns:a="http://schemas.openxmlformats.org/drawingml/2006/main">
              <a:ext uri="{FF2B5EF4-FFF2-40B4-BE49-F238E27FC236}">
                <a16:creationId xmlns:a16="http://schemas.microsoft.com/office/drawing/2014/main" id="{AC7B7614-0EB9-4B58-8AEE-2E25B784AD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aac820266046c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106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52" name="矩形 51">
            <a:extLst xmlns:a="http://schemas.openxmlformats.org/drawingml/2006/main">
              <a:ext uri="{FF2B5EF4-FFF2-40B4-BE49-F238E27FC236}">
                <a16:creationId xmlns:a16="http://schemas.microsoft.com/office/drawing/2014/main" id="{334343AC-04C3-427A-A4F8-F9FD51470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双效泡打粉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3" name="矩形 52">
            <a:extLst xmlns:a="http://schemas.openxmlformats.org/drawingml/2006/main">
              <a:ext uri="{FF2B5EF4-FFF2-40B4-BE49-F238E27FC236}">
                <a16:creationId xmlns:a16="http://schemas.microsoft.com/office/drawing/2014/main" id="{05C2163B-D241-432F-ABD2-954FBC394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2.5kg×6罐/箱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4" name="圆角矩形 53">
            <a:extLst xmlns:a="http://schemas.openxmlformats.org/drawingml/2006/main">
              <a:ext uri="{FF2B5EF4-FFF2-40B4-BE49-F238E27FC236}">
                <a16:creationId xmlns:a16="http://schemas.microsoft.com/office/drawing/2014/main" id="{FB71EF87-154F-416E-8F32-71713706E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" name="矩形 54">
            <a:extLst xmlns:a="http://schemas.openxmlformats.org/drawingml/2006/main">
              <a:ext uri="{FF2B5EF4-FFF2-40B4-BE49-F238E27FC236}">
                <a16:creationId xmlns:a16="http://schemas.microsoft.com/office/drawing/2014/main" id="{D9B303E1-22CB-48EC-B135-2A6CBCC86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BMT-YEA-024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6" name="圆角矩形 55">
            <a:extLst xmlns:a="http://schemas.openxmlformats.org/drawingml/2006/main">
              <a:ext uri="{FF2B5EF4-FFF2-40B4-BE49-F238E27FC236}">
                <a16:creationId xmlns:a16="http://schemas.microsoft.com/office/drawing/2014/main" id="{9B8E2DEC-F4BA-4CC8-84DA-904084C85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5772150"/>
            <a:ext cx="79248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矩形 56">
            <a:extLst xmlns:a="http://schemas.openxmlformats.org/drawingml/2006/main">
              <a:ext uri="{FF2B5EF4-FFF2-40B4-BE49-F238E27FC236}">
                <a16:creationId xmlns:a16="http://schemas.microsoft.com/office/drawing/2014/main" id="{29C6B3C9-9893-476A-B057-59845BE2D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81025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商品与箱规为行业示例，实际货盘由企业维护</a:t>
            </a:r>
            <a:endParaRPr sz="97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63048308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圆角矩形 57">
            <a:extLst xmlns:a="http://schemas.openxmlformats.org/drawingml/2006/main">
              <a:ext uri="{FF2B5EF4-FFF2-40B4-BE49-F238E27FC236}">
                <a16:creationId xmlns:a16="http://schemas.microsoft.com/office/drawing/2014/main" id="{CB76EDD2-7C97-4196-99CD-70C41CFA5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98324B9-F939-4304-9405-65DA9CD5E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4ED02E0-DFB0-44AB-B102-57F75413A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冷藏冷冻、包材与耗材 25至32</a:t>
            </a:r>
            <a:endParaRPr sz="27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9E5B67B7-828A-45E9-BC27-CF47E1986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第四组覆盖乳酪馅料、冷冻烘焙、杯盖吸管与门店操作耗材。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538B7D78-9A40-4C82-A338-2F2810FFB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A76CD16A-DC12-4363-942E-A1767093C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2D4CC08B-CA98-4C93-8D28-BCFE3CB85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13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1EAF3B6F-6FCD-4AB4-A35A-213373208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66" name="图片 65">
            <a:extLst xmlns:a="http://schemas.openxmlformats.org/drawingml/2006/main">
              <a:ext uri="{FF2B5EF4-FFF2-40B4-BE49-F238E27FC236}">
                <a16:creationId xmlns:a16="http://schemas.microsoft.com/office/drawing/2014/main" id="{B525D2EF-75C8-41E8-8BD2-1738BE3791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f76cb1b5564e0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1C58DAE9-229B-422A-8677-73E3F0553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烘焙奶油奶酪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F4273904-6D48-4346-A90B-9309B211E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2kg×6盒/箱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圆角矩形 11">
            <a:extLst xmlns:a="http://schemas.openxmlformats.org/drawingml/2006/main">
              <a:ext uri="{FF2B5EF4-FFF2-40B4-BE49-F238E27FC236}">
                <a16:creationId xmlns:a16="http://schemas.microsoft.com/office/drawing/2014/main" id="{120CF4E7-79F5-431C-8DB0-F8A86988C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5D006152-BE4A-4601-9476-1E3FA2F1D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BMT-FAT-025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A5DE8F2D-47FD-4AA4-9DFB-08A375AE4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72" name="图片 71">
            <a:extLst xmlns:a="http://schemas.openxmlformats.org/drawingml/2006/main">
              <a:ext uri="{FF2B5EF4-FFF2-40B4-BE49-F238E27FC236}">
                <a16:creationId xmlns:a16="http://schemas.microsoft.com/office/drawing/2014/main" id="{59FB84C6-2A0B-48F0-A08C-A288D7D98D4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044602515d4fd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5242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C101D646-6F05-4870-9539-324BB18D4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香草卡仕达馅料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A4BF447D-DF33-465E-A8BB-F35DEC756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1kg×12袋/箱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77215A42-E61D-4733-8145-FC6925E10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矩形 18">
            <a:extLst xmlns:a="http://schemas.openxmlformats.org/drawingml/2006/main">
              <a:ext uri="{FF2B5EF4-FFF2-40B4-BE49-F238E27FC236}">
                <a16:creationId xmlns:a16="http://schemas.microsoft.com/office/drawing/2014/main" id="{75FD3DE7-0A26-4397-9481-0E6A0D430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BMT-FIL-026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圆角矩形 19">
            <a:extLst xmlns:a="http://schemas.openxmlformats.org/drawingml/2006/main">
              <a:ext uri="{FF2B5EF4-FFF2-40B4-BE49-F238E27FC236}">
                <a16:creationId xmlns:a16="http://schemas.microsoft.com/office/drawing/2014/main" id="{3FEF64F9-4297-4E3A-9086-B24A43860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78" name="图片 77">
            <a:extLst xmlns:a="http://schemas.openxmlformats.org/drawingml/2006/main">
              <a:ext uri="{FF2B5EF4-FFF2-40B4-BE49-F238E27FC236}">
                <a16:creationId xmlns:a16="http://schemas.microsoft.com/office/drawing/2014/main" id="{CCE1D51F-9D42-45D0-9A16-A6A895AA84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eb57687ca24d2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8E07E04-8780-4F0B-920C-E315207AD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冷冻牛角面团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B1612503-B6FB-4C95-AA35-60B46578A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60g×120枚/箱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B2236BDE-1B5F-4416-97F3-D6DEB2817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051A5105-7803-4772-A89C-256CC7663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BMT-FRZ-027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圆角矩形 25">
            <a:extLst xmlns:a="http://schemas.openxmlformats.org/drawingml/2006/main">
              <a:ext uri="{FF2B5EF4-FFF2-40B4-BE49-F238E27FC236}">
                <a16:creationId xmlns:a16="http://schemas.microsoft.com/office/drawing/2014/main" id="{B699C0D5-0170-4373-96A4-1F3A528F3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03835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84" name="图片 83">
            <a:extLst xmlns:a="http://schemas.openxmlformats.org/drawingml/2006/main">
              <a:ext uri="{FF2B5EF4-FFF2-40B4-BE49-F238E27FC236}">
                <a16:creationId xmlns:a16="http://schemas.microsoft.com/office/drawing/2014/main" id="{A5AB2949-A195-40EF-A20E-605746896F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f4ad61bd4847e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10650" y="213360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47A07C5F-3FF2-4FA1-96FA-599E45B1C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20980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冷冻蛋挞皮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E7FA0655-1437-48DE-A6BF-9D3E6DBBF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281940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30枚×12盒/箱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89F22BDC-D2B2-4D34-B4CE-EE93122C7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33375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236DEEA8-4722-49AE-AFA2-AD688A669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5280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BMT-FRZ-028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E5858B69-1B2F-41F4-956D-8BEEC480D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90" name="图片 89">
            <a:extLst xmlns:a="http://schemas.openxmlformats.org/drawingml/2006/main">
              <a:ext uri="{FF2B5EF4-FFF2-40B4-BE49-F238E27FC236}">
                <a16:creationId xmlns:a16="http://schemas.microsoft.com/office/drawing/2014/main" id="{9B4303B9-2F41-4229-83DA-60D8E670C7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0cd488f5874da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C515CEE5-1C85-466F-8093-4AFB6A4A6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饮品吸管杯盖组合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5" name="矩形 34">
            <a:extLst xmlns:a="http://schemas.openxmlformats.org/drawingml/2006/main">
              <a:ext uri="{FF2B5EF4-FFF2-40B4-BE49-F238E27FC236}">
                <a16:creationId xmlns:a16="http://schemas.microsoft.com/office/drawing/2014/main" id="{E59DD302-A8B1-4B3D-8E61-A515F4202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1000套/箱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6" name="圆角矩形 35">
            <a:extLst xmlns:a="http://schemas.openxmlformats.org/drawingml/2006/main">
              <a:ext uri="{FF2B5EF4-FFF2-40B4-BE49-F238E27FC236}">
                <a16:creationId xmlns:a16="http://schemas.microsoft.com/office/drawing/2014/main" id="{B0FF404C-004D-4DC0-9D64-35103025A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26595922-86AC-45DE-BB96-C00B21523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BMT-DPK-029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92E2B23E-6111-4800-BBDC-1BE873E87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96" name="图片 95">
            <a:extLst xmlns:a="http://schemas.openxmlformats.org/drawingml/2006/main">
              <a:ext uri="{FF2B5EF4-FFF2-40B4-BE49-F238E27FC236}">
                <a16:creationId xmlns:a16="http://schemas.microsoft.com/office/drawing/2014/main" id="{9BD92514-F100-4AA0-831B-C03E361BE6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81e91fbda24b3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5242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40" name="矩形 39">
            <a:extLst xmlns:a="http://schemas.openxmlformats.org/drawingml/2006/main">
              <a:ext uri="{FF2B5EF4-FFF2-40B4-BE49-F238E27FC236}">
                <a16:creationId xmlns:a16="http://schemas.microsoft.com/office/drawing/2014/main" id="{D57C6F03-8B1E-4C63-98F0-4AF8377E7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透明开窗面包袋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DE57909D-A912-4A00-AF83-25E73514B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1000只/箱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2" name="圆角矩形 41">
            <a:extLst xmlns:a="http://schemas.openxmlformats.org/drawingml/2006/main">
              <a:ext uri="{FF2B5EF4-FFF2-40B4-BE49-F238E27FC236}">
                <a16:creationId xmlns:a16="http://schemas.microsoft.com/office/drawing/2014/main" id="{56296350-5D34-4B3F-9C8B-C380FE123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矩形 42">
            <a:extLst xmlns:a="http://schemas.openxmlformats.org/drawingml/2006/main">
              <a:ext uri="{FF2B5EF4-FFF2-40B4-BE49-F238E27FC236}">
                <a16:creationId xmlns:a16="http://schemas.microsoft.com/office/drawing/2014/main" id="{34616C77-42D0-493F-82A8-CCADDA3A7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BMT-BPK-030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4" name="圆角矩形 43">
            <a:extLst xmlns:a="http://schemas.openxmlformats.org/drawingml/2006/main">
              <a:ext uri="{FF2B5EF4-FFF2-40B4-BE49-F238E27FC236}">
                <a16:creationId xmlns:a16="http://schemas.microsoft.com/office/drawing/2014/main" id="{56426E42-DDFA-43BE-8641-312A0C8CD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102" name="图片 101">
            <a:extLst xmlns:a="http://schemas.openxmlformats.org/drawingml/2006/main">
              <a:ext uri="{FF2B5EF4-FFF2-40B4-BE49-F238E27FC236}">
                <a16:creationId xmlns:a16="http://schemas.microsoft.com/office/drawing/2014/main" id="{651DAA97-3C02-4C51-AB18-38E042AD2C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a19bd0b2c14d2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22E7BADF-0C88-4141-8429-31277F13F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食品级一次性手套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BDBD82FA-EF26-4FA1-B374-670023AE6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1000只/箱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8" name="圆角矩形 47">
            <a:extLst xmlns:a="http://schemas.openxmlformats.org/drawingml/2006/main">
              <a:ext uri="{FF2B5EF4-FFF2-40B4-BE49-F238E27FC236}">
                <a16:creationId xmlns:a16="http://schemas.microsoft.com/office/drawing/2014/main" id="{19E71B19-5C0A-47C6-8357-6BD0B33CE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矩形 48">
            <a:extLst xmlns:a="http://schemas.openxmlformats.org/drawingml/2006/main">
              <a:ext uri="{FF2B5EF4-FFF2-40B4-BE49-F238E27FC236}">
                <a16:creationId xmlns:a16="http://schemas.microsoft.com/office/drawing/2014/main" id="{83826ED7-3DCB-4D26-B73C-7A2DB6526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BMT-CSM-031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0" name="圆角矩形 49">
            <a:extLst xmlns:a="http://schemas.openxmlformats.org/drawingml/2006/main">
              <a:ext uri="{FF2B5EF4-FFF2-40B4-BE49-F238E27FC236}">
                <a16:creationId xmlns:a16="http://schemas.microsoft.com/office/drawing/2014/main" id="{EFF9DBDE-C1C8-4E87-BED6-40CE14910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848100"/>
            <a:ext cx="2590800" cy="1657350"/>
          </a:xfrm>
          <a:prstGeom xmlns:a="http://schemas.openxmlformats.org/drawingml/2006/main" prst="roundRect">
            <a:avLst>
              <a:gd name="adj" fmla="val 91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pic>
        <p:nvPicPr>
          <p:cNvPr id="108" name="图片 107">
            <a:extLst xmlns:a="http://schemas.openxmlformats.org/drawingml/2006/main">
              <a:ext uri="{FF2B5EF4-FFF2-40B4-BE49-F238E27FC236}">
                <a16:creationId xmlns:a16="http://schemas.microsoft.com/office/drawing/2014/main" id="{3CCAC3E9-A14A-49CA-97A4-FB28E4B9F5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065233b55b444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10650" y="3943350"/>
            <a:ext cx="1066800" cy="1066800"/>
          </a:xfrm>
          <a:prstGeom xmlns:a="http://schemas.openxmlformats.org/drawingml/2006/main" prst="roundRect">
            <a:avLst>
              <a:gd name="adj" fmla="val 10714"/>
            </a:avLst>
          </a:prstGeom>
        </p:spPr>
      </p:pic>
      <p:sp>
        <p:nvSpPr>
          <p:cNvPr id="52" name="矩形 51">
            <a:extLst xmlns:a="http://schemas.openxmlformats.org/drawingml/2006/main">
              <a:ext uri="{FF2B5EF4-FFF2-40B4-BE49-F238E27FC236}">
                <a16:creationId xmlns:a16="http://schemas.microsoft.com/office/drawing/2014/main" id="{68F9D3A3-9366-4574-A821-B52ABEED5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4019550"/>
            <a:ext cx="12192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门店餐巾纸</a:t>
            </a:r>
            <a:endParaRPr sz="10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3" name="矩形 52">
            <a:extLst xmlns:a="http://schemas.openxmlformats.org/drawingml/2006/main">
              <a:ext uri="{FF2B5EF4-FFF2-40B4-BE49-F238E27FC236}">
                <a16:creationId xmlns:a16="http://schemas.microsoft.com/office/drawing/2014/main" id="{B804F269-1DCE-484D-B9AB-6EC3BF74D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4629150"/>
            <a:ext cx="1219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6000抽/箱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4" name="圆角矩形 53">
            <a:extLst xmlns:a="http://schemas.openxmlformats.org/drawingml/2006/main">
              <a:ext uri="{FF2B5EF4-FFF2-40B4-BE49-F238E27FC236}">
                <a16:creationId xmlns:a16="http://schemas.microsoft.com/office/drawing/2014/main" id="{5C85E392-9F06-4B28-962F-A0DBDE18C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143500"/>
            <a:ext cx="2324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" name="矩形 54">
            <a:extLst xmlns:a="http://schemas.openxmlformats.org/drawingml/2006/main">
              <a:ext uri="{FF2B5EF4-FFF2-40B4-BE49-F238E27FC236}">
                <a16:creationId xmlns:a16="http://schemas.microsoft.com/office/drawing/2014/main" id="{60FE6971-78ED-4483-85C9-CAFB72BBA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5162550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BMT-CSM-032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6" name="圆角矩形 55">
            <a:extLst xmlns:a="http://schemas.openxmlformats.org/drawingml/2006/main">
              <a:ext uri="{FF2B5EF4-FFF2-40B4-BE49-F238E27FC236}">
                <a16:creationId xmlns:a16="http://schemas.microsoft.com/office/drawing/2014/main" id="{2207601F-4D6C-4127-9AAA-79EF17378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5772150"/>
            <a:ext cx="79248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矩形 56">
            <a:extLst xmlns:a="http://schemas.openxmlformats.org/drawingml/2006/main">
              <a:ext uri="{FF2B5EF4-FFF2-40B4-BE49-F238E27FC236}">
                <a16:creationId xmlns:a16="http://schemas.microsoft.com/office/drawing/2014/main" id="{549E5BCC-10D4-4867-8C63-50B7F8988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81025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商品与箱规为行业示例，实际货盘由企业维护</a:t>
            </a:r>
            <a:endParaRPr sz="97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07546400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5F2E0ED9-1E3B-40B9-8512-D60587208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C06A501-FAD8-4677-9FEA-3E31E5EF4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DD9A71ED-B3A8-4323-ADAD-34CDAAC82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商品列表统一维护原料与包材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7BA99F8-4004-475B-8D7C-B15869876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商品列表集中维护主图、名称、编码、分类、箱规、价格和库存，为商城与订单提供一致资料。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32BB6060-38D8-46FE-974D-9988683A5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E6B039E3-21AE-4724-BD77-4A19CC2EF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2062D55-C6B6-45DC-A5D2-AA3C5E467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14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6289AEC3-9A5B-448F-8E1A-265341BFC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25A95A97-CA1A-4968-A1A3-ACF835376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商品列表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74DE480A-5517-4B41-8742-C0C58CB6F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7973D2E1-AAEF-4516-93E6-7FC3B0814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8046B63E-5D86-43A2-9D63-03A7CFCB51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7109fe51da4bc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3EFAB493-DB30-48BE-8E93-7A2A5EEA2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96A26F64-BEC7-4938-8454-0EFB06C57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CC6B9BF0-8AFE-4A13-9CE9-99AF74590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FAD25AF9-6672-4E78-8C0A-EE7D63394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商品范围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BA2985EB-54C7-4E71-81A6-178F77E40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原料、冷冻品与包材统一建档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DDE64B86-BB69-4C84-82DC-D11D068BA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7ACE8440-F1EB-4348-A5B0-FC84335CA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B8FA59FB-3AEF-47EE-A599-44A775C5D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9F413EE2-6A90-41B0-AB66-62221C89C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分类关系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5A0EE2E4-3E7C-41E2-A63D-97FD228EC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每个商品归属一个一级分类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B4CDA494-D3C1-47CA-AA71-DC64FA36E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45365A45-FD0E-4ADD-99D6-F90A00396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E7F4CCC5-2CF7-4ED5-8F79-D23BDC7D0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FA09CAF3-685A-468F-970A-E421DE9D3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资料入口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CD81D104-7D60-45F3-9A00-45C89B917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从商品列表进入基础资料和价格维护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4EC894A9-25AF-405E-A609-39157A699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4837C18C-DF95-42E9-9AA0-3D279103E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商品列表是货盘、商城和订单的共同源头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76249716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圆角矩形 39">
            <a:extLst xmlns:a="http://schemas.openxmlformats.org/drawingml/2006/main">
              <a:ext uri="{FF2B5EF4-FFF2-40B4-BE49-F238E27FC236}">
                <a16:creationId xmlns:a16="http://schemas.microsoft.com/office/drawing/2014/main" id="{9D5D849C-869B-432D-B8F2-F47F18BAE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B04AFC1-EA2C-416D-B164-2614C792E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7BE71452-A860-4435-8B7B-66DB77BA7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商品身份由稳定字段共同定义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0B51F2FE-F47E-4821-BB67-E721EE203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名称、编码、分类、规格和单位分别承担明确责任。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BE718A9B-8468-4E27-95DE-08B6E304A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A02C3CD-22E0-491F-8C11-30AFE666F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C512C89-1FC1-45FE-9324-DBF364859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15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097CA53B-B9A2-4B9C-AB57-D70BD903F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59071B41-13C4-40DF-B7F7-8E1B6955A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ED58FADB-D34A-4B80-9395-B2194333A0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646e0ff0b5445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BA45B894-C9F0-4782-9EF8-57A77E799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商品名称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581217D2-4877-499A-B309-A0DA2E12F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采用原料名称加关键包装信息，避免门店只凭图片选货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305A32C5-8081-4EB6-94E8-B983F401A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3B54510E-852F-463F-97AD-0C24BDC09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33B2BA98-A619-4BDD-AB65-734223B615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b64e686c564b7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CF26D73B-E071-409E-869A-71650710E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商品编码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E8F41769-7295-4B99-948D-8895DD9F7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商品编码用于搜索、清单核对与订单查询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507EFB7B-A7E9-491A-AD51-48FA2C6EC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52EEE7C1-8B4A-4279-B763-597E35C16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图片 58">
            <a:extLst xmlns:a="http://schemas.openxmlformats.org/drawingml/2006/main">
              <a:ext uri="{FF2B5EF4-FFF2-40B4-BE49-F238E27FC236}">
                <a16:creationId xmlns:a16="http://schemas.microsoft.com/office/drawing/2014/main" id="{C16C11F7-B5C0-4CCF-9A86-458A962DEC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0cbd3a3006452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DB701D16-94F2-4231-97E3-E87895882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一级分类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17E49581-571A-4648-BE61-5DE9D0445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分类负责组织货架，不承担规格与批次信息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DDEA6254-EB69-4BFA-B510-E04CCF88D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B725109B-CB5D-4B8D-994F-60D78EE44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图片 63">
            <a:extLst xmlns:a="http://schemas.openxmlformats.org/drawingml/2006/main">
              <a:ext uri="{FF2B5EF4-FFF2-40B4-BE49-F238E27FC236}">
                <a16:creationId xmlns:a16="http://schemas.microsoft.com/office/drawing/2014/main" id="{BC3B1617-C6B4-4141-93A1-D017BEC430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6b291f55544a4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04B766C0-A7BB-45F8-8071-6F6F30637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933825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包装规格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18E4B1D9-FA73-4BC2-915D-79BCA6825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05325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明确每袋、每盒、每罐、每桶、每箱或每套数量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955EBA39-B699-4D46-8BBE-70B1EF785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3781425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9" name="椭圆 28">
            <a:extLst xmlns:a="http://schemas.openxmlformats.org/drawingml/2006/main">
              <a:ext uri="{FF2B5EF4-FFF2-40B4-BE49-F238E27FC236}">
                <a16:creationId xmlns:a16="http://schemas.microsoft.com/office/drawing/2014/main" id="{97CBC244-A0AD-4BB9-A60C-19C6D6662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282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图片 68">
            <a:extLst xmlns:a="http://schemas.openxmlformats.org/drawingml/2006/main">
              <a:ext uri="{FF2B5EF4-FFF2-40B4-BE49-F238E27FC236}">
                <a16:creationId xmlns:a16="http://schemas.microsoft.com/office/drawing/2014/main" id="{10684B14-7B66-4FB1-A109-C021C7B213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6d8d1ca4a2422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78350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61A33B01-4AE2-4E01-B48F-CA23ED3C6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3933825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订货价格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5A145C57-D429-4A42-A661-874733433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505325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价格结合客户政策生效，订单保留最终成交结果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A09BB834-3518-42CE-B14D-FCFFC37FC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3781425"/>
            <a:ext cx="3492500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4" name="椭圆 33">
            <a:extLst xmlns:a="http://schemas.openxmlformats.org/drawingml/2006/main">
              <a:ext uri="{FF2B5EF4-FFF2-40B4-BE49-F238E27FC236}">
                <a16:creationId xmlns:a16="http://schemas.microsoft.com/office/drawing/2014/main" id="{FE36C909-5632-430C-BACA-D9C9C5CE6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图片 73">
            <a:extLst xmlns:a="http://schemas.openxmlformats.org/drawingml/2006/main">
              <a:ext uri="{FF2B5EF4-FFF2-40B4-BE49-F238E27FC236}">
                <a16:creationId xmlns:a16="http://schemas.microsoft.com/office/drawing/2014/main" id="{82B151A2-CAB5-4D6D-A191-199B04E284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2adc65bf4548d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42300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1C8B7E92-8A51-4F55-8B79-1BF67336F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3933825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说明与附件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4BD63BDA-39D5-4221-BAC1-3D1E75809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505325"/>
            <a:ext cx="31115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企业按实际需要维护成分、储存与查验证明线索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94B237B9-DD98-410C-9D96-30186AA68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5626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矩形 38">
            <a:extLst xmlns:a="http://schemas.openxmlformats.org/drawingml/2006/main">
              <a:ext uri="{FF2B5EF4-FFF2-40B4-BE49-F238E27FC236}">
                <a16:creationId xmlns:a16="http://schemas.microsoft.com/office/drawing/2014/main" id="{FFF31586-94E2-4BA4-8806-1569CD364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6007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同一字段只承担一种职责，商品身份才可解释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3300668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0ACAD3A3-9E3A-47C7-A948-2707372E7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795F643-0253-4825-906A-308D44595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786C29D3-7BC0-482D-819E-B424D9043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商品基础资料先把门店订货对象说清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22ACE748-346A-470B-B71F-7E05FE6F0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商品资料统一维护名称、编码、分类、图片、单位和价格。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0534A0F8-ED68-4802-9E0C-27BA66AD0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A425F73D-CDF5-4E92-A08C-2D343D8B7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62DA273-0A2F-4D55-815F-FB2FCCDAA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16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1F500FE2-64B5-4B20-B63A-1F7B09572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60887EAB-A9B8-4DB6-B6B9-2820974C6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商品基础资料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2E0FB752-D40A-4EA1-85AE-5F9D8D54D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9831EAC0-D56D-40C6-9FBB-0E3BA7A49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CD631EE0-0A07-4BD1-BA13-5CF9298FAE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2de6921e9b460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94413C95-C423-46AB-B22E-1A70D53A0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67CEBC3C-F042-4D11-AB67-DF596086A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C65B851C-FB7A-46B4-B0AE-D79DF248B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2DCA2C1D-EBA1-4354-9503-4F087E846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身份一致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D6DAD91-C311-4FA4-AC40-AE692A33D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名称、编码与主图指向同一个商品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7AB72E74-411B-400A-A4C2-82EB5EBDF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D05B4BFF-07FC-4C13-A1E9-E358781DF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6C01BE92-D903-46F4-987D-594CAB111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B85A22D0-358D-47F0-B83E-7AB70A011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分类准确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973E96FB-55ED-4B08-A525-A2A0B296E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一级分类与商城入口使用同一口径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6B76E4B1-F464-4215-B01A-489D8AD2B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C945851D-1725-404E-B866-BA9098BA3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DF71D861-C7E2-42AF-B2C0-5B40FB7FA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55A57CBA-0EFE-47A3-941C-F19591C8A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维护责任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DE8A74A7-1C0F-4C49-ACED-D511370E7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储存、保质期和证明材料由企业据实维护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1A7C0E07-0B44-4BD8-A315-98FEB6FAA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0E00385D-CA0B-43D4-80AC-BA0B88382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先建立准确商品，再开放客户订货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41753934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49BC6815-C41A-47DF-8CE6-B0B358D6B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105D638-80E5-4407-AA41-A814DD05C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CC35D756-C322-443D-B3C1-68425FD20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袋、盒、罐、桶、箱与套必须统一口径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FC5AA885-A32D-4876-A5A8-3B242A885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商品建档时固定基础单位与包装说明，报价、订单、采购和库存都按相同口径核对。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E2F71984-420E-4806-803E-EAE7ABF76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6DE3DC5-5B19-470D-96CA-5B9091848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99035771-5F3F-497B-A29A-5D9917AC8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17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F4516366-AB56-4296-B11F-7B879577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64C0A5F9-FEF4-4375-985E-81A068807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A042EF67-9DBF-4BBA-8F92-71A79EBBD3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a8e4b388aa40e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55AA4260-3606-4C34-ADF6-BBDFB9FC3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重量原料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64BEE61A-E69C-4C28-92C4-C773DE905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25kg/袋、10kg/箱等规格直接写入商品身份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D66ED5EA-1A0B-4114-A789-1C65F7E96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2D242947-F742-40A8-84AA-890C8D247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BE989BE6-FB37-41C1-B1EF-1CA86428EC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e495343e784e3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47A7FE21-6D83-47CA-B9E3-84AFE0632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组合箱规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697CA8DB-F8A9-4E4C-A289-EE5F7C42C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1kg×20袋、2.5kg×6罐等信息在下单前可见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8E5C188A-8202-4949-BBAB-FCE6F9171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E67A2F53-5572-44FB-8746-37C9C6CCB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296B904F-A6FF-4783-B4D4-A58C5D0531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0cb2d9909542c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B005CA18-EC92-4322-9A2C-8557655A7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枚与套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3EB48C20-AFF5-429F-9466-9ED1A068A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冷冻面团、饮品杯和杯盖按真实销售单位建档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7C13A6E2-9966-47BE-B91B-6A7509B38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FCE4448A-6BE3-4F61-8878-7EC6B4DE4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1E45F649-58E3-48B2-AD29-0B324FA634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c7a4659011480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52B55DDF-7381-46DA-89A6-191F88316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库存口径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2EA859C9-BEE1-4D45-9F03-6002B237C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库存数量必须与当前交易单位保持一致并由人员复核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7F3902E2-91CF-4575-A837-C0111910B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A6196B50-D4A5-460A-9F85-149D6E795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箱规来自商品资料，不依赖门店人员口头记忆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86662300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AABC6289-446B-47B6-97B6-D43234839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63787D7-DFED-477B-A42A-9966DBFF8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09F0CB80-3EA8-4CB3-835B-E464F9EF4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规格设置服务成交，不替代配方管理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7ADD242-1FA2-466F-940B-0FD893191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商品规格用于区分选货与成交差异。配方、工艺参数和生产执行需由相应生产系统管理。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359C92CE-7930-41B0-A0A0-515127885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C129EB91-1E15-4E9B-BAF3-B496235B4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E010F9D-95C8-45AA-8735-B68F312E5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18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984B9BD4-B76A-41D3-9365-64B468396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6BCD1091-A8E0-4085-92B4-26E75E9E5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商品规格区域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F9966DE9-528E-4925-8592-565134398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07B4A3D2-28CF-4AED-BF59-DC5C92702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B1F2442F-3584-446E-B5F9-A277FA64FF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b1a43daaf5434b"/>
          <a:srcRect xmlns:a="http://schemas.openxmlformats.org/drawingml/2006/main" l="0" t="14468" r="0" b="1446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362200"/>
            <a:ext cx="733425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F256A52E-7A66-42FC-829D-37D6909CA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3E57A3C3-D54F-474D-B84C-79557AA64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24D04193-2202-4041-98FE-883915946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78215428-3296-44A0-A833-BF3837064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交易维度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80817CFA-B19C-43DB-B51F-D4F64F550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规格只保留影响选货与成交的差异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1B65EE4C-DB96-4303-BD5E-7A66FA78A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4C5D5C0B-E6AC-4C87-9C66-3ECD7540D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AADE4E1B-493A-4F4C-BD18-47FF3CB7A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38108096-97DB-4857-9D8E-A9E9D2AA8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交易单位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897088E7-EC08-4674-A40C-8A9A2A2F0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件制示例中，一件对应页面所示销售规格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A6BF6820-F31B-4605-BAD1-81EE36778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E8E0BE3F-5EB7-4710-A16C-A0D86D7DE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EC301750-D2F9-4F24-9BCC-6EB5452B2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77473F57-3243-47C8-B81B-23418CA30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边界清楚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FCD9D8E5-6138-41DF-BE02-CC37EF8CC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系统不是MES，也不执行烘焙或茶饮配方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6B1C601A-25AC-4CE6-AB22-D9BC95FF0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E252EE0E-521C-43BF-83CF-E81194B32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示例按件交易；袋、箱等换算须按实际商品配置并试算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30125400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6A3A7ACE-7B38-4E7B-9329-613C8523B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B913238-1590-4C8B-BE97-DE2A016F9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E2FE44EB-7845-443A-B6C1-A8E467FD8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食品信息需要贯穿建档、收货与留存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5E9AE2B-882D-4AE7-BEAF-00E93CC66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订货系统可以保存商品与订单线索，企业仍需依法完成进货查验并保存凭证。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BE388B3F-720B-47C9-9A73-73133E076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3639983-39D8-4715-8D0F-DF70E318D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7085DE03-76D3-41BA-AAA2-845412E06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19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CBDE0589-F6F4-405E-91DE-FF85B804B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53269D89-B7BE-4A64-857F-8C220D042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ACCBBF6C-3E05-43E5-B1A5-4D6317ADF0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236e57b8c44d0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5DD84C70-82AE-424D-81DC-349ABFD31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建档信息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E10C9861-F278-4348-A687-17722CDF4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名称、规格、供货者资料与必要附件按企业制度维护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A19CECD9-80DC-4F5A-80C5-1731B79F8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EC65CE2C-D256-4A4E-A09C-12B03C43E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1573CFFA-4CE9-4598-9091-AA260AF4EF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738a45836645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257ECC20-50E9-439C-A929-7FFA52C07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收货核对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B5A90785-4DA9-425F-B9DA-C98B43FE2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数量、生产日期或批号、保质期和进货日期由人员查验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3210D3D8-B359-4623-957D-96F19025F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A8F54A4C-9E20-44C9-A75B-323073212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BEB57A5F-CA6A-4C88-9F05-B19D33E957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6b5b68cc6c4c1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33D4DEB7-29FD-47E4-BC52-E9667AC47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储存要求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F1F14D70-88D0-4991-99B3-065766493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冷冻、冷藏、常温与防潮要求需要现场设施和制度落实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8FCED9A1-EC36-480E-A649-8A977CA6A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9D4E30B4-443D-4DED-96B2-519704B5D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D269D67A-6B40-47FD-8FA6-5851B80E0E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15d2c7b157416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A729EE5A-F104-4203-AE94-11078FCC9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使用范围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19701B57-21BA-49CC-A028-CEC0D810D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系统不提供实时温控，也不替代食品安全追溯平台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4B137717-D374-441C-B841-F6E1FC0E8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0D388A80-8985-4023-AB19-AAAED9151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订单留痕支持核对，法定查验流程必须由企业执行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207454865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06955FE8-A499-4D09-8DF4-179D43ECF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87D054F-F173-42B5-AD31-FBF17E308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02 商品身份与分类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F1AFF7E-FFDD-4357-B1B5-7E85FC24D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商品治理先保证可交易，再扩展管理深度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5310D132-29BE-4109-8082-61DF7DB20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商品资料先统一名称、规格与交易单位，再按业务需要评估批次、接口与生产系统协同。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C35B1DBA-927F-4CD7-A6E7-F885AAD06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7EBAF056-C504-4083-9BB8-CFAAE2D0E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C5C68807-8E14-4F11-858C-95A84E780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20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1D7111BD-7D9E-42B9-9C4F-06368712A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4D17A2A7-4246-437F-8F4A-FC5DE393A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DCD1A53D-DE05-40FE-8DA2-4CC8244792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6ffe7207f943b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15D147B3-4A92-41C7-9090-0572DC038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基础资料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8FBA6EB2-CFD4-4DFD-856E-309B91C8D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分类、主图、编码、箱规与库存口径需要一致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084F0F65-7B6F-4783-87B3-3160D87EF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96413DC1-AAAC-4144-94D4-A57128614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FEFB67C5-1B75-48B5-A2D2-C9A7AD28AC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d3fa2913b7482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257D1349-9546-4A71-B27B-B5FD0A9B5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批次需求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62562381-DD62-4B7F-A476-1E3FBAA9F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批号、保质期与批次库存按已启用能力管理，并核对出入库关联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A3D0CBC9-D804-469F-9E93-AFB0CD1D7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16A66A4B-716F-4870-A051-8F9AEBD18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70172D86-56B8-4924-B4AD-B0E45A53DC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c3f5fb829c4ad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CCF6558F-09B0-4A3C-8E1C-152BAF36E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生产边界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297E6410-A663-4309-83E7-86995A758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系统不是MES，不管理工序、配方执行或设备参数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6795679F-1A5F-4506-ABB4-4B926996E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EC1E4E6C-0E99-4894-90AE-D7817261C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608C472C-1103-43D2-B40A-C8BD8AFE0F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55bf56af51444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7EC1E134-FFC8-456B-BEB0-948E01875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预测边界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940FB444-0490-41DF-97A3-06B618C02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系统不提供AI销量预测，采购建议由规则数据与人员判断形成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D100E71E-D06D-4F90-AFFF-56E860D47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F072352C-DD79-4320-B963-E2EE745B8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基础数据准确后，再评估批次、接口和生产系统协同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61112694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1F7E0123-35A5-4DF8-A825-4A4518CF6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AA4BF9E-B787-42E4-8A72-9EADD4C6B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03 客户货盘与价格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A9EC2E4-90FF-4C5C-9FED-DF0F700D9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四类客户关系对应不同补货需求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A1B2783-6AC3-4E7A-9B2B-07B2A2624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订货客户包括茶饮、烘焙、咖啡甜品和联合集采，围绕门店供货维护资料与交易规则。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AF9E181D-5E55-4125-A69D-080C637E5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FADD1B02-E2F6-4417-AB0D-7A28FCF8E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654904E-CAB0-462C-8E7B-6900E3A1C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21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71D88038-4F87-4171-BE2D-06F02D393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7051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712C5EAA-817B-41E1-8CD1-7DB9116C5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9DDFCCB2-880F-4216-A905-CFBA6E0311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361a52d700440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B85F8957-6EEA-4F77-B489-B2329CFA6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茶饮网络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0D5CD4C5-E218-4871-BFBE-9167C80E3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茶叙时光连锁、校园茶饮运营中心、粤东茶饮加盟服务中心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38C3FCD0-833B-49A1-85B1-B7BE46FCB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7051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891654CA-56C4-40A4-9C31-4B110E11C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F795E16C-0FE2-4EED-8B9C-4386FF5295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c16ed00a6648d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EE08C42F-C0D6-4C8E-8C06-FDB294FDE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烘焙网络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6C698A6F-16B8-473B-B8ED-1BE8A0436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麦香里烘焙工坊、暖麦社区烘焙连锁、悦享酒店西点中心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591432AA-88DA-44D2-8437-5ED795A83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7051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5DFEC26C-6E6A-4665-BA5B-5243C0E4E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0DE6D488-8C5C-4FAA-A3F0-90D131DC947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de2ca1057c443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14379B1E-33F7-49C2-BA92-C51AD5667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咖啡甜品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995926D0-7B70-452A-92C3-A8B55E6CD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拾光咖啡连锁、甜屿甜品研究所、轻野轻食咖啡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CF3C1607-39B7-43F9-BFF6-3B9583DEB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7051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B1B4B0C8-6A77-40C7-886E-4119AC6E4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C1E73C62-7157-48A5-B843-909A344921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c3fda40df74bc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CA2DA2DD-2F89-4E4C-B83E-D511C21E5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联合集采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B9C78326-DB3C-4369-BF4D-319B6957B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南城商圈饮品集采承接多门店联合采购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7C598946-2CC3-458C-A308-7AE945866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530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4A2CB656-8147-457E-BBFB-13AC64266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911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本方案面向B2B门店供货，消费者收银由门店零售系统处理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99040136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E9A1C707-E0B9-4B27-B118-CDD31F08F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34FE537-1914-47DD-80E3-2B85FEAA4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03 客户货盘与价格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5933150-87EF-4B12-975F-AF6BFEDCB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客户档案承接门店供货关系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0D726BE7-EFC8-44B9-B751-CF948F39F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客户档案维护门店类型、区域、联系人和交易规则，为货盘、价格和订单提供客户依据。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A2AC2988-793D-4733-8076-B2C76B477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74DA8828-7DF2-4B04-9BDB-164CA610C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676E0682-D5E1-4290-BD2F-16C0C20EA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22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5E79C61F-9207-40B5-ADBC-F6AF8D730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95F53B6E-BA79-4229-9222-55BC0043D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客户档案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8308844C-9CFF-421D-86DF-FDFABA351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04B5429B-4763-4FD8-A522-642507349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0C268A75-BABB-4B61-B33A-7773C47956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0f67596561467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034727EF-8ED3-454B-A010-6D6121506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D23F75D5-D677-4B5C-BA9F-7A50F5963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B9749F0C-BA8D-4A6E-9811-DBDF84527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47E51638-A6AD-4483-A711-6F19E4EE5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客户建档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AFF45E1C-E102-4F36-B356-7E4B211BE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按实际门店与采购关系建立档案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172F27FD-DD8D-4CCD-B3C2-2A2628EE8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75C99FC7-5E65-46BC-8CD9-6B5E3E03E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1F187F22-9C97-494B-9029-F69826D23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FA0A1F0D-76C6-430C-A380-D04511302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经营关系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DA84DC9F-43B7-42B9-AB8C-C322B9475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覆盖连锁门店、烘焙工坊、咖啡甜品、酒店西点与联合集采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AEE036D5-2C28-4F54-8444-08B06D846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DC1E1451-1441-4FB6-9480-B69CF41A7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A5A6E9A7-9787-4E23-AEF0-C81A9058A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E20CFD7B-9F19-4E8E-B2F2-A6F61FEB5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账号状态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8EAB5A4D-7EBF-4A07-9ACC-E63C81D96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正式开放订货前，逐户设置账号权限并检查可见货盘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E9938D09-9ECC-4FB9-B22B-D7EDAE56D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19F6623F-FA0B-4D89-911A-7CCB22490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资料、货盘与登录权限核对一致后，再开放门店订货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55321162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866B8D29-58B5-4CF9-B417-4798ADCD9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B6C07EF-4225-449D-8925-E8782F625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03 客户货盘与价格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D5B31805-DD0A-402C-A4A3-66F1EF517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客户货盘建议按可见范围组织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8690134E-462D-4323-BB45-CBCBF6571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商品可见范围可按客户类型、区域、客户或账号配置，使不同门店看到适用原料与包材。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A456EEA6-43AD-4AFF-B934-FC583EC93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2EC8BC04-0422-4E35-AC09-B543295EA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E2A9F6D5-75A9-42CC-912E-6B82F928F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23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029738CA-D1F6-48B0-A724-B15880068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5C5A75BC-34F3-4154-8FB1-133398A34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8B059F64-7FC9-48D8-8350-BF0476A17E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8f701cd72a43b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17113DF7-C201-428C-9B3E-E575A34EC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连锁门店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49183ECE-3A8A-405C-BF0A-BD47A3401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优先展示茶底、奶基、糖浆、小料与饮品包材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37CB16C7-9CD3-49E6-822E-980247BD4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0A5D5AD2-414C-448A-B189-1CC3B4D75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3AF62C05-1819-49BD-A3D0-CF465C5FE6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4e7538ce1141c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AA6977F8-293A-40FA-B26B-BA95EF5D0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中央工坊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B080C3AB-0899-49F9-BE7F-8CEDF1F87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优先展示粉类、油脂、馅料、酵母和冷冻烘焙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5D51C6C3-2CB7-4808-81F6-21D97D3B5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5BBA885C-2C58-4C66-A2E8-DFA41768C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6BE4026E-CAA2-47DF-A610-422831A4D2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eafc4fd6c647a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0C39F500-34CE-480F-B51E-D63F5736B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咖啡甜品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9518C6A2-99CB-4364-854B-02EF90288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组合咖啡豆、可可、厚乳与风味粉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D7FBAF4D-F3DA-42E5-8DAA-1CD620771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BBDB47D4-DE45-480A-A847-8D5B9CF5C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488AFB78-180F-4FBE-9FAE-3D473C2AFC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ff5e952be541c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E92CA66D-4047-4EEF-81E0-61BF59DF3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权限边界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DBED79FE-D1BF-4B6E-87AB-B34F620AA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货盘控制可见与可订范围，不代表对下游零售价进行管控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B901C4C2-BD3D-483C-8AB2-F9049B393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0F0C6861-070A-43DE-BEDE-74ED13CCC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先配置货盘，再用启用后的试点账号验收实际可见范围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72898902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ED253E93-2967-4D38-9AEC-11F80E58E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DB0E67B-7346-4A02-B38F-E133C0B81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03 客户货盘与价格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0DCCF597-5B6F-4086-8FB7-7AA4044EC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客户价格需要有清楚的生效顺序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AF53D37-8445-4C50-91F7-1FAD73526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标准订货价、客户类型价、客户价和报价结果应按实际配置说明，订单保存最终成交价。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6E88C78A-CCE8-4683-B6B8-8A7F5DDAA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98425428-D547-4460-B367-BB6610943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3F400184-586D-4FDA-A588-D97379A92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24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2FA5EF1C-BCD3-46AE-94CF-DBD6EE037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92ADAEFD-04A3-4E5F-B6E8-95E05E642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531846FC-AA7F-443F-9C48-044F936DBC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a1e6955034474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08E6522B-722F-4144-8D54-AD0273123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标准订货价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DC126F0A-2B4B-477E-A80E-8353A2BE0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为当前商品提供基础价格参照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9F53CF57-8FD8-47D5-AFAA-1B03062FF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C08D6966-ABA2-48C9-84D6-F2070032D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CA184A79-F647-4F10-BA28-B0A5651EDA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0377ee465e40b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AFC128B5-9434-4B88-B8D1-C7F14A7D7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客户类型价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70756649-FA69-45E5-A65C-09F3D44B3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适合一组经营关系相近的客户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33A27EF2-B68C-410E-AA1E-B0B8C89B6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5974B330-12C5-46B6-B55B-C7B4C4122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3D73502B-D751-4797-9870-EB99A7508A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3952e7cf4f480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4988DC23-0C37-4D67-A958-93E1D3526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客户价与报价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8BA89703-CA1B-43F1-AC4A-7F7B5C1C4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用于明确客户或项目的当前执行价格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82E75564-D490-49FD-A2FA-0595D1B69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DE7BF874-BBE6-4E18-B60E-F60E483DF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13D43B09-4858-4EE6-9791-B309049F36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342b5a52ed4d4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0CC88C71-2962-41C1-9724-164BD5344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订单结果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886411CE-F301-42B1-BD1F-615CEF018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订单明细保留最终单价、数量、优惠与金额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14879810-552B-4973-9645-5DC8254AC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F8BCEDFA-A0C1-44C4-BF2A-7685C767E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价格来源可解释，核准人员才能判断是否放行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08436891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圆角矩形 24">
            <a:extLst xmlns:a="http://schemas.openxmlformats.org/drawingml/2006/main">
              <a:ext uri="{FF2B5EF4-FFF2-40B4-BE49-F238E27FC236}">
                <a16:creationId xmlns:a16="http://schemas.microsoft.com/office/drawing/2014/main" id="{4C217873-0FC5-4005-A8A6-B0FCA9AD5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77D2B48-28A9-4BDB-B482-56CD268B8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03 客户货盘与价格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430E4AB3-AC0E-4B81-BDDD-D4CC30F99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B2B客户价与门店零售收银价分开管理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9D4BA4EC-EF38-40ED-9CFB-8C8E78F94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本方案处理供货企业与门店之间的订货价格，不代替门店POS、外卖平台和消费者会员定价。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1F9CA1D7-DB49-40A1-936D-6F8BF8702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578E550-BBBC-4DFF-ABF2-797B58E4B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91DC33CF-85FA-4742-AEF9-F981252BB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25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1D5F9D16-5225-4120-8452-7AA7AC92D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2724150"/>
          </a:xfrm>
          <a:prstGeom xmlns:a="http://schemas.openxmlformats.org/drawingml/2006/main" prst="roundRect">
            <a:avLst>
              <a:gd name="adj" fmla="val 55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598B0740-9409-4EFF-8270-0F93DD218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4" name="图片 33">
            <a:extLst xmlns:a="http://schemas.openxmlformats.org/drawingml/2006/main">
              <a:ext uri="{FF2B5EF4-FFF2-40B4-BE49-F238E27FC236}">
                <a16:creationId xmlns:a16="http://schemas.microsoft.com/office/drawing/2014/main" id="{049AFF23-E715-481F-8405-FACE8B5883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7b7682720f458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B0547C17-7950-4264-9F40-B53662541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本方案处理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F4975BE3-3968-4CB0-9F4E-82DF74A6C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B2B商品价格、客户政策、报价记录与订单核准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CC5B4C54-6E50-4682-9A86-1B34B9A59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2724150"/>
          </a:xfrm>
          <a:prstGeom xmlns:a="http://schemas.openxmlformats.org/drawingml/2006/main" prst="roundRect">
            <a:avLst>
              <a:gd name="adj" fmla="val 55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FBD354FC-715F-426E-BDFC-5F8CB9A07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5A514685-ABE6-4CF2-9D4C-E3A6EB1106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56d62b6c68405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69C5D5DE-3C17-4B57-8E3B-EC3D1F743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订单保留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420E7CE-0D07-4AE4-AF14-A7B030B56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最终单价、数量与金额进入可回看的交易事实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C2785E44-DF31-43DE-A8A2-D557D421F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2724150"/>
          </a:xfrm>
          <a:prstGeom xmlns:a="http://schemas.openxmlformats.org/drawingml/2006/main" prst="roundRect">
            <a:avLst>
              <a:gd name="adj" fmla="val 55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1CC3D790-E9D8-4096-B4B6-23C17BC64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75246485-D3B0-4673-9D62-EB0DB871A9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87f2cb4d194d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83C5798A-3B70-4F2E-A0D2-AAD06BFBE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系统边界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EDAF10F2-8E33-47A7-A52E-64E507749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系统不是POS，不处理消费者收银、桌台、外卖核销或会员储值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35566A70-2563-48EF-8144-0D333C347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3911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矩形 23">
            <a:extLst xmlns:a="http://schemas.openxmlformats.org/drawingml/2006/main">
              <a:ext uri="{FF2B5EF4-FFF2-40B4-BE49-F238E27FC236}">
                <a16:creationId xmlns:a16="http://schemas.microsoft.com/office/drawing/2014/main" id="{C7BDB258-9C65-47C6-96EB-EA6E8A0B7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4292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供货价与门店零售价分开管理，避免把不同业务对象混在一起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210229214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圆角矩形 48">
            <a:extLst xmlns:a="http://schemas.openxmlformats.org/drawingml/2006/main">
              <a:ext uri="{FF2B5EF4-FFF2-40B4-BE49-F238E27FC236}">
                <a16:creationId xmlns:a16="http://schemas.microsoft.com/office/drawing/2014/main" id="{581F66B5-D18F-4AA2-98D0-3E46FE266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E531B12-2EB4-4CDD-905C-209414BE1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04 高频补货与精致商城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85EEF95-AAF4-490E-8B07-E8663CD1A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门店高频补货路径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F3C6306-46E8-408C-8DC5-DD5F45F87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复购入口减少重复找货，客户仍需确认当前商品、单位、数量和价格。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67C6C83A-1DC0-4BAF-A271-8C3DD88E5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D48E3D37-97EB-44D4-9559-7D1A7C285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1C152E0-B4AD-4E39-8BB9-42BF30D87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26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038412D4-1B78-4590-B720-3FD9AE4DD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193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1F239D5E-3258-4B85-AE14-4F8A5BC51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图片 57">
            <a:extLst xmlns:a="http://schemas.openxmlformats.org/drawingml/2006/main">
              <a:ext uri="{FF2B5EF4-FFF2-40B4-BE49-F238E27FC236}">
                <a16:creationId xmlns:a16="http://schemas.microsoft.com/office/drawing/2014/main" id="{2AF376B9-045A-44D3-B15C-E8F0AB3737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afb39240b7488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4D750D56-5590-4C07-9966-E08F5EE96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207DD4FC-F506-48A6-8230-055B4B87A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941ACD1A-05EE-4704-BD43-5AFF2E4CF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进入商城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D4CADC19-0722-4E0E-A187-327D8CC25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195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PC或手机查看当前货盘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93539D0E-C7E0-498A-ABAB-06D47FD7D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83C9E8FD-CB59-4C5F-A164-3EC263ABF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4193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17" name="椭圆 16">
            <a:extLst xmlns:a="http://schemas.openxmlformats.org/drawingml/2006/main">
              <a:ext uri="{FF2B5EF4-FFF2-40B4-BE49-F238E27FC236}">
                <a16:creationId xmlns:a16="http://schemas.microsoft.com/office/drawing/2014/main" id="{F52D92D7-F36E-4525-8E06-86A66CB49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图片 65">
            <a:extLst xmlns:a="http://schemas.openxmlformats.org/drawingml/2006/main">
              <a:ext uri="{FF2B5EF4-FFF2-40B4-BE49-F238E27FC236}">
                <a16:creationId xmlns:a16="http://schemas.microsoft.com/office/drawing/2014/main" id="{B17637C2-BE26-4E6F-9518-CEF85EB85F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06d1baf022403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10134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1B205AA7-16FF-4B97-A5C2-3CDB991A0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D0097F0D-1957-4B38-BF26-E3C6EE1F5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3F8F7082-3C85-42D7-BD87-498327413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分类找货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93C42E16-5EB1-4AA1-88B9-181D5D7EF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6195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按原料与包材分类缩小范围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284F9CB4-B2E4-4B51-9458-28AC52912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443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3F564FE7-A2E8-4F9E-93EE-6F92DD061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4193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25" name="椭圆 24">
            <a:extLst xmlns:a="http://schemas.openxmlformats.org/drawingml/2006/main">
              <a:ext uri="{FF2B5EF4-FFF2-40B4-BE49-F238E27FC236}">
                <a16:creationId xmlns:a16="http://schemas.microsoft.com/office/drawing/2014/main" id="{01BC71C7-4DC0-45CB-966C-4D0505F52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图片 73">
            <a:extLst xmlns:a="http://schemas.openxmlformats.org/drawingml/2006/main">
              <a:ext uri="{FF2B5EF4-FFF2-40B4-BE49-F238E27FC236}">
                <a16:creationId xmlns:a16="http://schemas.microsoft.com/office/drawing/2014/main" id="{AAA57197-21C9-49F3-AB1E-748266F120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dd660d4e624f5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8828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圆角矩形 26">
            <a:extLst xmlns:a="http://schemas.openxmlformats.org/drawingml/2006/main">
              <a:ext uri="{FF2B5EF4-FFF2-40B4-BE49-F238E27FC236}">
                <a16:creationId xmlns:a16="http://schemas.microsoft.com/office/drawing/2014/main" id="{98A6724B-D2C1-4216-AC07-64D6AE9D8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C493D99B-85AC-4364-B303-E43D85F27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34EA8115-FFD0-4717-9B00-B4E522A3F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复购定位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EFB4B888-758C-4644-8E0C-3013811CD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6195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搜索、收藏或历史订单快速找到商品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圆角矩形 30">
            <a:extLst xmlns:a="http://schemas.openxmlformats.org/drawingml/2006/main">
              <a:ext uri="{FF2B5EF4-FFF2-40B4-BE49-F238E27FC236}">
                <a16:creationId xmlns:a16="http://schemas.microsoft.com/office/drawing/2014/main" id="{96C70F64-3483-4613-87D2-481DD0050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137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1904AC5F-7A07-4550-BCA6-89EE35561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4193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33" name="椭圆 32">
            <a:extLst xmlns:a="http://schemas.openxmlformats.org/drawingml/2006/main">
              <a:ext uri="{FF2B5EF4-FFF2-40B4-BE49-F238E27FC236}">
                <a16:creationId xmlns:a16="http://schemas.microsoft.com/office/drawing/2014/main" id="{9C8CC4D2-900F-4009-B44F-4CB6E840F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图片 81">
            <a:extLst xmlns:a="http://schemas.openxmlformats.org/drawingml/2006/main">
              <a:ext uri="{FF2B5EF4-FFF2-40B4-BE49-F238E27FC236}">
                <a16:creationId xmlns:a16="http://schemas.microsoft.com/office/drawing/2014/main" id="{556F4F0A-97A1-4F11-920C-041463F6D3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56ccbdc369415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47522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圆角矩形 34">
            <a:extLst xmlns:a="http://schemas.openxmlformats.org/drawingml/2006/main">
              <a:ext uri="{FF2B5EF4-FFF2-40B4-BE49-F238E27FC236}">
                <a16:creationId xmlns:a16="http://schemas.microsoft.com/office/drawing/2014/main" id="{6E8EE628-E97A-4F99-95C0-8E2536869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449B729B-21AA-4CE0-8588-729990623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D5B88829-7B13-4E8F-9186-995C341C0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确认数量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DF854099-9A16-4050-9065-1236FD38A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6195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核对销售规格、可购状态与当前价格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9" name="圆角矩形 38">
            <a:extLst xmlns:a="http://schemas.openxmlformats.org/drawingml/2006/main">
              <a:ext uri="{FF2B5EF4-FFF2-40B4-BE49-F238E27FC236}">
                <a16:creationId xmlns:a16="http://schemas.microsoft.com/office/drawing/2014/main" id="{C00CB613-1FB5-4192-BB49-59A63B7FC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831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圆角矩形 39">
            <a:extLst xmlns:a="http://schemas.openxmlformats.org/drawingml/2006/main">
              <a:ext uri="{FF2B5EF4-FFF2-40B4-BE49-F238E27FC236}">
                <a16:creationId xmlns:a16="http://schemas.microsoft.com/office/drawing/2014/main" id="{C8374C39-CA3D-4786-95DC-DF0BB0607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4193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41" name="椭圆 40">
            <a:extLst xmlns:a="http://schemas.openxmlformats.org/drawingml/2006/main">
              <a:ext uri="{FF2B5EF4-FFF2-40B4-BE49-F238E27FC236}">
                <a16:creationId xmlns:a16="http://schemas.microsoft.com/office/drawing/2014/main" id="{C27152B4-E01C-43A7-A9C8-27CA9F35D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图片 89">
            <a:extLst xmlns:a="http://schemas.openxmlformats.org/drawingml/2006/main">
              <a:ext uri="{FF2B5EF4-FFF2-40B4-BE49-F238E27FC236}">
                <a16:creationId xmlns:a16="http://schemas.microsoft.com/office/drawing/2014/main" id="{4D596EDC-0376-43B8-A584-F4DC3A4648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e59ad9134046a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6216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圆角矩形 42">
            <a:extLst xmlns:a="http://schemas.openxmlformats.org/drawingml/2006/main">
              <a:ext uri="{FF2B5EF4-FFF2-40B4-BE49-F238E27FC236}">
                <a16:creationId xmlns:a16="http://schemas.microsoft.com/office/drawing/2014/main" id="{7C36E7AC-8FF3-481B-9AC4-D7C34612F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矩形 43">
            <a:extLst xmlns:a="http://schemas.openxmlformats.org/drawingml/2006/main">
              <a:ext uri="{FF2B5EF4-FFF2-40B4-BE49-F238E27FC236}">
                <a16:creationId xmlns:a16="http://schemas.microsoft.com/office/drawing/2014/main" id="{934DE623-BB0E-4A67-AE45-8C94B1E41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5" name="矩形 44">
            <a:extLst xmlns:a="http://schemas.openxmlformats.org/drawingml/2006/main">
              <a:ext uri="{FF2B5EF4-FFF2-40B4-BE49-F238E27FC236}">
                <a16:creationId xmlns:a16="http://schemas.microsoft.com/office/drawing/2014/main" id="{F1F93A07-4AEB-448F-924E-E345940BE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提交订单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2B7CA95E-CD15-4C8D-8A65-BB422F8F2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6195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备注门店、到货窗口和特殊要求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圆角矩形 46">
            <a:extLst xmlns:a="http://schemas.openxmlformats.org/drawingml/2006/main">
              <a:ext uri="{FF2B5EF4-FFF2-40B4-BE49-F238E27FC236}">
                <a16:creationId xmlns:a16="http://schemas.microsoft.com/office/drawing/2014/main" id="{7A0659B8-5ADC-43A3-B93D-AF9656ABF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06730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矩形 47">
            <a:extLst xmlns:a="http://schemas.openxmlformats.org/drawingml/2006/main">
              <a:ext uri="{FF2B5EF4-FFF2-40B4-BE49-F238E27FC236}">
                <a16:creationId xmlns:a16="http://schemas.microsoft.com/office/drawing/2014/main" id="{73C05EEC-BB8B-42DD-8659-9E3771948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10540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复购功能提高找货效率，补货数量仍由客户确认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258151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8BEA02AF-28E3-4DE0-B657-D5A65031B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9C1007F-829A-4DDD-93C4-CBE911431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04 高频补货与精致商城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918213B1-FB9D-4457-9BCD-4D20FF3CB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PC商城承接完整货盘与场景导购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8975E7D1-A4AA-4E0F-A487-E75FDA8E4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PC商城集中呈现原料分类、经营专区与商品入口，方便门店核对完整采购清单。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C0605378-1C7D-4439-8A0F-573D7D242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D48EB8B-6BD0-469A-8752-F3C7E6DBE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A2FB9831-9EBF-49E8-9C9B-BE9B0CE60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27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2ABD9951-9F8C-4CA5-9875-705C60071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66E677A0-5891-4C4D-A42B-6BA209F12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PC订货商城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B611D39C-B2AF-4439-A4CE-E432EA08A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9AD970F0-E734-4827-9285-5E341FA67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9AE1FB91-272B-4E22-A3B4-B5125DD97D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b52d269c82459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0D55EFEA-56B2-41EE-9BAB-783DB05B8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94E8695D-163F-4431-9FF9-E61359B74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4DFEA85E-A623-4CA5-9135-2CE1DCAB9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3DE481E5-81AC-4A0B-8D4F-4A8D3EEA1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品牌首页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8734704-8C3E-49C2-BF7E-9267E5ED5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行业主视觉与经营专区形成清楚入口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3E95A334-D84D-490E-86F7-A338C90F7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DFD5B9F8-3E33-4071-B343-CB607916F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3D0772DD-BDDC-4EFA-B137-CFACBD727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7A59D94A-8E68-4AFC-893F-3EFF9C544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分类导航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3460212E-9C36-4932-BBF9-4EFB5B3A9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首页突出高频品类，全部分类入口承接完整货盘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ADCA877D-A78C-4861-A84B-290237B97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E7F5344B-7E59-4615-BB91-7403CBC95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33F46797-28FC-450D-AE80-83B5BB72E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4B9AECBF-79C3-4441-B8F2-EA1952F5A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交易底座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8737737A-628D-4362-A70E-B862EF2EE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页面读取当前商品、库存与客户价格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F4CD2319-A2BE-432B-832F-EC117E273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B2D66BDC-98E9-4F28-9C29-1BA38814B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精致首页服务导购，商品与订单保持独立事实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60156894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53626051-7765-443E-B054-042E3BBF9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85EB114-2096-41F9-9C3B-BB6B8CDFE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04 高频补货与精致商城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2DB46D20-A300-4545-998A-384CD01B7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手机商城让门店在现场快速补货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1349E240-1AF3-4EDA-BC33-DEDF5A66A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手机商城集中展示分类入口、经营专区和商品卡，方便门店现场补货。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5878F12D-A0DF-4B72-9AA6-3366C3FB6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5CEB3CAF-A591-4298-847A-E0093880F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64B6A352-DB0A-4FD2-BEBC-A468864B0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28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CEDA9D49-BE93-4B5C-9C71-82918840E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00250"/>
            <a:ext cx="2247900" cy="403860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93CFC851-A13C-4478-BC53-58103638D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544" y="2057400"/>
            <a:ext cx="62941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8BF9F639-0698-485B-8218-85BB01DB0A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3c1403cad44a0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00249" y="2133600"/>
            <a:ext cx="1400002" cy="3581400"/>
          </a:xfrm>
          <a:prstGeom xmlns:a="http://schemas.openxmlformats.org/drawingml/2006/main" prst="roundRect">
            <a:avLst>
              <a:gd name="adj" fmla="val 7339"/>
            </a:avLst>
          </a:prstGeom>
        </p:spPr>
      </p:pic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B14411C7-71CD-4C51-8E11-D51934993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72150"/>
            <a:ext cx="201930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3B1CCEF9-9E8D-4BD5-9573-21F3CA414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781675"/>
            <a:ext cx="19431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商城界面示例</a:t>
            </a:r>
            <a:endParaRPr sz="4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2FF79601-CF63-45ED-AF71-30A0F682C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0955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5B9E8107-3146-4069-97AC-3210E1F24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AF7320A6-CB9A-4501-84A7-47754BC73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F3765388-BB02-4CFC-B420-134AE663C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2193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移动入口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7AE8A77A-7FBD-425A-AAEB-42E4584A1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2288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门店可在收货区或营业现场查看货盘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C05CEDCA-97E0-4231-80D9-25E889132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1623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45A210EC-CB34-4A8F-959F-DD891F783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3147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218E1F7C-9E33-4B52-AB62-3B16C8FA3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3337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8BBD46C7-4647-4DF8-A8CD-B5F4BEA94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2861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场景导购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6C186DA1-D432-48DF-8EC4-4D3156C47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2956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茶饮、烘焙、咖啡甜品与包材入口清楚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BB34564F-F33A-41F1-8F86-BA135ECAD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2291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9636A552-5619-433B-8D49-E4C7E93A6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3815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027EC916-FC7B-4D95-A98A-6BB1F7E5D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4005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8E201550-E4A8-477E-A9E0-CFC6663D3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3529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交易边界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24C34094-A49E-486C-B95F-DD6778972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3624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商城展示当前信息，最终结果进入订单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5E14A18B-8697-4540-9F7B-1227AB413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581650"/>
            <a:ext cx="6858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F60E678F-2641-450D-9FFE-8146F9168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619750"/>
            <a:ext cx="6553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手机商城面向客户订货，不承担后台批量治理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69458767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77727DD1-11E3-46CE-9C3C-BC42C7948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5C31D00-97ED-438E-8A92-A0BD35163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04 高频补货与精致商城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307A2B82-33DF-43BC-8552-B2DEA98FC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分类与搜索帮助门店定位补货商品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88050964-DED8-435B-AB8C-FE7B43C5C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分类页呈现商品主图、名称、编码、价格与加购入口。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34578201-DE8F-47E1-9D60-D391995DB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60960994-AD63-4619-8194-7AAD5E7E6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AEC6F90B-5A0C-4761-B613-47677837F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29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E047554D-FD85-4E50-8AC4-03BA511EE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00250"/>
            <a:ext cx="2247900" cy="403860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1B7AE0FE-6D1E-4560-A838-E44CEEA68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544" y="2057400"/>
            <a:ext cx="62941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DBC5E29A-D674-4E2D-86B4-1C948A7F8B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4fbd9a820b464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00249" y="2133600"/>
            <a:ext cx="1400002" cy="3581400"/>
          </a:xfrm>
          <a:prstGeom xmlns:a="http://schemas.openxmlformats.org/drawingml/2006/main" prst="roundRect">
            <a:avLst>
              <a:gd name="adj" fmla="val 7339"/>
            </a:avLst>
          </a:prstGeom>
        </p:spPr>
      </p:pic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85FE7560-BBE2-49BA-9623-9E7CCA998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72150"/>
            <a:ext cx="201930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4E37FF25-F4E0-49B7-8793-96F783D02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781675"/>
            <a:ext cx="19431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商城界面示例</a:t>
            </a:r>
            <a:endParaRPr sz="4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A54F1939-ED6F-4EB9-80DD-B569D4D58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0955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AAD4E1F0-3541-475F-8A8D-13D3B8913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AD2724A4-159C-4EA3-8AE7-684B52BA2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3B09E60D-9738-412D-8940-FC83BAEFB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2193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按类缩小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AF23061B-A45B-4F7D-B78B-8EB30B55A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2288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先从原料、冷冻品、包材或耗材进入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1F7DA748-763A-40DE-9F4C-E846BA016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1623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4D3F9C2D-F8FD-4623-B8FC-BB95FD1FE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3147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79FBB682-DEB9-4168-A6E1-E1565FF45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3337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1C284168-9F54-4CA8-A4D3-A2E868166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2861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按词搜索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CAC5F018-42C5-4948-8370-34BA50574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2956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商品名称与编码辅助定位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CA7B9CF6-78CE-44ED-80EA-CB3488943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2291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93915B01-8D59-44BE-91BA-39F63FEEB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3815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B0D7F933-6976-4FA4-B1A8-17A55FCEC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4005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FDD773E3-1227-4893-8942-219015D80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3529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按图核对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24369682-C3BC-4F59-97C0-B989B05FE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3624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主图只能辅助识别，箱规与编码仍需确认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99B55403-04AA-4037-A3BF-C70D8A2E8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581650"/>
            <a:ext cx="6858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1C34A530-BE66-4CBD-9510-DBC7ECE30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619750"/>
            <a:ext cx="6553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分类负责找货，详情负责确认交易对象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4569446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093C6705-5868-4516-BAB9-94D14B525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8163EEC-A7AA-4BC5-BD9E-9D2C5F266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04 高频补货与精致商城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BD473AB3-5F43-4044-8CC4-E209A151C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详情页是下单前的最后核对点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D47AA3E1-E519-4557-93F0-CA6A021BF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商品详情集中呈现主图、名称、编码、销售规格、价格与数量入口。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53176A26-D52C-4AEE-941B-DD5649CE4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E8718103-1B64-495C-9506-F46C93D1B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7A4D8919-FE63-4471-8F0D-F3DB4E4D3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30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319D1649-3776-457B-A407-AA9AD78EC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00250"/>
            <a:ext cx="2247900" cy="403860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0E966770-7D81-494F-881A-CE96FB9D7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544" y="2057400"/>
            <a:ext cx="62941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FE89540E-DB47-4502-BFD5-0BC5BF6029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2f740f61d9445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00249" y="2133600"/>
            <a:ext cx="1400002" cy="3581400"/>
          </a:xfrm>
          <a:prstGeom xmlns:a="http://schemas.openxmlformats.org/drawingml/2006/main" prst="roundRect">
            <a:avLst>
              <a:gd name="adj" fmla="val 7339"/>
            </a:avLst>
          </a:prstGeom>
        </p:spPr>
      </p:pic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DDED5DB5-0236-49FB-97B1-FDC95F022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772150"/>
            <a:ext cx="2019300" cy="180975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0D3F2932-AC2E-4C0E-9A02-0CD511EDA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781675"/>
            <a:ext cx="19431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商城界面示例</a:t>
            </a:r>
            <a:endParaRPr sz="4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D733F6FE-A49F-4450-A6CF-06FE3C9CC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0955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955F40BB-07E3-4A75-9166-B6023A950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2479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E24EA6E8-C4DD-4DD6-A241-5F1C536F4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2669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14B2F7A6-2B2B-4E5E-AC3C-46F8A3306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2193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确认身份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F3DBD37-A7B8-4A47-B3E8-22FE164A4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2288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名称、编码与主图需要一致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FC005AB6-A547-4302-8F47-744578218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1623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DA6FAA6D-C249-4877-8CC6-BBFD020FC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33147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249F0387-99CD-4F6A-836E-A66BE6B9E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3337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31E201CA-F516-4FB5-9B3F-63B27EB31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2861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确认箱规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52DA21D-4787-44C3-8DA2-07848BF86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2956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袋、盒、罐、桶、箱或套数必须清楚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17D354E6-705F-43E5-809E-033A26C99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229100"/>
            <a:ext cx="79629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45B4B974-0B01-4D9C-8C18-6A1A02E46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38150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B7773F7C-2842-4C4B-96E0-137F9CE23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40055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07B40B95-A7A8-4943-9006-C7902CF4F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352925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确认交易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495DF125-4334-458F-A821-9CF7D6534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362450"/>
            <a:ext cx="436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当前价格与数量进入购物车和订单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0E99FF91-127B-4912-A424-A0A2484FC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581650"/>
            <a:ext cx="68580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26E0F809-B0E8-43AB-8264-06B7A7182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619750"/>
            <a:ext cx="6553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先确认商品身份，再提交补货数量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973808183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52560635-B44E-4314-8E37-8C4AEB40C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497A525-5B34-4BF6-92F6-06D5533A7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04 高频补货与精致商城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B35D639A-9880-4409-B85A-0071F4E88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商城装修组织品牌表达与补货入口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CE9CE004-0D59-420E-BFBF-CCC2ADA68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PC装修编辑器组织品牌图片、分类导航和商品楼层，帮助门店找到适用原料与包材。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D38A0CD2-007B-4093-BFF8-CBCA80BDB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FF6BEE5B-92CD-4B07-B421-057153AF4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EA3A82AA-12F4-4A1D-AB49-80EDD7A25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31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F29CA191-8653-4898-A63B-0767CF6EB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D906A6AE-D5A2-484D-A5F3-E6F98D982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PC商城装修编辑器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E7975D94-C177-4E8D-9FF8-99934E365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16DD3D7E-A2E4-467E-87E8-8CDACA80C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413E64ED-9E66-4A8E-B26F-0731B6814A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b309b8371f4f9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EA4CBE9B-3298-4C0F-97F4-1C7C0B101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B1BAE123-7A22-4439-9FEF-87EFA6E4D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617330AB-07D7-44D4-AFC1-ED8F57454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A82CA1E8-D942-41FB-938A-AE466E5A4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品牌内容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AC3132A-7E08-420E-ADC7-498181AAF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品牌图片与商品楼层围绕企业实际货盘配置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BADDAF96-4FC4-4C86-B0BF-767C5C1D7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FC026FC9-F506-43BB-B439-36D01291A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65B527D5-1881-43AE-8C74-D6E401005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0DC40BBE-8641-4952-B964-70EC27018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导购结构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9AE8B417-B0E1-4DDF-820F-EF68E9634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分类入口、经营专区和商品楼层服务找货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656C9B08-79DF-4A83-9D28-326456460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8F6D8618-7F86-481C-A15A-DE43EB743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BCCF3C6D-FB2B-4FA0-A4B9-D2D298845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E5BB3FDD-4497-43C8-BA39-80F25216B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功能边界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64B1A13A-CDA3-42FC-A971-CA1B6542D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装修不改变商品主数据、客户价或订单规则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C5E74F83-71F0-403E-8EFE-736220DA3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BCDC70BA-E50D-4F8C-BEBA-B61B5E750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装修负责导购，交易事实仍由商品与订单承接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531288275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AB4D7BB8-8EC2-44FB-85B9-07348F1B2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90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63C6819-80E6-4DCA-ADE7-8E59FA7B0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038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04 高频补货与精致商城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59F7D033-1E71-476F-B6E6-D9BC7F697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复购效率来自稳定商品与历史事实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55D931EF-E760-4B36-A9F6-9BBD51AD5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搜索、收藏和历史订单可以缩短找货路径，但不会自动决定门店该补多少。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B67B3497-5CF3-41E7-B18B-8AAAB636F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68D9B31B-B691-41DF-B14F-0C485AF96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372328B9-8900-4D77-A7B8-9231B4503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32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034EC31F-C4EB-42CB-9102-1B1B56D63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87818932-B553-4185-B2C1-8887DF73A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123FAB50-8ADB-4E19-96F3-3050B9485D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332d51a95a424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8A1DAB7F-A950-4A8C-BE81-AD255CBE3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搜索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28D923DA-8BDA-40E3-8D68-521A2194C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按商品名称、规格或编码找到准确SKU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EB0558A4-E167-4FAE-94A5-8183F1D95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34438510-9471-4BCC-9500-79B377861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35F3D1E3-7563-4A1C-AF6A-8C5FD5C3EA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44d532189d46f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ACB25669-8390-4FF2-8CBE-B5D80F43B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收藏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65082516-DDF8-4307-A333-69BAA3819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把门店常备商品保留在固定入口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4F6CEF3D-4518-4D5C-8401-79F2EFBDE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F2D78266-AF6A-4A13-91A7-CF5002E69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82A8FDCC-BF33-4B2A-889C-C52FFD2290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d6c687c43d492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685DC52D-431E-4D88-896E-CEAD8C509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历史订单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DDB868D9-0A8A-4039-A7CB-D0E41B0E4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参考上次明细并重新确认当前数量与价格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0C6EAEF6-2EAB-429F-A102-79D19033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2584F111-2404-4A0F-832E-BCC0F4B1F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B5B3A867-36EE-42E9-88ED-2522EC58F2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dd3913ff4149d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1E84598B-4727-41A3-967A-C63E3B61A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能力边界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9010692F-21EB-4C6D-862F-19D907975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系统不提供AI补货预测，也不根据天气自动下单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974800B6-8EC8-4AB9-9A36-0ACF723CA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C31C9610-F592-4A7C-AF0A-3A90CD40F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更快找到常购商品，仍由客户对数量与时间负责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709960200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C4F8CE6C-E285-4B5E-911C-4F84948CF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1AD461D-15CE-4F57-96FF-981DEF91B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05 订单核准与手机管理端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6611A3D2-C586-4045-AEC2-B983861A1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补货订单覆盖不同门店的经营节奏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D98149A3-F89F-4904-89F1-EAA7E802A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补货场景包括茶饮周补货、烘焙晨间备货、咖啡甜品新品、酒店西点和加盟区域供货。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2B94F36F-F27E-4F3E-848E-64B5B1837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CDF97F07-59E4-4EEA-BB43-96CC3E3EB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53FC8520-EF5A-454C-9FBF-2DA71F3B9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33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A7433F53-9FA5-4EB9-9BDE-325712CC0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92318DC1-FFF7-40ED-B8F3-21188DA31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订单列表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C1BAB171-7C62-4C4D-ADA8-A565EAB5B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C96D58FF-F862-4BF3-92C1-35DC52606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9A83A351-F2BA-4663-8095-51E72A3DD0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f4a060c27b446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7D138DF0-1D70-43DD-B9FB-93E905700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F1674160-D93E-4D1E-93D0-07FCAF712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C5978B00-5A99-4F7E-99A1-432683752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C5796BB1-6432-4172-B50A-201324E9D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订单查询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43686AF-C78E-4F7E-8128-149C846E1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按客户、交期与状态查询补货单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073BFC47-5213-49E8-B911-0D547EF5E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85AA4158-4326-4A19-BB29-AB1602783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E20CE5C0-1811-4B34-863B-FAD085191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83A3BF6C-BA49-4E8B-BABE-044E0E4D1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场景覆盖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FBD41AA7-3DE4-442B-AF46-3CDB0B5EE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茶饮、烘焙、咖啡甜品与加盟供应均有样本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41423079-35FB-444B-9E28-3F2C4900F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3E482B61-384A-4DF5-9749-598247222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1F1F405B-3455-4769-B4D1-39E1B5735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76CE9FD1-5C04-4D32-A995-3FE5D44D8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订单进度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696839DB-CC57-4006-9223-61C858A64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待提交、待审核、待出库分别跟进，交付和收款按实际结果记录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9BEC02AF-D0B0-4E69-9E5E-6DE728C75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A07C5F43-6B13-4911-9DE7-E7B8F7867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订单资料完整后，继续衔接需求汇总、库存与对账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55376326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425D674A-A2B5-425A-9FF3-E0DD10E5E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9300166-61AE-4882-975B-5C435EBE5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05 订单核准与手机管理端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A245DCB-73DD-480F-A703-783D59871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订单详情保留客户、商品、数量与价格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AA6B59CF-0727-4EFB-9BCB-40D8D9689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订单明细保留客户、SKU、箱规、数量、单价、金额、备注和业务状态。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226CB403-F3F6-4C56-A831-110E3DF76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89F1ED51-AF5C-493E-AD6D-60853E982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9FC85AF2-DE8F-43FB-9D14-9312E9505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34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0D884B7F-0DE3-4A77-84BD-07976EF5C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DBF09127-FFA7-4533-803A-744329ED5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订单详情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798955A2-F893-499C-9124-52386998F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500808AA-EBB6-4A69-A973-D3CA3E441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046A5D0B-8488-4F6A-8A6F-30C1E3589F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ff50325a654bc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547181F9-F8C2-4D90-9E97-23A6B51FB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7218C2A8-CD74-48A4-917A-9D7B7D4BC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4EF404E2-C01F-4B75-B48D-E082CE168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7824FC58-72EE-4FE3-AA87-B75A809DE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客户事实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3DC73C1-10FD-4BA6-B1BC-3D0AD8ADD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客户、收货地址与联系人对应当前订单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E4F3AD69-C9C8-4EC0-BF1C-434249EF5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46185CE8-2A1D-48B8-A019-F7C107B0A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3FB24BCB-9A71-41A9-91A0-E1BED3DD9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EAC21E99-DD32-4180-A64F-391F5506A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商品事实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874707DF-E063-4D0B-97BA-E5313E766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SKU、单位、数量、单价与小计可逐行回看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C086288D-4541-4D57-BA3E-E3A1580F9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AAC275C7-9881-462C-984D-2438D5EB2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67DFCBD4-13C7-43CC-9E7F-3DAC6092D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91156E80-C11B-4D23-8716-0FA231118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状态事实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CC4335DC-91CF-4336-A523-487791666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按实际业务推进状态，交付与收款分别核对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1C6AD512-D748-466F-8BC2-541A31BD5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4E3B13B7-9C69-4235-B02A-FAAF5D8A1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所有角色围绕同一张订单事实协同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88462456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5E89F818-3FAA-4857-9E55-D1248317A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39A7496-42AD-4E7A-A038-76CA766FF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05 订单核准与手机管理端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3F1F693-CB9B-4DC9-AC80-DB5AC2360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提交前复核数量、价格与交付要求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6F5C3867-99B6-4C5E-8C62-C8C5E0C4D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待提交订单先核对门店需求、销售规格、客户价格与备注，再由授权人员提交，进入确认与审核流程。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F13BAFB0-E39C-4DCF-B553-044F5FB11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48250371-0776-47D8-B65C-41A105445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445DA4D3-4C7E-4D68-BFDD-37C7EBF39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35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35797586-E788-439B-8BAA-DDFDDCCEB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45691419-5D6C-48B6-A772-4FC0F5250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订单提交前复核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EEEAD5B8-008E-4187-A05A-378FC6D6B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7441BF9F-72B7-4D14-9F52-969637A42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DC8EFDD9-C987-4EB0-A096-97BE3140A0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fcc04a15d24f1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0965FA60-F41F-4868-97A0-773812694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516F4799-07A3-43E6-A13F-7D8F3DD51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3C38927D-80EF-49B9-AB8E-95786526E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ADC32531-6EFE-408E-AE71-663CC3483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数量复核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9D53F8F-52F8-40FB-A0E9-CC026B34F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结合门店需求和箱规检查异常数量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9A2AA7AF-0342-4ACF-AE5B-649ADCCEF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AD51FEF3-FA33-49C6-8095-2FB61DCB9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B7D22073-4E8E-4366-BE00-D56231DA1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EF1BBB14-DA0E-4EFF-BB90-60E0CA105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价格复核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03093FEB-3847-49B6-87D2-A816C237F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确认当前客户价格、优惠与订单金额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731034D6-951D-4D4A-966A-A07ABCA52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50D42ECE-0EC2-46BD-91A5-13CA7727D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5C8A47A7-37C9-4197-A412-B18D0960A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0F30E71F-7806-4F08-9579-9B6EFDD60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要求复核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17E02D65-7B1A-40E1-9DEF-698634E4C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到货窗口、冷冻品收货和特殊备注由人员确认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A366DECC-501F-469D-95E6-BE3A31D58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1C4903C0-8ABA-4A85-A8C4-0940E55B9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提交与后续确认、审核均由授权人员按企业规则推进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790278381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9585C68B-2926-40F4-AE7B-E4296ED73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A5F53A0-E017-483A-A223-1FD5A7910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05 订单核准与手机管理端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2D82C1CA-0F0A-44E1-9611-61295AAF0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订单核准围绕四项明确判断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2FAEBBCD-B8AA-469C-8644-E7B080DD3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系统提供订单信息与权限入口，业务人员依据企业规则决定是否推进。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DDF1DD5F-465B-408B-BC84-C63E3217C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0F7DA531-ADD7-4597-9843-0F8DF6A17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7BA774C1-B99E-46B9-BCC2-0788B6FD8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36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FCDAA335-5476-4F96-AD75-6E5892B4B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4735448B-451C-4235-90CC-0034AB774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2337F85A-8926-4AA1-B522-84648BEF9E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a1587f5efb406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29BCA5B9-7F4E-4FE9-A805-F471DCA04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客户状态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8308A151-4359-4CC8-8896-58DC243AD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开放订货前，逐户核对资料、地址、账号权限与结算关系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EF037288-BE0C-4F8D-ABEC-D7BDE6921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17DB915A-4F44-412D-81B2-09729047F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FD549C8F-5CFB-4E53-A243-A3CF4C9E73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b23ac0623f419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67DF47DA-15C5-4CFA-8EC4-6EC95569E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商品准确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15C2ED20-3663-4CA3-BFEA-AFE6249C5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SKU、箱规、数量与库存提示能够解释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F3DA9B71-E695-401F-92CB-3C08CF1E5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5C2F0665-4608-4791-8050-7480934DF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526FC09F-ADCC-42D3-B28F-586714572F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c85721c0f1412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24D30430-F839-4436-9E0D-887AEFF87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价格可放行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EAEA017F-D058-4804-9EDD-40A7265A4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客户价、报价或人工调整符合当前权限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B1B528A8-23F6-4E15-A66A-13B1AB4EC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B46EDDE6-4D69-44A8-8F77-28426EA76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3BCC0E4E-D6C9-4B30-B783-C5EAEDAC33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52cebeb516415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77074B79-66CB-4400-942E-1BFC9EA3C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交付可执行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21415284-28D2-4B6D-A34D-DBBC9610B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到货时间、冷冻品收货和备注已由人员确认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9B58EC65-EAAC-4151-B01F-E3329EB57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B40A03AB-E052-4348-8435-17529ABC6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系统记录核准结果，人员承担业务判断与权限责任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486762350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圆角矩形 34">
            <a:extLst xmlns:a="http://schemas.openxmlformats.org/drawingml/2006/main">
              <a:ext uri="{FF2B5EF4-FFF2-40B4-BE49-F238E27FC236}">
                <a16:creationId xmlns:a16="http://schemas.microsoft.com/office/drawing/2014/main" id="{774F8705-1AF6-42D3-AADD-E472564E5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D0E9183-C9F2-4B55-984A-5F80D4019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05 订单核准与手机管理端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FBF1B2E-C229-4B7A-ACEB-1E315FC28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手机管理端提供经营查看与订单入口</a:t>
            </a:r>
            <a:endParaRPr sz="27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E8221289-FF7F-40F2-BAF6-1B59D294E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手机管理端首页展示经营概况，订单应用按账号权限提供处理入口。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F0EE9707-839F-4844-AF8B-36D335955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66841B1E-DCA6-4BD6-BCE7-6633544E2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534AC919-F6EF-4684-BD58-992DE9F16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37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565E0905-6846-41E4-A706-C944C8057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E5E924DF-48F6-4F54-BE2F-8401F6719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217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0AC9847A-536B-4A0D-A092-F64FF676CA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a7ee5dbf8f4ba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8222" y="2152650"/>
            <a:ext cx="1637307" cy="314325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217502CC-1897-4F4B-B041-948053160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00D7461D-6AB0-42E4-B98A-4CFFD4F9A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经营指标业务示例</a:t>
            </a:r>
            <a:endParaRPr sz="49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5E660329-922E-4937-BAB5-DCD1EB375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6A69EA48-8120-4A3D-A08B-99D09E0A7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102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EAB8DB4C-E66E-4E80-AAAA-16992ACF29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cc3b13d1be4e2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707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C85E4D33-6363-4E30-8F6E-BFA4D5030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F3257AE2-062B-4EBC-B185-2B41EE440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订单应用入口示例</a:t>
            </a:r>
            <a:endParaRPr sz="49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485CA16C-1DE1-49E3-981D-E04DC48BE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0764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8889ADBC-A24C-4BC5-BDA0-DA6C3E889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2288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F96D4B07-36A9-45A9-A377-482578422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2479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E587AE8C-12AB-4C86-9523-70BDD6682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2002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经营概览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6A458A54-76EC-423B-960C-3BD1F28DE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首页读取当前订单与经营数据，便于负责人快速查看</a:t>
            </a:r>
            <a:endParaRPr sz="86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2C2ACD36-80EC-41F7-BCF7-99D7C1FA0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1432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1BA71C83-6DE7-42E6-8E37-1671CF261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2956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AA3D0AB5-69FD-489B-B591-4A95601E5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3147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B403DAE3-F9A1-4012-86E7-1A664C468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2670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订单入口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DBBFA554-95F3-448F-B4F1-63C6E9597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575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应用页按当前权限展示待提交、待审核、待出库等入口</a:t>
            </a:r>
            <a:endParaRPr sz="86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3905D3DF-EFD4-4609-8DD5-483510FA2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2100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7F6FBAAC-A75F-4035-9C9E-D6D3ECCC5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624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D0E8838D-9F19-4FA4-9517-841AB4A1A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3815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56516995-96E7-4530-8E74-264C112A7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3338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使用边界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FBA8C510-7083-4078-ACAC-7AF63D67F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243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手机端用于查看与现场处理，系统配置仍在PC后台完成</a:t>
            </a:r>
            <a:endParaRPr sz="86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D61F624E-3655-4824-B684-392703550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467350"/>
            <a:ext cx="5676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5DA5AB04-21E4-42CF-8F0F-0E569820B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5505450"/>
            <a:ext cx="5372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1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手机管理端与后台共享业务数据，入口取决于版本与权限</a:t>
            </a:r>
            <a:endParaRPr sz="101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572331295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圆角矩形 34">
            <a:extLst xmlns:a="http://schemas.openxmlformats.org/drawingml/2006/main">
              <a:ext uri="{FF2B5EF4-FFF2-40B4-BE49-F238E27FC236}">
                <a16:creationId xmlns:a16="http://schemas.microsoft.com/office/drawing/2014/main" id="{FB742A95-6AD2-4688-B379-117F30BC8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4D6508B-476A-4502-A9B1-FAE15114C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05 订单核准与手机管理端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B85ADD3-0E7E-4D7B-9EF9-176F32D09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手机端可在现场查看订单与明细</a:t>
            </a:r>
            <a:endParaRPr sz="27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15ADD6DE-5F4F-4DA0-9895-7DF4FAEE7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手机订单列表和详情便于现场核对客户、金额、状态与商品明细。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45B7443F-FBA9-499B-93E1-620744885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6FB417E2-2888-4471-9E92-9D10218F7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AFAAA73D-C19E-4FF5-AB7B-94885BFB8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38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B7E9065A-4179-492C-B08C-27D740E50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F8272899-5710-4923-92AD-D25BB40CC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217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6616B17E-1757-4013-AD08-706FA8DAEF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0157f79f7846b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822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4217F948-D9BC-4573-861D-042A4B3B6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465899F0-B69A-4551-AED7-98CB717AA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手机订单列表示例</a:t>
            </a:r>
            <a:endParaRPr sz="49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D48628B9-2FC0-4ABC-9390-8D4AB5260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626CE5D9-46CC-4753-92C6-5A2702DDB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102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7D34EC4D-BB2F-4EDE-8882-06E08B73469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2709bab1134cb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707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EDBFCC83-7F1F-436C-9D20-05FB54748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7A88969-442E-451F-ABAD-117B65407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手机订单详情示例</a:t>
            </a:r>
            <a:endParaRPr sz="49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7D954B72-F5E0-4C4F-BF22-0F6FE61B6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0764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8D65A28C-C2F0-4BE1-A10D-1CE0292A5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2288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C3108153-36A1-41C2-A270-CD614C4EE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2479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3D352B98-C1CA-4050-B032-933E4BC60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2002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列表定位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61825C4-756E-4A76-A5EE-3DE93CC3E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按客户、订单号或状态找到待处理订单</a:t>
            </a:r>
            <a:endParaRPr sz="86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2CD8A2EA-C386-4EE0-BD91-750E19D13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1432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1BDDA9C2-998B-4A26-987C-28BE676BC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2956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DFE9C2C8-1CE5-4AE5-ABF7-4CBA3E263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3147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D287B4A6-34AC-480A-80E1-BE23CB8D7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2670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明细核对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D6658342-24AF-4991-8FF6-0E0478E52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575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查看商品、数量、价格、备注与当前状态</a:t>
            </a:r>
            <a:endParaRPr sz="86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39C42706-E0EC-457F-BA63-81B58133A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2100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1812FD7E-CBF2-499F-9B3A-A641218F9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624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F88AD9E0-319D-48A7-948D-D24C164DB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3815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3CC89E0A-18E1-4BBC-A43B-0543DD958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3338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权限推进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020D52C9-C555-45B9-806B-7AF76E910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243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只有具备权限的人员才能执行对应订单动作</a:t>
            </a:r>
            <a:endParaRPr sz="86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1D081377-26B6-43D3-A529-8FF4E2890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467350"/>
            <a:ext cx="5676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88C37F8E-53F4-4037-90A6-F16CFE8F2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5505450"/>
            <a:ext cx="5372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1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手机端与PC后台读取同一张订单事实</a:t>
            </a:r>
            <a:endParaRPr sz="101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306384986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圆角矩形 34">
            <a:extLst xmlns:a="http://schemas.openxmlformats.org/drawingml/2006/main">
              <a:ext uri="{FF2B5EF4-FFF2-40B4-BE49-F238E27FC236}">
                <a16:creationId xmlns:a16="http://schemas.microsoft.com/office/drawing/2014/main" id="{EAECA4F9-253D-4BD0-B269-29005C6E4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3050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7B0A2D1-5BD2-4B4F-B080-CD552617C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152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05 订单核准与手机管理端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FD76CFA-9147-42AA-8EB2-012EA1D78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手机端辅助商品查询与现场仓库处理</a:t>
            </a:r>
            <a:endParaRPr sz="27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38CE02F9-7953-4307-BF3B-73A877B65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手机商品列表用于查询商品信息，仓库应用按版本与权限提供处理入口。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D07BE479-B300-4369-B4F3-75379E087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3F797B2-C0AC-4CFE-B41E-AA1AB4A2F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D7DD1DF-3168-44A4-892E-1B6F4E829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39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834BCABC-6AC0-4FDB-85FC-0ED787447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圆角矩形 8">
            <a:extLst xmlns:a="http://schemas.openxmlformats.org/drawingml/2006/main">
              <a:ext uri="{FF2B5EF4-FFF2-40B4-BE49-F238E27FC236}">
                <a16:creationId xmlns:a16="http://schemas.microsoft.com/office/drawing/2014/main" id="{5FF03A2A-8033-4258-92E9-A50DB7B5C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217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F6ED2079-F9B9-4ACB-BCAB-44817FFEE4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70e60242b0458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822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7B0FBE78-1521-48AC-B9F7-DD4E26E1E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16BE6FF5-A3E1-4947-9255-AAC7B5137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手机商品列表示例</a:t>
            </a:r>
            <a:endParaRPr sz="49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1D843FE8-5872-4444-A815-6F0D9D143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2000250"/>
            <a:ext cx="1962150" cy="4038600"/>
          </a:xfrm>
          <a:prstGeom xmlns:a="http://schemas.openxmlformats.org/drawingml/2006/main" prst="roundRect">
            <a:avLst>
              <a:gd name="adj" fmla="val 1165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9525">
            <a:solidFill>
              <a:srgbClr val="30435B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1F375C81-15B8-4024-AB49-A95E25BC5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1024" y="2057400"/>
            <a:ext cx="54940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11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A3C51746-901E-4ADC-ACC4-B62DA83981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63d828a34e4a3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7072" y="2152650"/>
            <a:ext cx="1637307" cy="3543300"/>
          </a:xfrm>
          <a:prstGeom xmlns:a="http://schemas.openxmlformats.org/drawingml/2006/main" prst="roundRect">
            <a:avLst>
              <a:gd name="adj" fmla="val 8511"/>
            </a:avLst>
          </a:prstGeom>
        </p:spPr>
      </p:pic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A6CD7080-3A1A-498C-92D1-226670682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5753100"/>
            <a:ext cx="1771650" cy="200025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17253A"/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7FF41B23-C6BC-47B7-8BD0-188F69795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5762625"/>
            <a:ext cx="16954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仓库应用入口示例</a:t>
            </a:r>
            <a:endParaRPr sz="49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A89CDE56-DF38-4761-92BC-2866F218B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0764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859C8944-A9C7-439B-8380-4515173BF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2288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FAAAC9DC-CD36-4021-94AB-52F2F0D5D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2479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88D1CD92-74DE-4CD0-918C-D3D8382F5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2002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商品查询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2EB3DCD3-7A15-4B78-B9FB-370B6D903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查看商品编码、价格与可用库存等当前信息</a:t>
            </a:r>
            <a:endParaRPr sz="86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77A28B0E-7A0D-4594-9C73-574FAC15E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1432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B9C49DA0-FACC-4C93-8C8C-CF1AD3350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2956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78EE8E08-3A87-4FF4-A04A-C2CE1F99F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3147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062A28EE-C6D8-425D-BD3E-9FD173623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2670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仓库入口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5886E257-C90F-4BE1-9F8B-C1AF1BE5F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575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扫码出库、库存盘点等入口以当前版本和权限为准</a:t>
            </a:r>
            <a:endParaRPr sz="86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87EC0A4D-E6A3-4D72-AA0B-C647700D9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210050"/>
            <a:ext cx="62484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9" name="圆角矩形 28">
            <a:extLst xmlns:a="http://schemas.openxmlformats.org/drawingml/2006/main">
              <a:ext uri="{FF2B5EF4-FFF2-40B4-BE49-F238E27FC236}">
                <a16:creationId xmlns:a16="http://schemas.microsoft.com/office/drawing/2014/main" id="{E5444F16-E6A2-4D27-B32E-3082AE275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624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F4DBEDBF-4D7F-4C63-A381-0CA42AF5D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43815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B158A969-9383-40CE-88CD-E20770EE2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333875"/>
            <a:ext cx="18669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系统边界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1E54F4C1-6431-47E6-B8FA-CC6ADB915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243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5000"/>
              </a:lnSpc>
              <a:buNone/>
              <a:def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6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手机端不执行配方、生产工序或实时温控</a:t>
            </a:r>
            <a:endParaRPr sz="86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0B3A0628-97CD-4524-A96D-C4477D97D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5467350"/>
            <a:ext cx="5676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矩形 33">
            <a:extLst xmlns:a="http://schemas.openxmlformats.org/drawingml/2006/main">
              <a:ext uri="{FF2B5EF4-FFF2-40B4-BE49-F238E27FC236}">
                <a16:creationId xmlns:a16="http://schemas.microsoft.com/office/drawing/2014/main" id="{324A3F3C-1B9B-479D-8FE4-536AB44E9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5505450"/>
            <a:ext cx="5372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1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1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现场快速处理与后台配置各有边界</a:t>
            </a:r>
            <a:endParaRPr sz="1015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626167081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840B995A-6EDF-4220-8B91-C5E4CE8FF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9E37FC7-7605-404F-8748-5F7F852FF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06 订单汇总、以销定采与库存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096FDD3B-7A7A-4235-8C78-10B8DA6AA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按商品汇总把订单还原为SKU级需求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78CEB628-6FF2-46D4-9453-D6B0C0242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按品汇总统计选定订单的商品、数量与金额，采购前需确认订单状态、日期和筛选范围。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15E33643-5A86-4514-8A32-F45FB5CB3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89F9FAD2-3A1C-4E65-B9DC-A4F2215BF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E3AE1281-953D-4F21-BE0F-F74703BF7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40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3BB41DEC-FFC2-4105-BFC2-A791C8ECF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10B72725-9723-4121-AA39-48E477F8C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订单按商品汇总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543D68ED-A029-49B7-B6B1-B940FEE5C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714558FC-ABA8-4C29-B172-76863D45B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8B994A14-F65B-499D-8547-EEC82C6325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efbc72ae5342b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0C27FC4B-ACB9-4358-816A-E88968111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83C27A06-4498-4F25-A54D-A7B6C6DD5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150F6A71-CED2-4F60-BBFC-89DE0483C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E888D6E7-C0A5-41E9-B733-4D5120132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汇总来源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5CE5386E-C69A-470E-86AC-1C80C8439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只汇总选定范围内的有效订单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C11D4D58-0201-4A23-B960-011FFE3DD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CF385384-B94D-463E-8217-5239B1A9B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BC2F6F81-C9C9-4075-9DC8-21E4639D0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DBF3D5A5-4BDE-46DA-A4C4-CBA83E723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采购输入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AA91CC21-D6B7-4CEA-A3B1-32920F865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按SKU读取订购数量，作为人工采购判断的一项输入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E234D50E-F0CE-4871-AC7B-AB90C8D3C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896B1D73-609A-4D7A-88D1-23C7B40ED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32F63B80-ED80-457D-B340-AC1F1770D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2327AAB5-F525-493E-B81C-1CF570C92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口径边界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253C315E-FCC1-442D-90D9-52A9101D6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汇总不等于销量预测，也不自动生成最优采购结论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765025C1-1D76-4C13-95F3-F9AD1E3D9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3D9A7F51-E43C-4D38-89D3-CD09488EB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先汇总已发生的订单事实，再由人员决定采购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340958449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圆角矩形 48">
            <a:extLst xmlns:a="http://schemas.openxmlformats.org/drawingml/2006/main">
              <a:ext uri="{FF2B5EF4-FFF2-40B4-BE49-F238E27FC236}">
                <a16:creationId xmlns:a16="http://schemas.microsoft.com/office/drawing/2014/main" id="{5A3B66A7-9BD1-489F-8CFB-347CAF5E5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C463D1B-9EEE-4A2A-BC87-C38CA0D4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06 订单汇总、以销定采与库存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DC31EFBB-78F7-4042-9542-A39E41529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以销定采采用规则数据与人工确认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E1FFFB9-0DFE-427F-9DC5-AD45CE6DD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采购参考把订单需求、当前库存、在途或采购中信息放在同一判断链中。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E5D9A99D-4479-455C-89F6-6A8980FC6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E5CB0F85-1A7B-4480-B4E3-EAAFB1E17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80A08B22-E03C-4824-923E-657405E0B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41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DD466368-CBD7-462C-AD18-9872E5228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193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3BC5D15E-C273-4466-BC7F-35C5945DE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图片 57">
            <a:extLst xmlns:a="http://schemas.openxmlformats.org/drawingml/2006/main">
              <a:ext uri="{FF2B5EF4-FFF2-40B4-BE49-F238E27FC236}">
                <a16:creationId xmlns:a16="http://schemas.microsoft.com/office/drawing/2014/main" id="{22885BF5-41CE-41A1-AA24-02595C9F0D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ac4f5c8cb2416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0D72F80F-FEFA-4B67-B60F-5EA7CD528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DE31C819-0F24-4565-A198-F888A6222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9B7C3D47-46DB-462F-A521-C11534EBB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选择订单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06B2265F-4B5E-4F96-BA79-0FC9E2266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195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明确纳入汇总的状态与范围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A29815A0-159E-4BA9-8CC2-700D96CD4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49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9E5CD965-0567-4334-9F71-1F3AB8166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4193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17" name="椭圆 16">
            <a:extLst xmlns:a="http://schemas.openxmlformats.org/drawingml/2006/main">
              <a:ext uri="{FF2B5EF4-FFF2-40B4-BE49-F238E27FC236}">
                <a16:creationId xmlns:a16="http://schemas.microsoft.com/office/drawing/2014/main" id="{00752761-B303-4B4B-A532-0B67A08FE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图片 65">
            <a:extLst xmlns:a="http://schemas.openxmlformats.org/drawingml/2006/main">
              <a:ext uri="{FF2B5EF4-FFF2-40B4-BE49-F238E27FC236}">
                <a16:creationId xmlns:a16="http://schemas.microsoft.com/office/drawing/2014/main" id="{0FA58B07-6B05-45E2-AE08-4EBB37475D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687810d9614b4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10134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1447794D-B777-49F0-BA1C-EA752C392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C04F2013-69BC-4419-900A-8075C70B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746DF751-82BC-4026-B2A7-CE61A19BA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按品汇总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DD74C4CD-3723-4B46-B132-CFF366EC1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5140" y="36195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还原SKU级需求数量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C3A7B9EC-E981-4D65-8C1C-2D4BE6339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443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A0316262-4858-40C1-86E4-48D0030B3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4193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25" name="椭圆 24">
            <a:extLst xmlns:a="http://schemas.openxmlformats.org/drawingml/2006/main">
              <a:ext uri="{FF2B5EF4-FFF2-40B4-BE49-F238E27FC236}">
                <a16:creationId xmlns:a16="http://schemas.microsoft.com/office/drawing/2014/main" id="{B80741B7-EEED-411C-BEFD-D4B720B90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图片 73">
            <a:extLst xmlns:a="http://schemas.openxmlformats.org/drawingml/2006/main">
              <a:ext uri="{FF2B5EF4-FFF2-40B4-BE49-F238E27FC236}">
                <a16:creationId xmlns:a16="http://schemas.microsoft.com/office/drawing/2014/main" id="{71FE312A-3D25-4E8B-8BD4-0831DFBD2B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fee7af7526440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8828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圆角矩形 26">
            <a:extLst xmlns:a="http://schemas.openxmlformats.org/drawingml/2006/main">
              <a:ext uri="{FF2B5EF4-FFF2-40B4-BE49-F238E27FC236}">
                <a16:creationId xmlns:a16="http://schemas.microsoft.com/office/drawing/2014/main" id="{6C3E56CA-A26D-4F93-8E2E-0F33BC926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B19284A4-436B-48EF-8892-492083CE8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91FC680B-295F-4862-BF21-6F8984B95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核对库存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0188F59D-193C-4795-8085-2A46A1D27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6195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查看可用库存与现存数量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圆角矩形 30">
            <a:extLst xmlns:a="http://schemas.openxmlformats.org/drawingml/2006/main">
              <a:ext uri="{FF2B5EF4-FFF2-40B4-BE49-F238E27FC236}">
                <a16:creationId xmlns:a16="http://schemas.microsoft.com/office/drawing/2014/main" id="{21A5ECA1-421A-4FC1-8450-0481CF889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137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圆角矩形 31">
            <a:extLst xmlns:a="http://schemas.openxmlformats.org/drawingml/2006/main">
              <a:ext uri="{FF2B5EF4-FFF2-40B4-BE49-F238E27FC236}">
                <a16:creationId xmlns:a16="http://schemas.microsoft.com/office/drawing/2014/main" id="{EE65247A-FBD6-40C0-8C65-632E5E7C8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4193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33" name="椭圆 32">
            <a:extLst xmlns:a="http://schemas.openxmlformats.org/drawingml/2006/main">
              <a:ext uri="{FF2B5EF4-FFF2-40B4-BE49-F238E27FC236}">
                <a16:creationId xmlns:a16="http://schemas.microsoft.com/office/drawing/2014/main" id="{4EC926F2-53D7-4C02-B018-251683435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图片 81">
            <a:extLst xmlns:a="http://schemas.openxmlformats.org/drawingml/2006/main">
              <a:ext uri="{FF2B5EF4-FFF2-40B4-BE49-F238E27FC236}">
                <a16:creationId xmlns:a16="http://schemas.microsoft.com/office/drawing/2014/main" id="{25A77224-017C-4309-AD40-4A2E4BD83D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9ddaf275a142e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47522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圆角矩形 34">
            <a:extLst xmlns:a="http://schemas.openxmlformats.org/drawingml/2006/main">
              <a:ext uri="{FF2B5EF4-FFF2-40B4-BE49-F238E27FC236}">
                <a16:creationId xmlns:a16="http://schemas.microsoft.com/office/drawing/2014/main" id="{EF49BC5F-35B0-4ABE-925F-1B7984702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C0C08372-4DCC-45E7-8681-9A5CDF82D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04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D1B2FBE2-0DB6-4615-97F5-566C333EB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考虑在途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矩形 37">
            <a:extLst xmlns:a="http://schemas.openxmlformats.org/drawingml/2006/main">
              <a:ext uri="{FF2B5EF4-FFF2-40B4-BE49-F238E27FC236}">
                <a16:creationId xmlns:a16="http://schemas.microsoft.com/office/drawing/2014/main" id="{9C00298A-E249-45AF-9E8F-F61DBC5BF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9020" y="36195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结合已下采购与到货计划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9" name="圆角矩形 38">
            <a:extLst xmlns:a="http://schemas.openxmlformats.org/drawingml/2006/main">
              <a:ext uri="{FF2B5EF4-FFF2-40B4-BE49-F238E27FC236}">
                <a16:creationId xmlns:a16="http://schemas.microsoft.com/office/drawing/2014/main" id="{302861AA-4A1D-4C48-9AA0-5E5AD3B64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8310" y="338137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圆角矩形 39">
            <a:extLst xmlns:a="http://schemas.openxmlformats.org/drawingml/2006/main">
              <a:ext uri="{FF2B5EF4-FFF2-40B4-BE49-F238E27FC236}">
                <a16:creationId xmlns:a16="http://schemas.microsoft.com/office/drawing/2014/main" id="{A8C9708C-6534-4335-9F7D-F8706A1F4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419350"/>
            <a:ext cx="2072640" cy="2095500"/>
          </a:xfrm>
          <a:prstGeom xmlns:a="http://schemas.openxmlformats.org/drawingml/2006/main" prst="roundRect">
            <a:avLst>
              <a:gd name="adj" fmla="val 73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41" name="椭圆 40">
            <a:extLst xmlns:a="http://schemas.openxmlformats.org/drawingml/2006/main">
              <a:ext uri="{FF2B5EF4-FFF2-40B4-BE49-F238E27FC236}">
                <a16:creationId xmlns:a16="http://schemas.microsoft.com/office/drawing/2014/main" id="{AC45230D-0B57-4CBC-A6B6-D0E67CE63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5908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图片 89">
            <a:extLst xmlns:a="http://schemas.openxmlformats.org/drawingml/2006/main">
              <a:ext uri="{FF2B5EF4-FFF2-40B4-BE49-F238E27FC236}">
                <a16:creationId xmlns:a16="http://schemas.microsoft.com/office/drawing/2014/main" id="{4E5C8D6B-3A44-4EE9-AF53-323604B497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1dc432bcd6494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62160" y="26479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圆角矩形 42">
            <a:extLst xmlns:a="http://schemas.openxmlformats.org/drawingml/2006/main">
              <a:ext uri="{FF2B5EF4-FFF2-40B4-BE49-F238E27FC236}">
                <a16:creationId xmlns:a16="http://schemas.microsoft.com/office/drawing/2014/main" id="{10824F3B-D1BB-4C19-9C94-D46119774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6098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矩形 43">
            <a:extLst xmlns:a="http://schemas.openxmlformats.org/drawingml/2006/main">
              <a:ext uri="{FF2B5EF4-FFF2-40B4-BE49-F238E27FC236}">
                <a16:creationId xmlns:a16="http://schemas.microsoft.com/office/drawing/2014/main" id="{D6CE0898-978F-4410-89B7-1FB1F7F13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6289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5" name="矩形 44">
            <a:extLst xmlns:a="http://schemas.openxmlformats.org/drawingml/2006/main">
              <a:ext uri="{FF2B5EF4-FFF2-40B4-BE49-F238E27FC236}">
                <a16:creationId xmlns:a16="http://schemas.microsoft.com/office/drawing/2014/main" id="{ED443A44-D0CD-405F-8EEA-D04BC9AD8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200400"/>
            <a:ext cx="17678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人工确认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C11E4DB3-2F0D-4E68-9308-CA86B3610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5960" y="3619500"/>
            <a:ext cx="176784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决定采购数量与供应安排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圆角矩形 46">
            <a:extLst xmlns:a="http://schemas.openxmlformats.org/drawingml/2006/main">
              <a:ext uri="{FF2B5EF4-FFF2-40B4-BE49-F238E27FC236}">
                <a16:creationId xmlns:a16="http://schemas.microsoft.com/office/drawing/2014/main" id="{EA6C40CE-AF4F-44F8-86FC-816AC839F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06730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矩形 47">
            <a:extLst xmlns:a="http://schemas.openxmlformats.org/drawingml/2006/main">
              <a:ext uri="{FF2B5EF4-FFF2-40B4-BE49-F238E27FC236}">
                <a16:creationId xmlns:a16="http://schemas.microsoft.com/office/drawing/2014/main" id="{60FED58A-E7CC-4028-A950-B096DFAC3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10540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现有能力按规则计算，不含AI预测或无人采购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221808590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42B8E6AE-39B3-402B-90D8-78777764A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533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56D7401-C8D7-4977-BFA6-01B8B4468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06 订单汇总、以销定采与库存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BEFB7BE9-5FEF-4F99-B3E3-2CE21000F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库存页提供当前数量参考</a:t>
            </a:r>
            <a:endParaRPr sz="28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28DF0F61-04CC-4EA7-A104-BC9114798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库存页集中呈现商品、仓库、可用库存和系统库存，采购与出库时需核对实际业务数量。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094F5EAC-B833-49F1-A4D4-767E99901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7BDAFA41-CF46-4EBB-A572-6A840B75D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3DA9AE0-0318-42FE-8350-D591B60ED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42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9FF50D95-E058-47FB-9DBB-E0B0F361A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7">
            <a:srgbClr val="FFFFFF"/>
          </a:effectRef>
          <a:fontRef xmlns:a="http://schemas.openxmlformats.org/drawingml/2006/main" idx="major"/>
        </p:style>
      </p:sp>
      <p:sp>
        <p:nvSpPr>
          <p:cNvPr id="9" name="矩形 8">
            <a:extLst xmlns:a="http://schemas.openxmlformats.org/drawingml/2006/main">
              <a:ext uri="{FF2B5EF4-FFF2-40B4-BE49-F238E27FC236}">
                <a16:creationId xmlns:a16="http://schemas.microsoft.com/office/drawing/2014/main" id="{377848AB-913E-4529-B954-794633C12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95500"/>
            <a:ext cx="6305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商品库存</a:t>
            </a:r>
            <a:endParaRPr sz="6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7839A1AD-B72F-40E9-A5E0-2088FB025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085975"/>
            <a:ext cx="89535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448508EE-8F6D-4A18-A9CA-AF0C53EA2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2105025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业务界面示例</a:t>
            </a:r>
            <a:endParaRPr sz="60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41" name="图片 40">
            <a:extLst xmlns:a="http://schemas.openxmlformats.org/drawingml/2006/main">
              <a:ext uri="{FF2B5EF4-FFF2-40B4-BE49-F238E27FC236}">
                <a16:creationId xmlns:a16="http://schemas.microsoft.com/office/drawing/2014/main" id="{951B0080-9BF4-4D96-9D9E-6CBEAD4408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87f818b4334af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842135" y="2362200"/>
            <a:ext cx="5212080" cy="3257550"/>
          </a:xfrm>
          <a:prstGeom xmlns:a="http://schemas.openxmlformats.org/drawingml/2006/main" prst="roundRect">
            <a:avLst>
              <a:gd name="adj" fmla="val 3509"/>
            </a:avLst>
          </a:prstGeom>
        </p:spPr>
      </p:pic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A2649ED5-6729-48DA-B2D8-B0D5DE72E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61035427-BF4C-4990-A6EC-5CF461D67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A829D014-0530-479E-8C40-9A639AEC7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999D5C72-D6B7-461F-B7AB-931B87F6C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仓库口径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B4E1E022-006A-450A-9D33-F8E06C257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先确认当前仓库与商品单位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671FD99C-6EDD-4956-BF94-25432FA15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9525">
            <a:solidFill>
              <a:srgbClr val="DDA8B5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5ADBB110-2510-4558-AD7F-A081E108B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CBD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C016D0B7-4A04-4003-9889-7FD9826BF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762D3D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762D3D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EB6CE05D-37D8-4A28-B8A1-A0FC96A4D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数量口径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FBF3B9D9-13E1-4869-ABB3-F1A34DCE3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可用库存和系统库存按页面当前字段读取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5EEC390D-E902-4E3A-A8B5-3EDACFF5B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CEBE5E5B-7183-4364-8362-A1B713B5C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矩形 24">
            <a:extLst xmlns:a="http://schemas.openxmlformats.org/drawingml/2006/main">
              <a:ext uri="{FF2B5EF4-FFF2-40B4-BE49-F238E27FC236}">
                <a16:creationId xmlns:a16="http://schemas.microsoft.com/office/drawing/2014/main" id="{D9A36D30-0865-4C60-81F4-210AE3540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B2B94B1B-CD1B-4B03-802D-088E9FD07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能力边界</a:t>
            </a:r>
            <a:endParaRPr sz="120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C3414076-22FA-4CFE-B33E-80A00D571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系统不提供实时温控，也不替代现场盘点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B13E0866-E905-458D-B70C-84422DF6C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D242DC62-F45C-4D36-BDC9-73C93B4EC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库存提供决策依据，人员负责现场准确性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388141600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5F59A807-D5AA-4DD1-A88A-848058CE3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DD932AD-E8E1-4056-938E-75E34097A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07 配送、退货与对账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FA64851C-3916-41F2-AD8C-5A624EB1A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配送围绕订单要求与收货事实推进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DA9CB058-3460-4C45-8A37-8CFAA235F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门店地址、联系人、到货窗口、冷冻品要求和备注随订单传递。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3B7EA6C0-3C07-4F81-B7D7-FF35214EA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B342CA26-0FEE-45F7-B89E-919960990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620EA33F-2098-4096-9AC5-437AA8175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43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853A6594-E81F-4264-99B3-ACA875323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914E8CC2-E60D-4768-9FC0-9C54EC4ED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2EE0EF35-1864-495A-A1A1-8410CFC799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d3970ff7a9413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8477CA85-0534-47C2-A792-F01E6A821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订单要求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55CEB3CA-EFA8-4A47-A50D-73D7FE3F4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明确客户、地址、联系人、到货时间与特殊备注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48E788C2-0673-420D-98E7-09E1155B9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B2CDB050-5B23-4CCB-A5DD-F0BFE6BA1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BCF45623-0D48-4708-9D4D-570068BB4D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2db84bf42c415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4855D61D-F881-4FE0-990F-A12BC8A73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出库核对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10D8FC85-055A-4952-9615-F1153215C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按商品、数量和单位核对待出库内容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C3173486-697A-48C0-A923-5DCC2160E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829A30F8-7C0A-4934-A141-CB3258606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C0823605-3777-4B7F-AD68-FFAFF497AF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d8f15f573648c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B452FFC3-3034-46A7-BCAD-4B7D0219A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配送状态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5F64DA19-F394-4272-B513-0351BC921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按当前流程记录任务与完成结果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76629C79-B10D-4ED8-87E8-1E9A7C612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EAE2E1B0-DE35-4016-A85D-6E67E44A1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01B4E789-4739-4F12-A954-276D8494C4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16c50005bd4c8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B90190A2-3B6E-4F71-AAA3-C1A914AE9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系统边界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7086A659-A6BD-4015-8EB7-74719BD8E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系统不提供自动路径优化，也不承诺连续定位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E53B21D2-7155-4EE7-AF8C-301FC5468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BCD6FE7C-859C-44C2-ABE7-3B9993E5D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交付信息清楚后，再由仓配人员安排实际路线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665629936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C29FE82A-1BEF-46BD-AF52-91CE8C8B4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D2E84F2-42DF-4743-94EE-C7FC120B3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07 配送、退货与对账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BF5B887-4C88-4C29-BC29-9D6908531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退货与回单回到原订单核对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33F120C2-FF59-48D2-BDEE-F7B130D62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破损、短少、错品、储存异常或门店拒收等事实需要关联原订单并由人员记录。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7DDD42DE-EAFA-4564-BE86-DBA3621FC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3982DF85-262A-484C-9371-CF3A40CD1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0E1EECAA-D3D8-4025-98DD-44147A493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44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1526A025-FB77-4769-9F0D-6292E1CBB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F2FD82C0-9ECD-483F-A82C-46135BB78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5F01CC50-A3EB-4584-A806-155140C9FF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8ff59c72d0491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508EEC75-4058-42D8-BD04-E41272DF9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交付附件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55D497DE-0C84-4FD3-8A10-F3AA1BF07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配送完成时按当前流程上传附件并填写备注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9AAC5669-2520-4B2F-937F-228814E99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B815F97E-88D4-41AB-892F-F5C04DDFD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5B15F6E9-62F3-4B8D-8A07-F5E7E2DD1F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966054117d4c7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680D3AA6-6BD8-44D4-9459-DF25EAFC0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原单关联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6DDE6DFD-7224-4B72-9350-F7C5D4EBA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从原订单确认客户、SKU、数量和成交价格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9352FE91-158F-43EE-AEC2-BDB1F70BE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A574F945-6280-4289-B7E1-1CCCF6982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48BC67B5-69A1-4009-B142-29D304BDE8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f1e96f763c40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48FD26A9-C8E3-4402-949A-49BD80122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差异记录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19209D4D-5473-4852-AE0E-0A3ADA57F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原因、备注与附件说明实际退货或拒收事实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88E7A35A-F904-4865-96A3-32B8C0CA1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D3092645-A1CD-4544-AFA7-3E517E9F9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5DBFBDCA-0E57-4365-9450-4ED9874876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49d0dba1dc46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ED57867C-932F-4CFD-8A11-59C971397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后续处理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7307724A-06E5-4596-8ACA-C19287F3A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入库、退款与再配送按授权流程推进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89D50863-9486-4FD2-B39F-BC9FDC8EE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0F78D320-4302-4A11-8980-B0FB875BF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系统记录业务凭证，不替代质量鉴定或法律存证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2110499856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圆角矩形 29">
            <a:extLst xmlns:a="http://schemas.openxmlformats.org/drawingml/2006/main">
              <a:ext uri="{FF2B5EF4-FFF2-40B4-BE49-F238E27FC236}">
                <a16:creationId xmlns:a16="http://schemas.microsoft.com/office/drawing/2014/main" id="{5BCCD665-DA0F-44D0-B841-26F662DF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1055F89-CFEB-438F-A66A-D23278BD0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07 配送、退货与对账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FEC21F6-875A-4A4A-ABC1-59BFEEBC5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客户对账以业务单据为依据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B9075A25-4A93-4E29-B4C3-841FEF48C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订单、退货、收款和退款按当前页面口径核对，差异需要双方确认。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41DE75D4-C9CD-4541-B323-1B31D9F7B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EAC1AE05-EC53-4631-8D9C-308C66ADE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AC07ABB5-917D-4CF5-8652-FEC025070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45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3690EF68-5F0D-4C63-B87B-E1525C292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5B5EDCBA-2DE7-4945-9A66-4D44758BB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图片 38">
            <a:extLst xmlns:a="http://schemas.openxmlformats.org/drawingml/2006/main">
              <a:ext uri="{FF2B5EF4-FFF2-40B4-BE49-F238E27FC236}">
                <a16:creationId xmlns:a16="http://schemas.microsoft.com/office/drawing/2014/main" id="{7C1D3977-F38C-44DD-BAE2-2116F081DD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04c5e5c9054db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89C11A48-E5AC-47A1-949B-4B17B688A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订单应收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8945F3CE-B654-4775-A6A0-497528C33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按订单查看应收、已收和待收金额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6BE48C61-9238-446F-9A9D-BEFD4676F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70FF9CEE-AF96-40C1-929F-ED06D080A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图片 43">
            <a:extLst xmlns:a="http://schemas.openxmlformats.org/drawingml/2006/main">
              <a:ext uri="{FF2B5EF4-FFF2-40B4-BE49-F238E27FC236}">
                <a16:creationId xmlns:a16="http://schemas.microsoft.com/office/drawing/2014/main" id="{2832BC27-3BB2-47B1-A39A-48CABCA13C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9551a3d0bc44c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828BCB57-9A0F-4453-9BAA-E367D5F59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退货应退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A80DE612-9958-4344-8E43-05C1A46A4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按退货单查看应退、已退和待退金额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04D47E3B-58AE-4135-A6C5-A08DA917A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F79A0355-EDF6-4B99-90C6-6C5654B50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43F189C6-24D5-440B-B30B-337FDCEA38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d37f8d73d9485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544D9EFB-673F-4AE9-B34E-DEC596EA0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周期核对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6CDE15FA-C010-4966-B804-0660C5950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明确对账对象、期间、确认金额和差异说明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D2CC3052-8E05-4767-B067-64EC5A455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62890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3A616CCA-2CCF-479C-A2AC-85DC8F0E0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图片 53">
            <a:extLst xmlns:a="http://schemas.openxmlformats.org/drawingml/2006/main">
              <a:ext uri="{FF2B5EF4-FFF2-40B4-BE49-F238E27FC236}">
                <a16:creationId xmlns:a16="http://schemas.microsoft.com/office/drawing/2014/main" id="{DAD8A2CE-F973-474B-9AE5-DD56A2A578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65cce60e884c0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5A79D9D4-BD4A-4A08-A047-3404DD57B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双方核对</a:t>
            </a:r>
            <a:endParaRPr sz="1350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B20567EA-75C2-4993-B2E2-CCFAED9FC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双方确认差异，企业财务登记对账结果</a:t>
            </a:r>
            <a:endParaRPr sz="9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9BF80B0B-3CE2-4286-BFEA-7B7C31BF8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03E551A4-600A-43AB-B35E-18FB30B43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对账范围以系统当前业务单据为准，不宣称所有资金自动对平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41548531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5E826562-4343-45D1-BBD1-A643C5E8E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727EAF8-4B7B-4E99-9883-F5A74DFFC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08 上线与验收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5D0F50F8-A98A-4E7F-A42F-D267E1D72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三阶段上线实施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11BCB127-676B-4FFF-A026-05EDCDD3B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上线先整理商品与客户资料，再验证货盘和价格，最后用试点订单核对仓配与收付款。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FC4B149B-51EB-4AB6-B79F-555EF5E10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15EA8EA4-327F-4E1D-98DE-3D0450278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B548F2D3-B7FA-4B58-8C6B-1957BE302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46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5D088C11-BEA0-4F1C-BA44-2FF3E70F8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14600"/>
            <a:ext cx="35306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E3AAC6EA-2F06-4517-9ACD-EA80C7963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860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2" name="图片 41">
            <a:extLst xmlns:a="http://schemas.openxmlformats.org/drawingml/2006/main">
              <a:ext uri="{FF2B5EF4-FFF2-40B4-BE49-F238E27FC236}">
                <a16:creationId xmlns:a16="http://schemas.microsoft.com/office/drawing/2014/main" id="{EFDD072C-7995-4F6B-BF8C-8BDA93ABE4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c3245d3ccc4fe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7432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1311943B-ACE8-4907-BB48-EF167A1F5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5850" y="27051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37D91998-8419-4A20-AAD3-FA61DF368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2050" y="27241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01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3317AAC9-631C-46C8-8D4C-EEBDD2058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95650"/>
            <a:ext cx="3225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阶段一｜整理资料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21E81EB3-EBAD-4424-92D8-4DA972C22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714750"/>
            <a:ext cx="3225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统一商品分类、规格、交易单位、箱规与库存口径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46104579-8690-40AF-B1DD-756EC94B3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5450" y="34766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圆角矩形 15">
            <a:extLst xmlns:a="http://schemas.openxmlformats.org/drawingml/2006/main">
              <a:ext uri="{FF2B5EF4-FFF2-40B4-BE49-F238E27FC236}">
                <a16:creationId xmlns:a16="http://schemas.microsoft.com/office/drawing/2014/main" id="{FDEE2334-5C8C-4943-90FB-005F03D01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0700" y="2514600"/>
            <a:ext cx="35306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17" name="椭圆 16">
            <a:extLst xmlns:a="http://schemas.openxmlformats.org/drawingml/2006/main">
              <a:ext uri="{FF2B5EF4-FFF2-40B4-BE49-F238E27FC236}">
                <a16:creationId xmlns:a16="http://schemas.microsoft.com/office/drawing/2014/main" id="{253C7CA1-E975-4C9A-84BA-F442B8924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6860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0" name="图片 49">
            <a:extLst xmlns:a="http://schemas.openxmlformats.org/drawingml/2006/main">
              <a:ext uri="{FF2B5EF4-FFF2-40B4-BE49-F238E27FC236}">
                <a16:creationId xmlns:a16="http://schemas.microsoft.com/office/drawing/2014/main" id="{879B5674-852D-46EF-9B92-04000B19C1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2fe9b83ff043b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59300" y="27432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747B1A02-F197-4827-8359-77590E8F1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0750" y="27051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矩形 19">
            <a:extLst xmlns:a="http://schemas.openxmlformats.org/drawingml/2006/main">
              <a:ext uri="{FF2B5EF4-FFF2-40B4-BE49-F238E27FC236}">
                <a16:creationId xmlns:a16="http://schemas.microsoft.com/office/drawing/2014/main" id="{B918B4CB-D1CC-4C60-94FE-64C1D7AF0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6950" y="27241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02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E62259B4-FD76-46C0-BCA5-650B1E404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295650"/>
            <a:ext cx="3225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阶段二｜开放订货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73784701-41B5-4BFC-8833-09E82923D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3100" y="3714750"/>
            <a:ext cx="3225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逐户启用账号，并验证货盘、客户价格与商城可见范围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5ED0884E-2588-4FC8-986E-107C1D7F6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0350" y="3476625"/>
            <a:ext cx="762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4435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圆角矩形 23">
            <a:extLst xmlns:a="http://schemas.openxmlformats.org/drawingml/2006/main">
              <a:ext uri="{FF2B5EF4-FFF2-40B4-BE49-F238E27FC236}">
                <a16:creationId xmlns:a16="http://schemas.microsoft.com/office/drawing/2014/main" id="{17A59655-79BB-41C9-B578-BCA8F2454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5600" y="2514600"/>
            <a:ext cx="3530600" cy="209550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6">
            <a:srgbClr val="FFFFFF"/>
          </a:effectRef>
          <a:fontRef xmlns:a="http://schemas.openxmlformats.org/drawingml/2006/main" idx="major"/>
        </p:style>
      </p:sp>
      <p:sp>
        <p:nvSpPr>
          <p:cNvPr id="25" name="椭圆 24">
            <a:extLst xmlns:a="http://schemas.openxmlformats.org/drawingml/2006/main">
              <a:ext uri="{FF2B5EF4-FFF2-40B4-BE49-F238E27FC236}">
                <a16:creationId xmlns:a16="http://schemas.microsoft.com/office/drawing/2014/main" id="{99CF27AD-4593-4C16-B02E-7C281A4C7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050" y="26860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图片 57">
            <a:extLst xmlns:a="http://schemas.openxmlformats.org/drawingml/2006/main">
              <a:ext uri="{FF2B5EF4-FFF2-40B4-BE49-F238E27FC236}">
                <a16:creationId xmlns:a16="http://schemas.microsoft.com/office/drawing/2014/main" id="{45567E97-DB8A-4EC0-ABE4-FEDE2D6B85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356bb0df6b4f8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04200" y="274320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圆角矩形 26">
            <a:extLst xmlns:a="http://schemas.openxmlformats.org/drawingml/2006/main">
              <a:ext uri="{FF2B5EF4-FFF2-40B4-BE49-F238E27FC236}">
                <a16:creationId xmlns:a16="http://schemas.microsoft.com/office/drawing/2014/main" id="{6941A7E5-A68E-4F40-B88D-4EC273B6B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0510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EBE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矩形 27">
            <a:extLst xmlns:a="http://schemas.openxmlformats.org/drawingml/2006/main">
              <a:ext uri="{FF2B5EF4-FFF2-40B4-BE49-F238E27FC236}">
                <a16:creationId xmlns:a16="http://schemas.microsoft.com/office/drawing/2014/main" id="{4EE5AF53-F983-4DB3-A7E8-F96FFF35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2415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52614E"/>
                </a:solidFill>
                <a:latin typeface="Microsoft YaHei"/>
                <a:ea typeface="Microsoft YaHei"/>
                <a:cs typeface="Microsoft YaHei"/>
              </a:rPr>
              <a:t>03</a:t>
            </a:r>
            <a:endParaRPr sz="675" b="1">
              <a:solidFill>
                <a:srgbClr val="52614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矩形 28">
            <a:extLst xmlns:a="http://schemas.openxmlformats.org/drawingml/2006/main">
              <a:ext uri="{FF2B5EF4-FFF2-40B4-BE49-F238E27FC236}">
                <a16:creationId xmlns:a16="http://schemas.microsoft.com/office/drawing/2014/main" id="{9A5DDF23-6EEA-46C5-8C39-14A05FF0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3295650"/>
            <a:ext cx="3225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阶段三｜贯通履约</a:t>
            </a:r>
            <a:endParaRPr sz="127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矩形 29">
            <a:extLst xmlns:a="http://schemas.openxmlformats.org/drawingml/2006/main">
              <a:ext uri="{FF2B5EF4-FFF2-40B4-BE49-F238E27FC236}">
                <a16:creationId xmlns:a16="http://schemas.microsoft.com/office/drawing/2014/main" id="{D5E20CE0-2FA6-484A-B9B1-84751D5D0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0" y="3714750"/>
            <a:ext cx="3225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用试点订单贯通提交、审核、汇总、库存、仓配、收付款与对账</a:t>
            </a:r>
            <a:endParaRPr sz="82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圆角矩形 30">
            <a:extLst xmlns:a="http://schemas.openxmlformats.org/drawingml/2006/main">
              <a:ext uri="{FF2B5EF4-FFF2-40B4-BE49-F238E27FC236}">
                <a16:creationId xmlns:a16="http://schemas.microsoft.com/office/drawing/2014/main" id="{85F6CE27-DB28-478C-88BF-3A02C7406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62550"/>
            <a:ext cx="7810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4321D975-C54F-4D5A-9F33-AAFDA4599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200650"/>
            <a:ext cx="7505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每一阶段都核对业务单据、权限和实际处理结果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855523094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7EF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圆角矩形 49">
            <a:extLst xmlns:a="http://schemas.openxmlformats.org/drawingml/2006/main">
              <a:ext uri="{FF2B5EF4-FFF2-40B4-BE49-F238E27FC236}">
                <a16:creationId xmlns:a16="http://schemas.microsoft.com/office/drawing/2014/main" id="{AB16DAA1-1B7D-42CA-A112-53112DACD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133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3E1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5C0F7E1-E754-4E1C-BD7B-FC6DBA598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A44355"/>
                </a:solidFill>
                <a:latin typeface="Microsoft YaHei"/>
                <a:ea typeface="Microsoft YaHei"/>
                <a:cs typeface="Microsoft YaHei"/>
              </a:rPr>
              <a:t>08 上线与验收</a:t>
            </a:r>
            <a:endParaRPr sz="900" b="1">
              <a:solidFill>
                <a:srgbClr val="A4435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8765C570-03C8-4261-8E8D-AFC473A10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上线前八项验收清单</a:t>
            </a:r>
            <a:endParaRPr sz="29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2222CD0D-7E06-49D4-8928-72BD6F0FA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上线前逐项核对资料、交易规则、订单、履约与资金，确认各岗位能够接续处理。</a:t>
            </a:r>
            <a:endParaRPr sz="1275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圆角矩形 4">
            <a:extLst xmlns:a="http://schemas.openxmlformats.org/drawingml/2006/main">
              <a:ext uri="{FF2B5EF4-FFF2-40B4-BE49-F238E27FC236}">
                <a16:creationId xmlns:a16="http://schemas.microsoft.com/office/drawing/2014/main" id="{B41B6E5C-119A-4EEB-874E-84A851C37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CEC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矩形 5">
            <a:extLst xmlns:a="http://schemas.openxmlformats.org/drawingml/2006/main">
              <a:ext uri="{FF2B5EF4-FFF2-40B4-BE49-F238E27FC236}">
                <a16:creationId xmlns:a16="http://schemas.microsoft.com/office/drawing/2014/main" id="{85698C56-159A-408A-9B34-4C4E59DCD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581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云上订货 · 烘焙奶茶门店行业订货系统解决方案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D3ACA7A9-27A8-4880-83F6-29BCCD6D9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buNone/>
              <a:def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47</a:t>
            </a:r>
            <a:endParaRPr sz="1050" b="1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圆角矩形 7">
            <a:extLst xmlns:a="http://schemas.openxmlformats.org/drawingml/2006/main">
              <a:ext uri="{FF2B5EF4-FFF2-40B4-BE49-F238E27FC236}">
                <a16:creationId xmlns:a16="http://schemas.microsoft.com/office/drawing/2014/main" id="{9161D5B9-A560-42D3-B2B0-8F58AB834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9" name="椭圆 8">
            <a:extLst xmlns:a="http://schemas.openxmlformats.org/drawingml/2006/main">
              <a:ext uri="{FF2B5EF4-FFF2-40B4-BE49-F238E27FC236}">
                <a16:creationId xmlns:a16="http://schemas.microsoft.com/office/drawing/2014/main" id="{F2235A43-0895-4D0A-8611-FEB243372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图片 58">
            <a:extLst xmlns:a="http://schemas.openxmlformats.org/drawingml/2006/main">
              <a:ext uri="{FF2B5EF4-FFF2-40B4-BE49-F238E27FC236}">
                <a16:creationId xmlns:a16="http://schemas.microsoft.com/office/drawing/2014/main" id="{7483FA9A-83DB-4411-9C57-9B95CE368B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af75801150411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2C27EC47-A1C5-42FA-B4B8-14989A2A0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商品分类与规格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D004837E-CCE3-48AD-9966-8509D84CC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分类、商品编码、规格与销售单位一致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圆角矩形 12">
            <a:extLst xmlns:a="http://schemas.openxmlformats.org/drawingml/2006/main">
              <a:ext uri="{FF2B5EF4-FFF2-40B4-BE49-F238E27FC236}">
                <a16:creationId xmlns:a16="http://schemas.microsoft.com/office/drawing/2014/main" id="{C815FF17-136B-44C4-8D9C-429DEEE9A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4" name="椭圆 13">
            <a:extLst xmlns:a="http://schemas.openxmlformats.org/drawingml/2006/main">
              <a:ext uri="{FF2B5EF4-FFF2-40B4-BE49-F238E27FC236}">
                <a16:creationId xmlns:a16="http://schemas.microsoft.com/office/drawing/2014/main" id="{446AF134-FD1A-4AB3-B21A-FC831BF9D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图片 63">
            <a:extLst xmlns:a="http://schemas.openxmlformats.org/drawingml/2006/main">
              <a:ext uri="{FF2B5EF4-FFF2-40B4-BE49-F238E27FC236}">
                <a16:creationId xmlns:a16="http://schemas.microsoft.com/office/drawing/2014/main" id="{062E9025-654F-4BC1-854F-74385B4213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e590b199bc430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矩形 15">
            <a:extLst xmlns:a="http://schemas.openxmlformats.org/drawingml/2006/main">
              <a:ext uri="{FF2B5EF4-FFF2-40B4-BE49-F238E27FC236}">
                <a16:creationId xmlns:a16="http://schemas.microsoft.com/office/drawing/2014/main" id="{5102E5AE-D6CD-49B2-8532-F3B573F00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客户货盘与权限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F62DAE2-0A3E-4C3C-A5C9-9477E9995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逐户授权后，检查客户实际可见商品范围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圆角矩形 17">
            <a:extLst xmlns:a="http://schemas.openxmlformats.org/drawingml/2006/main">
              <a:ext uri="{FF2B5EF4-FFF2-40B4-BE49-F238E27FC236}">
                <a16:creationId xmlns:a16="http://schemas.microsoft.com/office/drawing/2014/main" id="{C5147462-3724-48FF-8804-AAADFA001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AD9B9CC7-1A37-4899-B1C7-DE9A50874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图片 68">
            <a:extLst xmlns:a="http://schemas.openxmlformats.org/drawingml/2006/main">
              <a:ext uri="{FF2B5EF4-FFF2-40B4-BE49-F238E27FC236}">
                <a16:creationId xmlns:a16="http://schemas.microsoft.com/office/drawing/2014/main" id="{CAC9BEFE-DD2C-432F-8E34-1E5019FA776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3b1d505944412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矩形 20">
            <a:extLst xmlns:a="http://schemas.openxmlformats.org/drawingml/2006/main">
              <a:ext uri="{FF2B5EF4-FFF2-40B4-BE49-F238E27FC236}">
                <a16:creationId xmlns:a16="http://schemas.microsoft.com/office/drawing/2014/main" id="{E385E12D-7F09-46FB-B1E5-C7F16451E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价格与成交金额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矩形 21">
            <a:extLst xmlns:a="http://schemas.openxmlformats.org/drawingml/2006/main">
              <a:ext uri="{FF2B5EF4-FFF2-40B4-BE49-F238E27FC236}">
                <a16:creationId xmlns:a16="http://schemas.microsoft.com/office/drawing/2014/main" id="{7A63FBE0-B7F9-410E-8DC9-8A9BC847F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用试点客户核对价格来源、权限与订单落价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C0116BE7-5ED8-4C99-8CDF-59E9B3A23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4" name="椭圆 23">
            <a:extLst xmlns:a="http://schemas.openxmlformats.org/drawingml/2006/main">
              <a:ext uri="{FF2B5EF4-FFF2-40B4-BE49-F238E27FC236}">
                <a16:creationId xmlns:a16="http://schemas.microsoft.com/office/drawing/2014/main" id="{C54F7D8A-1AF2-4494-95FF-863C560F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C43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图片 73">
            <a:extLst xmlns:a="http://schemas.openxmlformats.org/drawingml/2006/main">
              <a:ext uri="{FF2B5EF4-FFF2-40B4-BE49-F238E27FC236}">
                <a16:creationId xmlns:a16="http://schemas.microsoft.com/office/drawing/2014/main" id="{C17BBDC1-FF7E-4AC5-87B7-00AE931F18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546a1e74e248f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矩形 25">
            <a:extLst xmlns:a="http://schemas.openxmlformats.org/drawingml/2006/main">
              <a:ext uri="{FF2B5EF4-FFF2-40B4-BE49-F238E27FC236}">
                <a16:creationId xmlns:a16="http://schemas.microsoft.com/office/drawing/2014/main" id="{6385F201-689A-4C0B-BE42-6926B822A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商城选品与加购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4FF8B51F-3810-4534-B2BB-D0B1C9904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PC、手机、分类和详情可找到当前商品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圆角矩形 27">
            <a:extLst xmlns:a="http://schemas.openxmlformats.org/drawingml/2006/main">
              <a:ext uri="{FF2B5EF4-FFF2-40B4-BE49-F238E27FC236}">
                <a16:creationId xmlns:a16="http://schemas.microsoft.com/office/drawing/2014/main" id="{E05CE673-A364-4E9A-BF65-CFC2C03AA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29" name="椭圆 28">
            <a:extLst xmlns:a="http://schemas.openxmlformats.org/drawingml/2006/main">
              <a:ext uri="{FF2B5EF4-FFF2-40B4-BE49-F238E27FC236}">
                <a16:creationId xmlns:a16="http://schemas.microsoft.com/office/drawing/2014/main" id="{803B5245-F660-4A6C-A70F-9FC94A856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282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9" name="图片 78">
            <a:extLst xmlns:a="http://schemas.openxmlformats.org/drawingml/2006/main">
              <a:ext uri="{FF2B5EF4-FFF2-40B4-BE49-F238E27FC236}">
                <a16:creationId xmlns:a16="http://schemas.microsoft.com/office/drawing/2014/main" id="{16C85CFD-831B-4551-947C-53A01ADCCE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5f9f9d15604ef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矩形 30">
            <a:extLst xmlns:a="http://schemas.openxmlformats.org/drawingml/2006/main">
              <a:ext uri="{FF2B5EF4-FFF2-40B4-BE49-F238E27FC236}">
                <a16:creationId xmlns:a16="http://schemas.microsoft.com/office/drawing/2014/main" id="{9573CBED-E903-4ABC-BF38-C06523321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933825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订单明细与状态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矩形 31">
            <a:extLst xmlns:a="http://schemas.openxmlformats.org/drawingml/2006/main">
              <a:ext uri="{FF2B5EF4-FFF2-40B4-BE49-F238E27FC236}">
                <a16:creationId xmlns:a16="http://schemas.microsoft.com/office/drawing/2014/main" id="{AAF40EC2-BF41-411E-9F2B-6A5982ED5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05325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订单的客户、商品、数量、价格与状态可查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3" name="圆角矩形 32">
            <a:extLst xmlns:a="http://schemas.openxmlformats.org/drawingml/2006/main">
              <a:ext uri="{FF2B5EF4-FFF2-40B4-BE49-F238E27FC236}">
                <a16:creationId xmlns:a16="http://schemas.microsoft.com/office/drawing/2014/main" id="{93C82351-3651-46B9-93B5-E0219DCAE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3781425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4" name="椭圆 33">
            <a:extLst xmlns:a="http://schemas.openxmlformats.org/drawingml/2006/main">
              <a:ext uri="{FF2B5EF4-FFF2-40B4-BE49-F238E27FC236}">
                <a16:creationId xmlns:a16="http://schemas.microsoft.com/office/drawing/2014/main" id="{D4A81B4A-A655-46CD-A9E5-63559AB1A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44355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4" name="图片 83">
            <a:extLst xmlns:a="http://schemas.openxmlformats.org/drawingml/2006/main">
              <a:ext uri="{FF2B5EF4-FFF2-40B4-BE49-F238E27FC236}">
                <a16:creationId xmlns:a16="http://schemas.microsoft.com/office/drawing/2014/main" id="{50D8EB80-B113-43DD-BB8E-6993793E7E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904f1c88c7477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62363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矩形 35">
            <a:extLst xmlns:a="http://schemas.openxmlformats.org/drawingml/2006/main">
              <a:ext uri="{FF2B5EF4-FFF2-40B4-BE49-F238E27FC236}">
                <a16:creationId xmlns:a16="http://schemas.microsoft.com/office/drawing/2014/main" id="{0F9C6132-16D4-451A-8A25-CA2094A52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3933825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需求汇总与库存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7" name="矩形 36">
            <a:extLst xmlns:a="http://schemas.openxmlformats.org/drawingml/2006/main">
              <a:ext uri="{FF2B5EF4-FFF2-40B4-BE49-F238E27FC236}">
                <a16:creationId xmlns:a16="http://schemas.microsoft.com/office/drawing/2014/main" id="{2319A53D-CE13-44B2-A277-C121FAADE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4505325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选定有效订单按品汇总，并核对库存参考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圆角矩形 37">
            <a:extLst xmlns:a="http://schemas.openxmlformats.org/drawingml/2006/main">
              <a:ext uri="{FF2B5EF4-FFF2-40B4-BE49-F238E27FC236}">
                <a16:creationId xmlns:a16="http://schemas.microsoft.com/office/drawing/2014/main" id="{743470EB-EB27-4ECD-9D37-B2C68302E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3781425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39" name="椭圆 38">
            <a:extLst xmlns:a="http://schemas.openxmlformats.org/drawingml/2006/main">
              <a:ext uri="{FF2B5EF4-FFF2-40B4-BE49-F238E27FC236}">
                <a16:creationId xmlns:a16="http://schemas.microsoft.com/office/drawing/2014/main" id="{156C2990-5C5C-4A6A-A9EF-261555E8D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4816D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9" name="图片 88">
            <a:extLst xmlns:a="http://schemas.openxmlformats.org/drawingml/2006/main">
              <a:ext uri="{FF2B5EF4-FFF2-40B4-BE49-F238E27FC236}">
                <a16:creationId xmlns:a16="http://schemas.microsoft.com/office/drawing/2014/main" id="{ACD7FAF2-EBD4-4C1B-BFD0-62D443E8B3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83cb3bd13c4c9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0325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1" name="矩形 40">
            <a:extLst xmlns:a="http://schemas.openxmlformats.org/drawingml/2006/main">
              <a:ext uri="{FF2B5EF4-FFF2-40B4-BE49-F238E27FC236}">
                <a16:creationId xmlns:a16="http://schemas.microsoft.com/office/drawing/2014/main" id="{F07776E5-D6DC-44CD-ABAA-2DD1F7D3D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3933825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仓配、回单与退货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2" name="矩形 41">
            <a:extLst xmlns:a="http://schemas.openxmlformats.org/drawingml/2006/main">
              <a:ext uri="{FF2B5EF4-FFF2-40B4-BE49-F238E27FC236}">
                <a16:creationId xmlns:a16="http://schemas.microsoft.com/office/drawing/2014/main" id="{1B166335-81C6-4782-847E-1E3D8E6C1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505325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核对试点订单的出库、配送、回单及退货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3" name="圆角矩形 42">
            <a:extLst xmlns:a="http://schemas.openxmlformats.org/drawingml/2006/main">
              <a:ext uri="{FF2B5EF4-FFF2-40B4-BE49-F238E27FC236}">
                <a16:creationId xmlns:a16="http://schemas.microsoft.com/office/drawing/2014/main" id="{ECC9EF40-99F1-423C-BB91-EBB987E15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3781425"/>
            <a:ext cx="2576513" cy="1590675"/>
          </a:xfrm>
          <a:prstGeom xmlns:a="http://schemas.openxmlformats.org/drawingml/2006/main" prst="roundRect">
            <a:avLst>
              <a:gd name="adj" fmla="val 95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CEC3"/>
            </a:solidFill>
            <a:prstDash val="solid"/>
          </a:ln>
        </p:spPr>
        <p:style>
          <a:lnRef xmlns:a="http://schemas.openxmlformats.org/drawingml/2006/main" idx="0">
            <a:srgbClr val="FFFFFF"/>
          </a:lnRef>
          <a:fillRef xmlns:a="http://schemas.openxmlformats.org/drawingml/2006/main" idx="0">
            <a:srgbClr val="FFFFFF"/>
          </a:fillRef>
          <a:effectRef xmlns:a="http://schemas.openxmlformats.org/drawingml/2006/main" idx="4">
            <a:srgbClr val="FFFFFF"/>
          </a:effectRef>
          <a:fontRef xmlns:a="http://schemas.openxmlformats.org/drawingml/2006/main" idx="major"/>
        </p:style>
      </p:sp>
      <p:sp>
        <p:nvSpPr>
          <p:cNvPr id="44" name="椭圆 43">
            <a:extLst xmlns:a="http://schemas.openxmlformats.org/drawingml/2006/main">
              <a:ext uri="{FF2B5EF4-FFF2-40B4-BE49-F238E27FC236}">
                <a16:creationId xmlns:a16="http://schemas.microsoft.com/office/drawing/2014/main" id="{1CF0C912-8A6E-41E1-9199-564B5991A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39338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382B">
              <a:alpha val="1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4" name="图片 93">
            <a:extLst xmlns:a="http://schemas.openxmlformats.org/drawingml/2006/main">
              <a:ext uri="{FF2B5EF4-FFF2-40B4-BE49-F238E27FC236}">
                <a16:creationId xmlns:a16="http://schemas.microsoft.com/office/drawing/2014/main" id="{DBC458C9-BF2D-4804-92A2-3249FEEDF7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8d579f8016415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58288" y="39909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6" name="矩形 45">
            <a:extLst xmlns:a="http://schemas.openxmlformats.org/drawingml/2006/main">
              <a:ext uri="{FF2B5EF4-FFF2-40B4-BE49-F238E27FC236}">
                <a16:creationId xmlns:a16="http://schemas.microsoft.com/office/drawing/2014/main" id="{83E8BAA3-4245-4840-9CD2-68E5107E4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3933825"/>
            <a:ext cx="1643063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buNone/>
              <a:def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352825"/>
                </a:solidFill>
                <a:latin typeface="Microsoft YaHei"/>
                <a:ea typeface="Microsoft YaHei"/>
                <a:cs typeface="Microsoft YaHei"/>
              </a:rPr>
              <a:t>收款、退款与对账</a:t>
            </a:r>
            <a:endParaRPr sz="1125" b="1">
              <a:solidFill>
                <a:srgbClr val="352825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矩形 46">
            <a:extLst xmlns:a="http://schemas.openxmlformats.org/drawingml/2006/main">
              <a:ext uri="{FF2B5EF4-FFF2-40B4-BE49-F238E27FC236}">
                <a16:creationId xmlns:a16="http://schemas.microsoft.com/office/drawing/2014/main" id="{63B9D1F9-CF80-4132-894D-EE17BCBC3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4505325"/>
            <a:ext cx="2195513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6675E"/>
                </a:solidFill>
                <a:latin typeface="Microsoft YaHei"/>
                <a:ea typeface="Microsoft YaHei"/>
                <a:cs typeface="Microsoft YaHei"/>
              </a:rPr>
              <a:t>用试点单据核对收款、退款与客户账款</a:t>
            </a:r>
            <a:endParaRPr sz="900" b="0">
              <a:solidFill>
                <a:srgbClr val="76675E"/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8" name="圆角矩形 47">
            <a:extLst xmlns:a="http://schemas.openxmlformats.org/drawingml/2006/main">
              <a:ext uri="{FF2B5EF4-FFF2-40B4-BE49-F238E27FC236}">
                <a16:creationId xmlns:a16="http://schemas.microsoft.com/office/drawing/2014/main" id="{9BA3DC2D-CC50-43A3-8A31-099BE5100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715000"/>
            <a:ext cx="7810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3528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矩形 48">
            <a:extLst xmlns:a="http://schemas.openxmlformats.org/drawingml/2006/main">
              <a:ext uri="{FF2B5EF4-FFF2-40B4-BE49-F238E27FC236}">
                <a16:creationId xmlns:a16="http://schemas.microsoft.com/office/drawing/2014/main" id="{13CA19C8-1256-4696-B692-BEBCD7A22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753100"/>
            <a:ext cx="7505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>
              <a:defRPr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试点订单贯通各岗位后，再按已购版本和授权范围扩大使用</a:t>
            </a:r>
            <a:endParaRPr sz="1050" b="1">
              <a:solidFill>
                <a:srgbClr val="FFFFFF"/>
              </a:solidFill>
              <a:latin typeface="Noto Sans SC"/>
              <a:ea typeface="Noto Sans SC"/>
              <a:cs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328798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2026-10-12T09:00:52.6680000Z</dcterms:created>
  <dcterms:modified xsi:type="dcterms:W3CDTF">2026-10-12T09:00:52.6680000Z</dcterms:modified>
</coreProperties>
</file>