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602fa958934f13" /><Relationship Type="http://schemas.openxmlformats.org/officeDocument/2006/relationships/extended-properties" Target="/docProps/app.xml" Id="Rdca8cb7b5b164378" /><Relationship Type="http://schemas.openxmlformats.org/officeDocument/2006/relationships/officeDocument" Target="/ppt/presentation.xml" Id="Rcf776a14ed014e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380fb45c964518"/>
  </p:sldMasterIdLst>
  <p:notesMasterIdLst>
    <p:notesMasterId xmlns:r="http://schemas.openxmlformats.org/officeDocument/2006/relationships" r:id="R19badc6478fd4510"/>
  </p:notesMasterIdLst>
  <p:sldIdLst>
    <p:sldId xmlns:r="http://schemas.openxmlformats.org/officeDocument/2006/relationships" id="256" r:id="R514bc509e7d4430d"/>
    <p:sldId xmlns:r="http://schemas.openxmlformats.org/officeDocument/2006/relationships" id="257" r:id="R3759c4986b2341f7"/>
    <p:sldId xmlns:r="http://schemas.openxmlformats.org/officeDocument/2006/relationships" id="258" r:id="Rda2004e36aa24762"/>
    <p:sldId xmlns:r="http://schemas.openxmlformats.org/officeDocument/2006/relationships" id="259" r:id="Rc907c87f610242aa"/>
    <p:sldId xmlns:r="http://schemas.openxmlformats.org/officeDocument/2006/relationships" id="260" r:id="Rfa43371fdb444873"/>
    <p:sldId xmlns:r="http://schemas.openxmlformats.org/officeDocument/2006/relationships" id="261" r:id="R1e3ab74a6cc94167"/>
    <p:sldId xmlns:r="http://schemas.openxmlformats.org/officeDocument/2006/relationships" id="262" r:id="R3ff4aa4c56cf4bef"/>
    <p:sldId xmlns:r="http://schemas.openxmlformats.org/officeDocument/2006/relationships" id="263" r:id="R84a718d8a10e45d4"/>
    <p:sldId xmlns:r="http://schemas.openxmlformats.org/officeDocument/2006/relationships" id="264" r:id="R385cb34485194c61"/>
    <p:sldId xmlns:r="http://schemas.openxmlformats.org/officeDocument/2006/relationships" id="265" r:id="R55c5eb594510482a"/>
    <p:sldId xmlns:r="http://schemas.openxmlformats.org/officeDocument/2006/relationships" id="266" r:id="Re65de36917224960"/>
    <p:sldId xmlns:r="http://schemas.openxmlformats.org/officeDocument/2006/relationships" id="267" r:id="R4d0dfdd19bbc470d"/>
    <p:sldId xmlns:r="http://schemas.openxmlformats.org/officeDocument/2006/relationships" id="268" r:id="R5239358d19514876"/>
    <p:sldId xmlns:r="http://schemas.openxmlformats.org/officeDocument/2006/relationships" id="269" r:id="R2232f420befd4e3b"/>
    <p:sldId xmlns:r="http://schemas.openxmlformats.org/officeDocument/2006/relationships" id="270" r:id="R6d3e75b5c29f4c33"/>
    <p:sldId xmlns:r="http://schemas.openxmlformats.org/officeDocument/2006/relationships" id="271" r:id="R39724b4e460e4ae6"/>
    <p:sldId xmlns:r="http://schemas.openxmlformats.org/officeDocument/2006/relationships" id="272" r:id="Rcbf878da15be4dea"/>
    <p:sldId xmlns:r="http://schemas.openxmlformats.org/officeDocument/2006/relationships" id="273" r:id="Rd5b453cb652c4269"/>
    <p:sldId xmlns:r="http://schemas.openxmlformats.org/officeDocument/2006/relationships" id="274" r:id="Rf0dcc707aa9741d0"/>
    <p:sldId xmlns:r="http://schemas.openxmlformats.org/officeDocument/2006/relationships" id="275" r:id="R50f457fe94024003"/>
    <p:sldId xmlns:r="http://schemas.openxmlformats.org/officeDocument/2006/relationships" id="276" r:id="R4af403e583044b31"/>
    <p:sldId xmlns:r="http://schemas.openxmlformats.org/officeDocument/2006/relationships" id="277" r:id="R8195928d020d41ee"/>
    <p:sldId xmlns:r="http://schemas.openxmlformats.org/officeDocument/2006/relationships" id="278" r:id="R184d3a5958944f65"/>
    <p:sldId xmlns:r="http://schemas.openxmlformats.org/officeDocument/2006/relationships" id="279" r:id="R3672e090ec574790"/>
    <p:sldId xmlns:r="http://schemas.openxmlformats.org/officeDocument/2006/relationships" id="280" r:id="R7e45cf462155435f"/>
    <p:sldId xmlns:r="http://schemas.openxmlformats.org/officeDocument/2006/relationships" id="281" r:id="R97f6f51725924625"/>
    <p:sldId xmlns:r="http://schemas.openxmlformats.org/officeDocument/2006/relationships" id="282" r:id="Rd2b2ed28ac714b75"/>
    <p:sldId xmlns:r="http://schemas.openxmlformats.org/officeDocument/2006/relationships" id="283" r:id="Racd9420a06a44792"/>
    <p:sldId xmlns:r="http://schemas.openxmlformats.org/officeDocument/2006/relationships" id="284" r:id="R140efa9571684ab5"/>
    <p:sldId xmlns:r="http://schemas.openxmlformats.org/officeDocument/2006/relationships" id="285" r:id="Re173fa4d1e4a4b38"/>
    <p:sldId xmlns:r="http://schemas.openxmlformats.org/officeDocument/2006/relationships" id="286" r:id="Ree12bd4d7bce4ea6"/>
    <p:sldId xmlns:r="http://schemas.openxmlformats.org/officeDocument/2006/relationships" id="287" r:id="R7e3ffed05f454018"/>
    <p:sldId xmlns:r="http://schemas.openxmlformats.org/officeDocument/2006/relationships" id="288" r:id="R39ffa732625b44f9"/>
    <p:sldId xmlns:r="http://schemas.openxmlformats.org/officeDocument/2006/relationships" id="289" r:id="Rb3a8a42abd394751"/>
    <p:sldId xmlns:r="http://schemas.openxmlformats.org/officeDocument/2006/relationships" id="290" r:id="Rc3c7903e761e4d0c"/>
    <p:sldId xmlns:r="http://schemas.openxmlformats.org/officeDocument/2006/relationships" id="291" r:id="R4bfce0f09967495e"/>
    <p:sldId xmlns:r="http://schemas.openxmlformats.org/officeDocument/2006/relationships" id="292" r:id="R08a5b22d89694619"/>
    <p:sldId xmlns:r="http://schemas.openxmlformats.org/officeDocument/2006/relationships" id="293" r:id="Rd6af4152a554493f"/>
    <p:sldId xmlns:r="http://schemas.openxmlformats.org/officeDocument/2006/relationships" id="294" r:id="Rd2de9dfc7f294d72"/>
    <p:sldId xmlns:r="http://schemas.openxmlformats.org/officeDocument/2006/relationships" id="295" r:id="R36e43ab22a8a4d00"/>
    <p:sldId xmlns:r="http://schemas.openxmlformats.org/officeDocument/2006/relationships" id="296" r:id="R811df6c234c44a7c"/>
    <p:sldId xmlns:r="http://schemas.openxmlformats.org/officeDocument/2006/relationships" id="297" r:id="R483d9915cf7a467e"/>
    <p:sldId xmlns:r="http://schemas.openxmlformats.org/officeDocument/2006/relationships" id="298" r:id="R36181e64ed9e49c2"/>
    <p:sldId xmlns:r="http://schemas.openxmlformats.org/officeDocument/2006/relationships" id="299" r:id="R9bebd54e5a5441b3"/>
    <p:sldId xmlns:r="http://schemas.openxmlformats.org/officeDocument/2006/relationships" id="300" r:id="R93e479a19c52489f"/>
    <p:sldId xmlns:r="http://schemas.openxmlformats.org/officeDocument/2006/relationships" id="301" r:id="R242531abe1704500"/>
    <p:sldId xmlns:r="http://schemas.openxmlformats.org/officeDocument/2006/relationships" id="302" r:id="Ra55e8140c3d3489e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d33644d6f24d0f" /><Relationship Type="http://schemas.openxmlformats.org/officeDocument/2006/relationships/slideMaster" Target="/ppt/slideMasters/slideMaster1.xml" Id="Rdc380fb45c964518" /><Relationship Type="http://schemas.openxmlformats.org/officeDocument/2006/relationships/notesMaster" Target="/ppt/notesMasters/notesMaster1.xml" Id="R19badc6478fd4510" /><Relationship Type="http://schemas.openxmlformats.org/officeDocument/2006/relationships/presProps" Target="/ppt/presProps.xml" Id="R08d04f46283544f0" /><Relationship Type="http://schemas.openxmlformats.org/officeDocument/2006/relationships/viewProps" Target="/ppt/viewProps.xml" Id="R52937b816e3f4c14" /><Relationship Type="http://schemas.openxmlformats.org/officeDocument/2006/relationships/tableStyles" Target="/ppt/tableStyles.xml" Id="R2cfdba4230774ef8" /><Relationship Type="http://schemas.openxmlformats.org/officeDocument/2006/relationships/slide" Target="/ppt/slides/slide1.xml" Id="R514bc509e7d4430d" /><Relationship Type="http://schemas.openxmlformats.org/officeDocument/2006/relationships/slide" Target="/ppt/slides/slide2.xml" Id="R3759c4986b2341f7" /><Relationship Type="http://schemas.openxmlformats.org/officeDocument/2006/relationships/slide" Target="/ppt/slides/slide3.xml" Id="Rda2004e36aa24762" /><Relationship Type="http://schemas.openxmlformats.org/officeDocument/2006/relationships/slide" Target="/ppt/slides/slide4.xml" Id="Rc907c87f610242aa" /><Relationship Type="http://schemas.openxmlformats.org/officeDocument/2006/relationships/slide" Target="/ppt/slides/slide5.xml" Id="Rfa43371fdb444873" /><Relationship Type="http://schemas.openxmlformats.org/officeDocument/2006/relationships/slide" Target="/ppt/slides/slide6.xml" Id="R1e3ab74a6cc94167" /><Relationship Type="http://schemas.openxmlformats.org/officeDocument/2006/relationships/slide" Target="/ppt/slides/slide7.xml" Id="R3ff4aa4c56cf4bef" /><Relationship Type="http://schemas.openxmlformats.org/officeDocument/2006/relationships/slide" Target="/ppt/slides/slide8.xml" Id="R84a718d8a10e45d4" /><Relationship Type="http://schemas.openxmlformats.org/officeDocument/2006/relationships/slide" Target="/ppt/slides/slide9.xml" Id="R385cb34485194c61" /><Relationship Type="http://schemas.openxmlformats.org/officeDocument/2006/relationships/slide" Target="/ppt/slides/slide10.xml" Id="R55c5eb594510482a" /><Relationship Type="http://schemas.openxmlformats.org/officeDocument/2006/relationships/slide" Target="/ppt/slides/slide11.xml" Id="Re65de36917224960" /><Relationship Type="http://schemas.openxmlformats.org/officeDocument/2006/relationships/slide" Target="/ppt/slides/slide12.xml" Id="R4d0dfdd19bbc470d" /><Relationship Type="http://schemas.openxmlformats.org/officeDocument/2006/relationships/slide" Target="/ppt/slides/slide13.xml" Id="R5239358d19514876" /><Relationship Type="http://schemas.openxmlformats.org/officeDocument/2006/relationships/slide" Target="/ppt/slides/slide14.xml" Id="R2232f420befd4e3b" /><Relationship Type="http://schemas.openxmlformats.org/officeDocument/2006/relationships/slide" Target="/ppt/slides/slide15.xml" Id="R6d3e75b5c29f4c33" /><Relationship Type="http://schemas.openxmlformats.org/officeDocument/2006/relationships/slide" Target="/ppt/slides/slide16.xml" Id="R39724b4e460e4ae6" /><Relationship Type="http://schemas.openxmlformats.org/officeDocument/2006/relationships/slide" Target="/ppt/slides/slide17.xml" Id="Rcbf878da15be4dea" /><Relationship Type="http://schemas.openxmlformats.org/officeDocument/2006/relationships/slide" Target="/ppt/slides/slide18.xml" Id="Rd5b453cb652c4269" /><Relationship Type="http://schemas.openxmlformats.org/officeDocument/2006/relationships/slide" Target="/ppt/slides/slide19.xml" Id="Rf0dcc707aa9741d0" /><Relationship Type="http://schemas.openxmlformats.org/officeDocument/2006/relationships/slide" Target="/ppt/slides/slide20.xml" Id="R50f457fe94024003" /><Relationship Type="http://schemas.openxmlformats.org/officeDocument/2006/relationships/slide" Target="/ppt/slides/slide21.xml" Id="R4af403e583044b31" /><Relationship Type="http://schemas.openxmlformats.org/officeDocument/2006/relationships/slide" Target="/ppt/slides/slide22.xml" Id="R8195928d020d41ee" /><Relationship Type="http://schemas.openxmlformats.org/officeDocument/2006/relationships/slide" Target="/ppt/slides/slide23.xml" Id="R184d3a5958944f65" /><Relationship Type="http://schemas.openxmlformats.org/officeDocument/2006/relationships/slide" Target="/ppt/slides/slide24.xml" Id="R3672e090ec574790" /><Relationship Type="http://schemas.openxmlformats.org/officeDocument/2006/relationships/slide" Target="/ppt/slides/slide25.xml" Id="R7e45cf462155435f" /><Relationship Type="http://schemas.openxmlformats.org/officeDocument/2006/relationships/slide" Target="/ppt/slides/slide26.xml" Id="R97f6f51725924625" /><Relationship Type="http://schemas.openxmlformats.org/officeDocument/2006/relationships/slide" Target="/ppt/slides/slide27.xml" Id="Rd2b2ed28ac714b75" /><Relationship Type="http://schemas.openxmlformats.org/officeDocument/2006/relationships/slide" Target="/ppt/slides/slide28.xml" Id="Racd9420a06a44792" /><Relationship Type="http://schemas.openxmlformats.org/officeDocument/2006/relationships/slide" Target="/ppt/slides/slide29.xml" Id="R140efa9571684ab5" /><Relationship Type="http://schemas.openxmlformats.org/officeDocument/2006/relationships/slide" Target="/ppt/slides/slide30.xml" Id="Re173fa4d1e4a4b38" /><Relationship Type="http://schemas.openxmlformats.org/officeDocument/2006/relationships/slide" Target="/ppt/slides/slide31.xml" Id="Ree12bd4d7bce4ea6" /><Relationship Type="http://schemas.openxmlformats.org/officeDocument/2006/relationships/slide" Target="/ppt/slides/slide32.xml" Id="R7e3ffed05f454018" /><Relationship Type="http://schemas.openxmlformats.org/officeDocument/2006/relationships/slide" Target="/ppt/slides/slide33.xml" Id="R39ffa732625b44f9" /><Relationship Type="http://schemas.openxmlformats.org/officeDocument/2006/relationships/slide" Target="/ppt/slides/slide34.xml" Id="Rb3a8a42abd394751" /><Relationship Type="http://schemas.openxmlformats.org/officeDocument/2006/relationships/slide" Target="/ppt/slides/slide35.xml" Id="Rc3c7903e761e4d0c" /><Relationship Type="http://schemas.openxmlformats.org/officeDocument/2006/relationships/slide" Target="/ppt/slides/slide36.xml" Id="R4bfce0f09967495e" /><Relationship Type="http://schemas.openxmlformats.org/officeDocument/2006/relationships/slide" Target="/ppt/slides/slide37.xml" Id="R08a5b22d89694619" /><Relationship Type="http://schemas.openxmlformats.org/officeDocument/2006/relationships/slide" Target="/ppt/slides/slide38.xml" Id="Rd6af4152a554493f" /><Relationship Type="http://schemas.openxmlformats.org/officeDocument/2006/relationships/slide" Target="/ppt/slides/slide39.xml" Id="Rd2de9dfc7f294d72" /><Relationship Type="http://schemas.openxmlformats.org/officeDocument/2006/relationships/slide" Target="/ppt/slides/slide40.xml" Id="R36e43ab22a8a4d00" /><Relationship Type="http://schemas.openxmlformats.org/officeDocument/2006/relationships/slide" Target="/ppt/slides/slide41.xml" Id="R811df6c234c44a7c" /><Relationship Type="http://schemas.openxmlformats.org/officeDocument/2006/relationships/slide" Target="/ppt/slides/slide42.xml" Id="R483d9915cf7a467e" /><Relationship Type="http://schemas.openxmlformats.org/officeDocument/2006/relationships/slide" Target="/ppt/slides/slide43.xml" Id="R36181e64ed9e49c2" /><Relationship Type="http://schemas.openxmlformats.org/officeDocument/2006/relationships/slide" Target="/ppt/slides/slide44.xml" Id="R9bebd54e5a5441b3" /><Relationship Type="http://schemas.openxmlformats.org/officeDocument/2006/relationships/slide" Target="/ppt/slides/slide45.xml" Id="R93e479a19c52489f" /><Relationship Type="http://schemas.openxmlformats.org/officeDocument/2006/relationships/slide" Target="/ppt/slides/slide46.xml" Id="R242531abe1704500" /><Relationship Type="http://schemas.openxmlformats.org/officeDocument/2006/relationships/slide" Target="/ppt/slides/slide47.xml" Id="Ra55e8140c3d348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530d32199043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827baf2d71482c" /><Relationship Type="http://schemas.openxmlformats.org/officeDocument/2006/relationships/notesMaster" Target="/ppt/notesMasters/notesMaster1.xml" Id="R1821d58e160940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d1df7c167c496d" /><Relationship Type="http://schemas.openxmlformats.org/officeDocument/2006/relationships/notesMaster" Target="/ppt/notesMasters/notesMaster1.xml" Id="R0eda1489ad0b46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868adbd06e54ca4" /><Relationship Type="http://schemas.openxmlformats.org/officeDocument/2006/relationships/notesMaster" Target="/ppt/notesMasters/notesMaster1.xml" Id="R850abcca21f844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0f186186f88409d" /><Relationship Type="http://schemas.openxmlformats.org/officeDocument/2006/relationships/notesMaster" Target="/ppt/notesMasters/notesMaster1.xml" Id="R2912111b49a64a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d62c82b2d354695" /><Relationship Type="http://schemas.openxmlformats.org/officeDocument/2006/relationships/notesMaster" Target="/ppt/notesMasters/notesMaster1.xml" Id="R97ca37107dce46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dc37f4ba9e4754" /><Relationship Type="http://schemas.openxmlformats.org/officeDocument/2006/relationships/notesMaster" Target="/ppt/notesMasters/notesMaster1.xml" Id="Rf1f148e6465f44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13ac998b534cd3" /><Relationship Type="http://schemas.openxmlformats.org/officeDocument/2006/relationships/notesMaster" Target="/ppt/notesMasters/notesMaster1.xml" Id="Raefa7de2817b492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aa1a286a784737" /><Relationship Type="http://schemas.openxmlformats.org/officeDocument/2006/relationships/notesMaster" Target="/ppt/notesMasters/notesMaster1.xml" Id="Rd151fac451354a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65ab75d2374d50" /><Relationship Type="http://schemas.openxmlformats.org/officeDocument/2006/relationships/notesMaster" Target="/ppt/notesMasters/notesMaster1.xml" Id="Rd247358dc6eb4f7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40624034e4f4d51" /><Relationship Type="http://schemas.openxmlformats.org/officeDocument/2006/relationships/notesMaster" Target="/ppt/notesMasters/notesMaster1.xml" Id="Rc95a4a1a54434ff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9f174970cec4ade" /><Relationship Type="http://schemas.openxmlformats.org/officeDocument/2006/relationships/notesMaster" Target="/ppt/notesMasters/notesMaster1.xml" Id="Rd4718078ba2e434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234abcd18ef46dc" /><Relationship Type="http://schemas.openxmlformats.org/officeDocument/2006/relationships/notesMaster" Target="/ppt/notesMasters/notesMaster1.xml" Id="R035ae8933a8f435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a1142e8515d4b59" /><Relationship Type="http://schemas.openxmlformats.org/officeDocument/2006/relationships/notesMaster" Target="/ppt/notesMasters/notesMaster1.xml" Id="Rf0278b675324483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65c15395c444131" /><Relationship Type="http://schemas.openxmlformats.org/officeDocument/2006/relationships/notesMaster" Target="/ppt/notesMasters/notesMaster1.xml" Id="R77ac5bd454914f0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f14151f7210490c" /><Relationship Type="http://schemas.openxmlformats.org/officeDocument/2006/relationships/notesMaster" Target="/ppt/notesMasters/notesMaster1.xml" Id="Rd694dc16646542e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044a44b990b459b" /><Relationship Type="http://schemas.openxmlformats.org/officeDocument/2006/relationships/notesMaster" Target="/ppt/notesMasters/notesMaster1.xml" Id="Rd2fdd442e21b45b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4ca67889ec143b7" /><Relationship Type="http://schemas.openxmlformats.org/officeDocument/2006/relationships/notesMaster" Target="/ppt/notesMasters/notesMaster1.xml" Id="Ra280432df5ab484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8ad344f4c574c19" /><Relationship Type="http://schemas.openxmlformats.org/officeDocument/2006/relationships/notesMaster" Target="/ppt/notesMasters/notesMaster1.xml" Id="R6a0c1bb61aee42a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003e677b5b8401f" /><Relationship Type="http://schemas.openxmlformats.org/officeDocument/2006/relationships/notesMaster" Target="/ppt/notesMasters/notesMaster1.xml" Id="R56bc0fbfdc444b2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4041ce640ff4613" /><Relationship Type="http://schemas.openxmlformats.org/officeDocument/2006/relationships/notesMaster" Target="/ppt/notesMasters/notesMaster1.xml" Id="R59d89106deba4f9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d3c4f286d544a83" /><Relationship Type="http://schemas.openxmlformats.org/officeDocument/2006/relationships/notesMaster" Target="/ppt/notesMasters/notesMaster1.xml" Id="R994e8647b8484a3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0e97429c4714b2f" /><Relationship Type="http://schemas.openxmlformats.org/officeDocument/2006/relationships/notesMaster" Target="/ppt/notesMasters/notesMaster1.xml" Id="R3b125c52b0d9428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3f659da2a544ee3" /><Relationship Type="http://schemas.openxmlformats.org/officeDocument/2006/relationships/notesMaster" Target="/ppt/notesMasters/notesMaster1.xml" Id="R22cfedfa3af645c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c54fe0fb54a4268" /><Relationship Type="http://schemas.openxmlformats.org/officeDocument/2006/relationships/notesMaster" Target="/ppt/notesMasters/notesMaster1.xml" Id="R3648563cf20e49b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dfa47ab342c42a1" /><Relationship Type="http://schemas.openxmlformats.org/officeDocument/2006/relationships/notesMaster" Target="/ppt/notesMasters/notesMaster1.xml" Id="R9e5d7349e30744d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1c602048f5e42e9" /><Relationship Type="http://schemas.openxmlformats.org/officeDocument/2006/relationships/notesMaster" Target="/ppt/notesMasters/notesMaster1.xml" Id="R6e02705ebe19400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ac4e19605e344a6" /><Relationship Type="http://schemas.openxmlformats.org/officeDocument/2006/relationships/notesMaster" Target="/ppt/notesMasters/notesMaster1.xml" Id="R34f44cba48bd435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421eb186cb84fb0" /><Relationship Type="http://schemas.openxmlformats.org/officeDocument/2006/relationships/notesMaster" Target="/ppt/notesMasters/notesMaster1.xml" Id="Rb4967e3f72434a7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acb1a552cd94538" /><Relationship Type="http://schemas.openxmlformats.org/officeDocument/2006/relationships/notesMaster" Target="/ppt/notesMasters/notesMaster1.xml" Id="R40d89237660d4f2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c05b5b111b34cb5" /><Relationship Type="http://schemas.openxmlformats.org/officeDocument/2006/relationships/notesMaster" Target="/ppt/notesMasters/notesMaster1.xml" Id="R632211c34cbd461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3253ca48df2a4d83" /><Relationship Type="http://schemas.openxmlformats.org/officeDocument/2006/relationships/notesMaster" Target="/ppt/notesMasters/notesMaster1.xml" Id="Rab2cfbe3cb2d422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1b840fdab124d72" /><Relationship Type="http://schemas.openxmlformats.org/officeDocument/2006/relationships/notesMaster" Target="/ppt/notesMasters/notesMaster1.xml" Id="R88b09317ab5a41b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d54261cbd24446e8" /><Relationship Type="http://schemas.openxmlformats.org/officeDocument/2006/relationships/notesMaster" Target="/ppt/notesMasters/notesMaster1.xml" Id="Rf09836dfe33b434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e7069ea5438b45d6" /><Relationship Type="http://schemas.openxmlformats.org/officeDocument/2006/relationships/notesMaster" Target="/ppt/notesMasters/notesMaster1.xml" Id="R1185842ca9224827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9d625203ca84edc" /><Relationship Type="http://schemas.openxmlformats.org/officeDocument/2006/relationships/notesMaster" Target="/ppt/notesMasters/notesMaster1.xml" Id="Rb080d350fb8648e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0fa4d903c95047ae" /><Relationship Type="http://schemas.openxmlformats.org/officeDocument/2006/relationships/notesMaster" Target="/ppt/notesMasters/notesMaster1.xml" Id="R8c37f5c88a39448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ec1d3d392f64b00" /><Relationship Type="http://schemas.openxmlformats.org/officeDocument/2006/relationships/notesMaster" Target="/ppt/notesMasters/notesMaster1.xml" Id="R91ffaa8aafe34eb3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b5a7580c00a841df" /><Relationship Type="http://schemas.openxmlformats.org/officeDocument/2006/relationships/notesMaster" Target="/ppt/notesMasters/notesMaster1.xml" Id="Re302c6bd0fd24106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5ffc7528e34041e4" /><Relationship Type="http://schemas.openxmlformats.org/officeDocument/2006/relationships/notesMaster" Target="/ppt/notesMasters/notesMaster1.xml" Id="R4e845cc65fdc486c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35754624435246cc" /><Relationship Type="http://schemas.openxmlformats.org/officeDocument/2006/relationships/notesMaster" Target="/ppt/notesMasters/notesMaster1.xml" Id="R35d49f36c8b04b7c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3c65550be90c4a8a" /><Relationship Type="http://schemas.openxmlformats.org/officeDocument/2006/relationships/notesMaster" Target="/ppt/notesMasters/notesMaster1.xml" Id="R54ca36848a534572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50f84c0ce4bb490b" /><Relationship Type="http://schemas.openxmlformats.org/officeDocument/2006/relationships/notesMaster" Target="/ppt/notesMasters/notesMaster1.xml" Id="R1a8ca4881a564b1b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45c50052260047e1" /><Relationship Type="http://schemas.openxmlformats.org/officeDocument/2006/relationships/notesMaster" Target="/ppt/notesMasters/notesMaster1.xml" Id="Rb5bdfa28f1234932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f4255eb7a49b4a60" /><Relationship Type="http://schemas.openxmlformats.org/officeDocument/2006/relationships/notesMaster" Target="/ppt/notesMasters/notesMaster1.xml" Id="R83580fa55515428a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4172606482aa48f7" /><Relationship Type="http://schemas.openxmlformats.org/officeDocument/2006/relationships/notesMaster" Target="/ppt/notesMasters/notesMaster1.xml" Id="Rb61c546dd9ec4e81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30acb68a7234f55" /><Relationship Type="http://schemas.openxmlformats.org/officeDocument/2006/relationships/notesMaster" Target="/ppt/notesMasters/notesMaster1.xml" Id="R254e10761215455a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008325e21a2b437f" /><Relationship Type="http://schemas.openxmlformats.org/officeDocument/2006/relationships/notesMaster" Target="/ppt/notesMasters/notesMaster1.xml" Id="Rd3e4f494b71b41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https://www.stats.gov.cn/sj/zxfb/202602/t20260228_1962662.html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https://www.stats.gov.cn/sj/zxfb/202602/t20260228_1962662.html</a:t>
            </a:r>
          </a:p>
          <a:p xmlns:a="http://schemas.openxmlformats.org/drawingml/2006/main">
            <a:r>
              <a:t>- https://www.ccfa.org.cn/portal/cn/xiangxi.jsp?id=447139&amp;ks=2025&amp;type=10003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https://www.samr.gov.cn/zw/zfxxgk/fdzdgknr/fgs/art/2025/art_09105249f5984a2fb507e88cd346f20d.html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来源：云上订货烘焙奶茶原料演示系统，2026年10月13日。冷冻面团BMT-FRZ-027，商品名称60g×120枚/箱，规格60g×120枚，单位件、多单位未启用，零售价490.56元、批发价438元。主仓库采购中0、可用48件、系统24件，辅助单位库存为“-”。显示数量、合格实物和实际交付凭证分别核对，不能推定自动拆箱、按枚计价或生产投料已配置。批号、保质期、配送、组装、采购预测应用需按实际业务启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来源：云上订货烘焙奶茶原料演示系统，2026年10月13日。冷冻面团BMT-FRZ-027，商品名称60g×120枚/箱，规格60g×120枚，单位件、多单位未启用，零售价490.56元、批发价438元。主仓库采购中0、可用48件、系统24件，辅助单位库存为“-”。显示数量、合格实物和实际交付凭证分别核对，不能推定自动拆箱、按枚计价或生产投料已配置。批号、保质期、配送、组装、采购预测应用需按实际业务启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来源：云上订货烘焙奶茶原料演示系统，2026年10月13日。冷冻面团BMT-FRZ-027，商品名称60g×120枚/箱，规格60g×120枚，单位件、多单位未启用，零售价490.56元、批发价438元。主仓库采购中0、可用48件、系统24件，辅助单位库存为“-”。显示数量、合格实物和实际交付凭证分别核对，不能推定自动拆箱、按枚计价或生产投料已配置。批号、保质期、配送、组装、采购预测应用需按实际业务启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https://www.samr.gov.cn/zw/zfxxgk/fdzdgknr/fgs/art/2025/art_09105249f5984a2fb507e88cd346f20d.html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来源：云上订货烘焙奶茶原料演示系统，2026年10月13日。冷冻面团BMT-FRZ-027，商品名称60g×120枚/箱，规格60g×120枚，单位件、多单位未启用，零售价490.56元、批发价438元。主仓库采购中0、可用48件、系统24件，辅助单位库存为“-”。显示数量、合格实物和实际交付凭证分别核对，不能推定自动拆箱、按枚计价或生产投料已配置。批号、保质期、配送、组装、采购预测应用需按实际业务启用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122245a93841c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99a7c5a9f94c61" /><Relationship Type="http://schemas.openxmlformats.org/officeDocument/2006/relationships/slideLayout" Target="/ppt/slideLayouts/slideLayout1.xml" Id="R8d9e740ddf054380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9e740ddf0543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54e66138b453d" /><Relationship Type="http://schemas.openxmlformats.org/officeDocument/2006/relationships/image" Target="/ppt/media/image.png" Id="R19c180a8ace74f19" /><Relationship Type="http://schemas.openxmlformats.org/officeDocument/2006/relationships/notesSlide" Target="/ppt/notesSlides/notesSlide1.xml" Id="R231e643a286a49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838c953a424d38" /><Relationship Type="http://schemas.openxmlformats.org/officeDocument/2006/relationships/notesSlide" Target="/ppt/notesSlides/notesSlide2.xml" Id="R3f83a76af3cb41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e8eea7e8ff4f11" /><Relationship Type="http://schemas.openxmlformats.org/officeDocument/2006/relationships/image" Target="/ppt/media/image2.png" Id="R9d00a67f4e6047ac" /><Relationship Type="http://schemas.openxmlformats.org/officeDocument/2006/relationships/image" Target="/ppt/media/image3.png" Id="R9d314c45f229473c" /><Relationship Type="http://schemas.openxmlformats.org/officeDocument/2006/relationships/image" Target="/ppt/media/image4.png" Id="Rdf3e31cadc9644f5" /><Relationship Type="http://schemas.openxmlformats.org/officeDocument/2006/relationships/image" Target="/ppt/media/image5.png" Id="R2229abba73b14a77" /><Relationship Type="http://schemas.openxmlformats.org/officeDocument/2006/relationships/image" Target="/ppt/media/image6.png" Id="R3e39c10ca6484eaa" /><Relationship Type="http://schemas.openxmlformats.org/officeDocument/2006/relationships/image" Target="/ppt/media/image7.png" Id="R2dc8a969abb04d86" /><Relationship Type="http://schemas.openxmlformats.org/officeDocument/2006/relationships/notesSlide" Target="/ppt/notesSlides/notesSlide3.xml" Id="Rf342639f2dd848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d8a179dd1f4989" /><Relationship Type="http://schemas.openxmlformats.org/officeDocument/2006/relationships/image" Target="/ppt/media/image3.png" Id="R3c536eeef9a34e17" /><Relationship Type="http://schemas.openxmlformats.org/officeDocument/2006/relationships/image" Target="/ppt/media/image2.png" Id="R824bbb1f25d84bb0" /><Relationship Type="http://schemas.openxmlformats.org/officeDocument/2006/relationships/image" Target="/ppt/media/image8.png" Id="Rcd34ff1870fe4980" /><Relationship Type="http://schemas.openxmlformats.org/officeDocument/2006/relationships/image" Target="/ppt/media/image6.png" Id="R51dff43a4d9f4f73" /><Relationship Type="http://schemas.openxmlformats.org/officeDocument/2006/relationships/notesSlide" Target="/ppt/notesSlides/notesSlide4.xml" Id="Rbd9f9187149c48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3e0cd265247d6" /><Relationship Type="http://schemas.openxmlformats.org/officeDocument/2006/relationships/image" Target="/ppt/media/image4.png" Id="Rfbeafa11db08463b" /><Relationship Type="http://schemas.openxmlformats.org/officeDocument/2006/relationships/image" Target="/ppt/media/image3.png" Id="R2888d12a6abc4aac" /><Relationship Type="http://schemas.openxmlformats.org/officeDocument/2006/relationships/image" Target="/ppt/media/image6.png" Id="R681c4710adaa4f23" /><Relationship Type="http://schemas.openxmlformats.org/officeDocument/2006/relationships/image" Target="/ppt/media/image9.png" Id="Rf0e11d69b7524346" /><Relationship Type="http://schemas.openxmlformats.org/officeDocument/2006/relationships/notesSlide" Target="/ppt/notesSlides/notesSlide5.xml" Id="R2d9519ca8d4a4bd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89af726b134246" /><Relationship Type="http://schemas.openxmlformats.org/officeDocument/2006/relationships/image" Target="/ppt/media/image3.png" Id="Re46cd840b9cb48b1" /><Relationship Type="http://schemas.openxmlformats.org/officeDocument/2006/relationships/image" Target="/ppt/media/image4.png" Id="Read75328f03c455a" /><Relationship Type="http://schemas.openxmlformats.org/officeDocument/2006/relationships/image" Target="/ppt/media/image10.png" Id="R89b258b2190346a9" /><Relationship Type="http://schemas.openxmlformats.org/officeDocument/2006/relationships/image" Target="/ppt/media/image11.png" Id="R94cbe62621904a1b" /><Relationship Type="http://schemas.openxmlformats.org/officeDocument/2006/relationships/image" Target="/ppt/media/image2.png" Id="R4ff39c8bcd0e4251" /><Relationship Type="http://schemas.openxmlformats.org/officeDocument/2006/relationships/image" Target="/ppt/media/image8.png" Id="Rbe3ca74336774181" /><Relationship Type="http://schemas.openxmlformats.org/officeDocument/2006/relationships/image" Target="/ppt/media/image6.png" Id="Ra3f46ca735fc4c16" /><Relationship Type="http://schemas.openxmlformats.org/officeDocument/2006/relationships/image" Target="/ppt/media/image12.png" Id="Rdb80714ddca34f71" /><Relationship Type="http://schemas.openxmlformats.org/officeDocument/2006/relationships/notesSlide" Target="/ppt/notesSlides/notesSlide6.xml" Id="Ra83cb83cf89f49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97f67663d549a7" /><Relationship Type="http://schemas.openxmlformats.org/officeDocument/2006/relationships/notesSlide" Target="/ppt/notesSlides/notesSlide7.xml" Id="Rd72ca6bd4e1248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d9bfbc6f7c4962" /><Relationship Type="http://schemas.openxmlformats.org/officeDocument/2006/relationships/image" Target="/ppt/media/image13.png" Id="R445bc3ccaa5d4e4f" /><Relationship Type="http://schemas.openxmlformats.org/officeDocument/2006/relationships/image" Target="/ppt/media/image14.png" Id="R57cd380c60204d7c" /><Relationship Type="http://schemas.openxmlformats.org/officeDocument/2006/relationships/notesSlide" Target="/ppt/notesSlides/notesSlide8.xml" Id="R0f5d848c93904fd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75d2572c8e48ff" /><Relationship Type="http://schemas.openxmlformats.org/officeDocument/2006/relationships/image" Target="/ppt/media/image3.png" Id="Refe006de4e0f4d4c" /><Relationship Type="http://schemas.openxmlformats.org/officeDocument/2006/relationships/image" Target="/ppt/media/image5.png" Id="R77bcf8afe61448ad" /><Relationship Type="http://schemas.openxmlformats.org/officeDocument/2006/relationships/image" Target="/ppt/media/image2.png" Id="Reaff43b66ec54263" /><Relationship Type="http://schemas.openxmlformats.org/officeDocument/2006/relationships/image" Target="/ppt/media/image6.png" Id="Rf1ab36655b674b64" /><Relationship Type="http://schemas.openxmlformats.org/officeDocument/2006/relationships/notesSlide" Target="/ppt/notesSlides/notesSlide9.xml" Id="Rd9b8e76d92c547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f62228d024d0e" /><Relationship Type="http://schemas.openxmlformats.org/officeDocument/2006/relationships/image" Target="/ppt/media/image15.png" Id="Rd9b8817f5977462f" /><Relationship Type="http://schemas.openxmlformats.org/officeDocument/2006/relationships/image" Target="/ppt/media/image16.png" Id="R3e1d8b6dd6784b12" /><Relationship Type="http://schemas.openxmlformats.org/officeDocument/2006/relationships/image" Target="/ppt/media/image17.png" Id="R094d48e69d0b4f66" /><Relationship Type="http://schemas.openxmlformats.org/officeDocument/2006/relationships/image" Target="/ppt/media/image18.png" Id="R0346c8c973bf4be2" /><Relationship Type="http://schemas.openxmlformats.org/officeDocument/2006/relationships/image" Target="/ppt/media/image19.png" Id="R68a65104648e4cb5" /><Relationship Type="http://schemas.openxmlformats.org/officeDocument/2006/relationships/image" Target="/ppt/media/image20.png" Id="R0c2a8cf3f2cc4b18" /><Relationship Type="http://schemas.openxmlformats.org/officeDocument/2006/relationships/image" Target="/ppt/media/image21.png" Id="R60a41b7b31ab4b8b" /><Relationship Type="http://schemas.openxmlformats.org/officeDocument/2006/relationships/image" Target="/ppt/media/image22.png" Id="R0eda874a724a4da7" /><Relationship Type="http://schemas.openxmlformats.org/officeDocument/2006/relationships/notesSlide" Target="/ppt/notesSlides/notesSlide10.xml" Id="Rb0f532adcba6443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085c1950d84717" /><Relationship Type="http://schemas.openxmlformats.org/officeDocument/2006/relationships/image" Target="/ppt/media/image23.png" Id="R2d2c5673b8814589" /><Relationship Type="http://schemas.openxmlformats.org/officeDocument/2006/relationships/image" Target="/ppt/media/image24.png" Id="Rf22821f34cfc4744" /><Relationship Type="http://schemas.openxmlformats.org/officeDocument/2006/relationships/image" Target="/ppt/media/image25.png" Id="Rb0d134a9292d430a" /><Relationship Type="http://schemas.openxmlformats.org/officeDocument/2006/relationships/image" Target="/ppt/media/image26.png" Id="R93f19ea631964851" /><Relationship Type="http://schemas.openxmlformats.org/officeDocument/2006/relationships/image" Target="/ppt/media/image27.png" Id="R21c0a259b6af45f7" /><Relationship Type="http://schemas.openxmlformats.org/officeDocument/2006/relationships/image" Target="/ppt/media/image28.png" Id="Rfd314c10295c44c8" /><Relationship Type="http://schemas.openxmlformats.org/officeDocument/2006/relationships/image" Target="/ppt/media/image29.png" Id="Rccb660af1c124e02" /><Relationship Type="http://schemas.openxmlformats.org/officeDocument/2006/relationships/image" Target="/ppt/media/image30.png" Id="Rc330cd1a4dd84d42" /><Relationship Type="http://schemas.openxmlformats.org/officeDocument/2006/relationships/notesSlide" Target="/ppt/notesSlides/notesSlide11.xml" Id="R229a2dee089346e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e60d2235354282" /><Relationship Type="http://schemas.openxmlformats.org/officeDocument/2006/relationships/image" Target="/ppt/media/image31.png" Id="R3411a4caa68d4a0d" /><Relationship Type="http://schemas.openxmlformats.org/officeDocument/2006/relationships/image" Target="/ppt/media/image32.png" Id="Ra8bc47abde72402e" /><Relationship Type="http://schemas.openxmlformats.org/officeDocument/2006/relationships/image" Target="/ppt/media/image33.png" Id="Rfbb083a6e91249df" /><Relationship Type="http://schemas.openxmlformats.org/officeDocument/2006/relationships/image" Target="/ppt/media/image34.png" Id="R3f9342166e0e47d1" /><Relationship Type="http://schemas.openxmlformats.org/officeDocument/2006/relationships/image" Target="/ppt/media/image35.png" Id="Rc83f4513de2c4772" /><Relationship Type="http://schemas.openxmlformats.org/officeDocument/2006/relationships/image" Target="/ppt/media/image36.png" Id="Ra4ab7a589ff24516" /><Relationship Type="http://schemas.openxmlformats.org/officeDocument/2006/relationships/image" Target="/ppt/media/image37.png" Id="R63cfd4d16b5c420c" /><Relationship Type="http://schemas.openxmlformats.org/officeDocument/2006/relationships/image" Target="/ppt/media/image38.png" Id="Rf768af88b49a4ad7" /><Relationship Type="http://schemas.openxmlformats.org/officeDocument/2006/relationships/notesSlide" Target="/ppt/notesSlides/notesSlide12.xml" Id="Rea42d5fe901c49c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4cfbdf09c24d88" /><Relationship Type="http://schemas.openxmlformats.org/officeDocument/2006/relationships/image" Target="/ppt/media/image39.png" Id="R0f7cb5cd36f54291" /><Relationship Type="http://schemas.openxmlformats.org/officeDocument/2006/relationships/image" Target="/ppt/media/image40.png" Id="R365fb2ab984d4144" /><Relationship Type="http://schemas.openxmlformats.org/officeDocument/2006/relationships/image" Target="/ppt/media/image41.png" Id="Rffa2bfb522884ada" /><Relationship Type="http://schemas.openxmlformats.org/officeDocument/2006/relationships/image" Target="/ppt/media/image42.png" Id="R96e45f5fb3524a6a" /><Relationship Type="http://schemas.openxmlformats.org/officeDocument/2006/relationships/image" Target="/ppt/media/image43.png" Id="R8b7d5616a88f4c3f" /><Relationship Type="http://schemas.openxmlformats.org/officeDocument/2006/relationships/image" Target="/ppt/media/image44.png" Id="Reb5a257c1e9a4eec" /><Relationship Type="http://schemas.openxmlformats.org/officeDocument/2006/relationships/image" Target="/ppt/media/image45.png" Id="R72f7a56496304876" /><Relationship Type="http://schemas.openxmlformats.org/officeDocument/2006/relationships/image" Target="/ppt/media/image46.png" Id="R7ce6c7e1c84c4314" /><Relationship Type="http://schemas.openxmlformats.org/officeDocument/2006/relationships/notesSlide" Target="/ppt/notesSlides/notesSlide13.xml" Id="R34da84132d014da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9662d20e4b455c" /><Relationship Type="http://schemas.openxmlformats.org/officeDocument/2006/relationships/image" Target="/ppt/media/image.jpeg" Id="Rf27e4eacd8de46c4" /><Relationship Type="http://schemas.openxmlformats.org/officeDocument/2006/relationships/notesSlide" Target="/ppt/notesSlides/notesSlide14.xml" Id="Re196266e999e43e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a643e1bd14ab4" /><Relationship Type="http://schemas.openxmlformats.org/officeDocument/2006/relationships/image" Target="/ppt/media/image3.png" Id="Ra5d1f346901c490e" /><Relationship Type="http://schemas.openxmlformats.org/officeDocument/2006/relationships/image" Target="/ppt/media/image12.png" Id="R984e30d62c414441" /><Relationship Type="http://schemas.openxmlformats.org/officeDocument/2006/relationships/image" Target="/ppt/media/image47.png" Id="Ra5a0df6865824f8b" /><Relationship Type="http://schemas.openxmlformats.org/officeDocument/2006/relationships/image" Target="/ppt/media/image8.png" Id="R46e60fc8d3d241be" /><Relationship Type="http://schemas.openxmlformats.org/officeDocument/2006/relationships/image" Target="/ppt/media/image10.png" Id="R48177f873b9f4934" /><Relationship Type="http://schemas.openxmlformats.org/officeDocument/2006/relationships/image" Target="/ppt/media/image9.png" Id="Rebbc62be57ac4854" /><Relationship Type="http://schemas.openxmlformats.org/officeDocument/2006/relationships/notesSlide" Target="/ppt/notesSlides/notesSlide15.xml" Id="Re528bc2d7466449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67bd6d244648a7" /><Relationship Type="http://schemas.openxmlformats.org/officeDocument/2006/relationships/image" Target="/ppt/media/image2.jpeg" Id="Ra173ca7b8afa4931" /><Relationship Type="http://schemas.openxmlformats.org/officeDocument/2006/relationships/notesSlide" Target="/ppt/notesSlides/notesSlide16.xml" Id="R98cb25b9d7ae400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e86519813b4b13" /><Relationship Type="http://schemas.openxmlformats.org/officeDocument/2006/relationships/image" Target="/ppt/media/image3.png" Id="R95d1393acad64795" /><Relationship Type="http://schemas.openxmlformats.org/officeDocument/2006/relationships/image" Target="/ppt/media/image2.png" Id="R9e6faa9f70e246f7" /><Relationship Type="http://schemas.openxmlformats.org/officeDocument/2006/relationships/image" Target="/ppt/media/image6.png" Id="Reddf4c8458a84991" /><Relationship Type="http://schemas.openxmlformats.org/officeDocument/2006/relationships/image" Target="/ppt/media/image8.png" Id="R1d917a268fbd44c9" /><Relationship Type="http://schemas.openxmlformats.org/officeDocument/2006/relationships/notesSlide" Target="/ppt/notesSlides/notesSlide17.xml" Id="R3a51e40c34894f1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8fb20c77ef4c08" /><Relationship Type="http://schemas.openxmlformats.org/officeDocument/2006/relationships/image" Target="/ppt/media/image3.jpeg" Id="Rd962a61160394c9f" /><Relationship Type="http://schemas.openxmlformats.org/officeDocument/2006/relationships/notesSlide" Target="/ppt/notesSlides/notesSlide18.xml" Id="Rd16ce9f438f643d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54ffa7ccf4423" /><Relationship Type="http://schemas.openxmlformats.org/officeDocument/2006/relationships/image" Target="/ppt/media/image3.png" Id="Rdd3b8c0cea044e67" /><Relationship Type="http://schemas.openxmlformats.org/officeDocument/2006/relationships/image" Target="/ppt/media/image6.png" Id="R6af4ca0d9b534eb4" /><Relationship Type="http://schemas.openxmlformats.org/officeDocument/2006/relationships/image" Target="/ppt/media/image8.png" Id="Rdbed952437cf42ba" /><Relationship Type="http://schemas.openxmlformats.org/officeDocument/2006/relationships/image" Target="/ppt/media/image9.png" Id="Rc38c3752b4a24528" /><Relationship Type="http://schemas.openxmlformats.org/officeDocument/2006/relationships/notesSlide" Target="/ppt/notesSlides/notesSlide19.xml" Id="R95c3954e40794b3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01daeb59aa492a" /><Relationship Type="http://schemas.openxmlformats.org/officeDocument/2006/relationships/image" Target="/ppt/media/image3.png" Id="R0378cd0485564fa1" /><Relationship Type="http://schemas.openxmlformats.org/officeDocument/2006/relationships/image" Target="/ppt/media/image8.png" Id="R97052babe8a344d1" /><Relationship Type="http://schemas.openxmlformats.org/officeDocument/2006/relationships/image" Target="/ppt/media/image9.png" Id="R34b8e52218224e92" /><Relationship Type="http://schemas.openxmlformats.org/officeDocument/2006/relationships/image" Target="/ppt/media/image12.png" Id="R73ca8e043a044d49" /><Relationship Type="http://schemas.openxmlformats.org/officeDocument/2006/relationships/notesSlide" Target="/ppt/notesSlides/notesSlide20.xml" Id="R9484f06fe36048c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3ba3e4e7234b46" /><Relationship Type="http://schemas.openxmlformats.org/officeDocument/2006/relationships/image" Target="/ppt/media/image4.png" Id="R134f8724364345c8" /><Relationship Type="http://schemas.openxmlformats.org/officeDocument/2006/relationships/image" Target="/ppt/media/image3.png" Id="R860f2ca81fa24555" /><Relationship Type="http://schemas.openxmlformats.org/officeDocument/2006/relationships/image" Target="/ppt/media/image2.png" Id="Rd5fdc22bd75c4df9" /><Relationship Type="http://schemas.openxmlformats.org/officeDocument/2006/relationships/image" Target="/ppt/media/image6.png" Id="R5dd4f193470b4fda" /><Relationship Type="http://schemas.openxmlformats.org/officeDocument/2006/relationships/notesSlide" Target="/ppt/notesSlides/notesSlide21.xml" Id="R98a23873145c4c5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5a8e4cd52f44e0" /><Relationship Type="http://schemas.openxmlformats.org/officeDocument/2006/relationships/image" Target="/ppt/media/image48.png" Id="R7a66e08e81174d21" /><Relationship Type="http://schemas.openxmlformats.org/officeDocument/2006/relationships/notesSlide" Target="/ppt/notesSlides/notesSlide22.xml" Id="Re9c43c6b28c24ed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0ebfc532af472f" /><Relationship Type="http://schemas.openxmlformats.org/officeDocument/2006/relationships/image" Target="/ppt/media/image4.png" Id="Rf93a6a7085554820" /><Relationship Type="http://schemas.openxmlformats.org/officeDocument/2006/relationships/image" Target="/ppt/media/image5.png" Id="R2b42599733b14061" /><Relationship Type="http://schemas.openxmlformats.org/officeDocument/2006/relationships/image" Target="/ppt/media/image2.png" Id="R8f15169271794364" /><Relationship Type="http://schemas.openxmlformats.org/officeDocument/2006/relationships/image" Target="/ppt/media/image9.png" Id="Rb63af36d55f94774" /><Relationship Type="http://schemas.openxmlformats.org/officeDocument/2006/relationships/notesSlide" Target="/ppt/notesSlides/notesSlide23.xml" Id="Rb5c5429826b842b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44748e1574a38" /><Relationship Type="http://schemas.openxmlformats.org/officeDocument/2006/relationships/image" Target="/ppt/media/image10.png" Id="Rbc11034b328442a8" /><Relationship Type="http://schemas.openxmlformats.org/officeDocument/2006/relationships/image" Target="/ppt/media/image4.png" Id="Raa374f8a9b364c4f" /><Relationship Type="http://schemas.openxmlformats.org/officeDocument/2006/relationships/image" Target="/ppt/media/image2.png" Id="R62f1fd220ac44bb1" /><Relationship Type="http://schemas.openxmlformats.org/officeDocument/2006/relationships/image" Target="/ppt/media/image12.png" Id="R3c237ac1668f481e" /><Relationship Type="http://schemas.openxmlformats.org/officeDocument/2006/relationships/notesSlide" Target="/ppt/notesSlides/notesSlide24.xml" Id="R95928de581c844b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c1c15819fe4743" /><Relationship Type="http://schemas.openxmlformats.org/officeDocument/2006/relationships/image" Target="/ppt/media/image10.png" Id="Rcab72aa42a6c48eb" /><Relationship Type="http://schemas.openxmlformats.org/officeDocument/2006/relationships/image" Target="/ppt/media/image2.png" Id="R58db317293ba4a40" /><Relationship Type="http://schemas.openxmlformats.org/officeDocument/2006/relationships/image" Target="/ppt/media/image47.png" Id="Ra2fc44066412497a" /><Relationship Type="http://schemas.openxmlformats.org/officeDocument/2006/relationships/notesSlide" Target="/ppt/notesSlides/notesSlide25.xml" Id="R4db79b36c52b4a7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83ea42a5744a12" /><Relationship Type="http://schemas.openxmlformats.org/officeDocument/2006/relationships/image" Target="/ppt/media/image49.png" Id="R95e5cdd1fd7d4a5f" /><Relationship Type="http://schemas.openxmlformats.org/officeDocument/2006/relationships/image" Target="/ppt/media/image3.png" Id="Rde980f81647e4003" /><Relationship Type="http://schemas.openxmlformats.org/officeDocument/2006/relationships/image" Target="/ppt/media/image50.png" Id="R42a72b13b0ec466b" /><Relationship Type="http://schemas.openxmlformats.org/officeDocument/2006/relationships/image" Target="/ppt/media/image2.png" Id="R1cc169f5a44541ff" /><Relationship Type="http://schemas.openxmlformats.org/officeDocument/2006/relationships/image" Target="/ppt/media/image9.png" Id="Rb58596d9592340d3" /><Relationship Type="http://schemas.openxmlformats.org/officeDocument/2006/relationships/notesSlide" Target="/ppt/notesSlides/notesSlide26.xml" Id="Rf3edf1773aca446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3121236fdb4787" /><Relationship Type="http://schemas.openxmlformats.org/officeDocument/2006/relationships/image" Target="/ppt/media/image51.png" Id="R00f683570b2b4c38" /><Relationship Type="http://schemas.openxmlformats.org/officeDocument/2006/relationships/notesSlide" Target="/ppt/notesSlides/notesSlide27.xml" Id="R003605bf2f88484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3e805ccc684510" /><Relationship Type="http://schemas.openxmlformats.org/officeDocument/2006/relationships/image" Target="/ppt/media/image52.png" Id="R3e172cd4b5b54d88" /><Relationship Type="http://schemas.openxmlformats.org/officeDocument/2006/relationships/notesSlide" Target="/ppt/notesSlides/notesSlide28.xml" Id="R3161790963a94e6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0cd05eadf44e8" /><Relationship Type="http://schemas.openxmlformats.org/officeDocument/2006/relationships/image" Target="/ppt/media/image53.png" Id="R35b1199aaaf84f7e" /><Relationship Type="http://schemas.openxmlformats.org/officeDocument/2006/relationships/notesSlide" Target="/ppt/notesSlides/notesSlide29.xml" Id="Ra561c344a49a471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ac3e933c2c4e92" /><Relationship Type="http://schemas.openxmlformats.org/officeDocument/2006/relationships/image" Target="/ppt/media/image54.png" Id="R7b899202d78b49c1" /><Relationship Type="http://schemas.openxmlformats.org/officeDocument/2006/relationships/notesSlide" Target="/ppt/notesSlides/notesSlide30.xml" Id="R4ffeb3d45d744c0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7821c33a84e7b" /><Relationship Type="http://schemas.openxmlformats.org/officeDocument/2006/relationships/image" Target="/ppt/media/image55.png" Id="Rbd7205948df64325" /><Relationship Type="http://schemas.openxmlformats.org/officeDocument/2006/relationships/notesSlide" Target="/ppt/notesSlides/notesSlide31.xml" Id="R8d06de3fe7a3436a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af374fa1d843f0" /><Relationship Type="http://schemas.openxmlformats.org/officeDocument/2006/relationships/image" Target="/ppt/media/image50.png" Id="R19b7cdddf3f746c7" /><Relationship Type="http://schemas.openxmlformats.org/officeDocument/2006/relationships/image" Target="/ppt/media/image11.png" Id="R17d941bc47d64abd" /><Relationship Type="http://schemas.openxmlformats.org/officeDocument/2006/relationships/image" Target="/ppt/media/image2.png" Id="Rc71957b523f94586" /><Relationship Type="http://schemas.openxmlformats.org/officeDocument/2006/relationships/image" Target="/ppt/media/image12.png" Id="R044a9425bbc34b37" /><Relationship Type="http://schemas.openxmlformats.org/officeDocument/2006/relationships/notesSlide" Target="/ppt/notesSlides/notesSlide32.xml" Id="Rf9bfd061b0084e3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03d5cd70864e03" /><Relationship Type="http://schemas.openxmlformats.org/officeDocument/2006/relationships/image" Target="/ppt/media/image56.png" Id="Rcc47134aaa89408a" /><Relationship Type="http://schemas.openxmlformats.org/officeDocument/2006/relationships/notesSlide" Target="/ppt/notesSlides/notesSlide33.xml" Id="Rd072f30dbd2a409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3c4f88e4e04818" /><Relationship Type="http://schemas.openxmlformats.org/officeDocument/2006/relationships/image" Target="/ppt/media/image57.png" Id="R4416cbf589e749c7" /><Relationship Type="http://schemas.openxmlformats.org/officeDocument/2006/relationships/notesSlide" Target="/ppt/notesSlides/notesSlide34.xml" Id="Rf8bb77fa10d1413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a529970aab48c4" /><Relationship Type="http://schemas.openxmlformats.org/officeDocument/2006/relationships/image" Target="/ppt/media/image58.png" Id="R1401870ffb8845b7" /><Relationship Type="http://schemas.openxmlformats.org/officeDocument/2006/relationships/notesSlide" Target="/ppt/notesSlides/notesSlide35.xml" Id="Rb165ff03ba154755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5d39efe2564065" /><Relationship Type="http://schemas.openxmlformats.org/officeDocument/2006/relationships/image" Target="/ppt/media/image4.png" Id="R8d6a34678c964140" /><Relationship Type="http://schemas.openxmlformats.org/officeDocument/2006/relationships/image" Target="/ppt/media/image3.png" Id="Rb976485095a9432e" /><Relationship Type="http://schemas.openxmlformats.org/officeDocument/2006/relationships/image" Target="/ppt/media/image10.png" Id="R94241a36f2924d20" /><Relationship Type="http://schemas.openxmlformats.org/officeDocument/2006/relationships/image" Target="/ppt/media/image6.png" Id="R28053eb8e8a14267" /><Relationship Type="http://schemas.openxmlformats.org/officeDocument/2006/relationships/notesSlide" Target="/ppt/notesSlides/notesSlide36.xml" Id="R98ed80494f694e8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fa0cfa9924d4f" /><Relationship Type="http://schemas.openxmlformats.org/officeDocument/2006/relationships/image" Target="/ppt/media/image59.png" Id="R6a0585caf9c3419e" /><Relationship Type="http://schemas.openxmlformats.org/officeDocument/2006/relationships/image" Target="/ppt/media/image60.png" Id="R4b6a867750af45a4" /><Relationship Type="http://schemas.openxmlformats.org/officeDocument/2006/relationships/notesSlide" Target="/ppt/notesSlides/notesSlide37.xml" Id="Rb7aedb8e0b7a459b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ea0f93ad914dcc" /><Relationship Type="http://schemas.openxmlformats.org/officeDocument/2006/relationships/image" Target="/ppt/media/image61.png" Id="Rf8345f48d2f5456a" /><Relationship Type="http://schemas.openxmlformats.org/officeDocument/2006/relationships/image" Target="/ppt/media/image62.png" Id="Rb8484b1ec2e8412b" /><Relationship Type="http://schemas.openxmlformats.org/officeDocument/2006/relationships/notesSlide" Target="/ppt/notesSlides/notesSlide38.xml" Id="R0abf1e12ad104bb3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b79760e98f474c" /><Relationship Type="http://schemas.openxmlformats.org/officeDocument/2006/relationships/image" Target="/ppt/media/image63.png" Id="R51089527c8ed4fb8" /><Relationship Type="http://schemas.openxmlformats.org/officeDocument/2006/relationships/image" Target="/ppt/media/image64.png" Id="Ra54beed8246c48f3" /><Relationship Type="http://schemas.openxmlformats.org/officeDocument/2006/relationships/notesSlide" Target="/ppt/notesSlides/notesSlide39.xml" Id="R41f8aeb5082c4f6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939d7395f64a93" /><Relationship Type="http://schemas.openxmlformats.org/officeDocument/2006/relationships/image" Target="/ppt/media/image65.png" Id="R98a5509cd5fb43f7" /><Relationship Type="http://schemas.openxmlformats.org/officeDocument/2006/relationships/notesSlide" Target="/ppt/notesSlides/notesSlide40.xml" Id="R2e2bb9dac8484b93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45e4338105444a" /><Relationship Type="http://schemas.openxmlformats.org/officeDocument/2006/relationships/image" Target="/ppt/media/image2.png" Id="R99e2d50c96584261" /><Relationship Type="http://schemas.openxmlformats.org/officeDocument/2006/relationships/image" Target="/ppt/media/image12.png" Id="R25c950f09bb44b61" /><Relationship Type="http://schemas.openxmlformats.org/officeDocument/2006/relationships/image" Target="/ppt/media/image8.png" Id="Rc80020c795f14a20" /><Relationship Type="http://schemas.openxmlformats.org/officeDocument/2006/relationships/image" Target="/ppt/media/image5.png" Id="R68e8386151af4f05" /><Relationship Type="http://schemas.openxmlformats.org/officeDocument/2006/relationships/image" Target="/ppt/media/image9.png" Id="Rd0de1195f3fa4add" /><Relationship Type="http://schemas.openxmlformats.org/officeDocument/2006/relationships/notesSlide" Target="/ppt/notesSlides/notesSlide41.xml" Id="Rb93cfd4214624ce1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ea60670534d5b" /><Relationship Type="http://schemas.openxmlformats.org/officeDocument/2006/relationships/image" Target="/ppt/media/image4.jpeg" Id="R56cea79734fd4cc9" /><Relationship Type="http://schemas.openxmlformats.org/officeDocument/2006/relationships/notesSlide" Target="/ppt/notesSlides/notesSlide42.xml" Id="R01f69de2c47d40b3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26b518fa444e3e" /><Relationship Type="http://schemas.openxmlformats.org/officeDocument/2006/relationships/image" Target="/ppt/media/image2.png" Id="Rc7c380b4a2634929" /><Relationship Type="http://schemas.openxmlformats.org/officeDocument/2006/relationships/image" Target="/ppt/media/image5.png" Id="R46eff0df3b46461e" /><Relationship Type="http://schemas.openxmlformats.org/officeDocument/2006/relationships/image" Target="/ppt/media/image6.png" Id="R6d7697122ed5491a" /><Relationship Type="http://schemas.openxmlformats.org/officeDocument/2006/relationships/image" Target="/ppt/media/image9.png" Id="Ra9e3f4f14b044271" /><Relationship Type="http://schemas.openxmlformats.org/officeDocument/2006/relationships/notesSlide" Target="/ppt/notesSlides/notesSlide43.xml" Id="R12f9fd136c3147ae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336f2010c44d22" /><Relationship Type="http://schemas.openxmlformats.org/officeDocument/2006/relationships/image" Target="/ppt/media/image6.png" Id="R047d0f3560964e7b" /><Relationship Type="http://schemas.openxmlformats.org/officeDocument/2006/relationships/image" Target="/ppt/media/image2.png" Id="R8912b2b310724cf3" /><Relationship Type="http://schemas.openxmlformats.org/officeDocument/2006/relationships/image" Target="/ppt/media/image9.png" Id="R803ccdce9c224898" /><Relationship Type="http://schemas.openxmlformats.org/officeDocument/2006/relationships/image" Target="/ppt/media/image8.png" Id="R430f0712b30a4d8e" /><Relationship Type="http://schemas.openxmlformats.org/officeDocument/2006/relationships/notesSlide" Target="/ppt/notesSlides/notesSlide44.xml" Id="R9c3ac7aea9c7494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bd465b94424985" /><Relationship Type="http://schemas.openxmlformats.org/officeDocument/2006/relationships/image" Target="/ppt/media/image2.png" Id="R6ffca894780c4b3a" /><Relationship Type="http://schemas.openxmlformats.org/officeDocument/2006/relationships/image" Target="/ppt/media/image9.png" Id="R23e4d2812bc644e7" /><Relationship Type="http://schemas.openxmlformats.org/officeDocument/2006/relationships/image" Target="/ppt/media/image7.png" Id="Ref5d71e408b84b7b" /><Relationship Type="http://schemas.openxmlformats.org/officeDocument/2006/relationships/image" Target="/ppt/media/image4.png" Id="R697fb483325a44a1" /><Relationship Type="http://schemas.openxmlformats.org/officeDocument/2006/relationships/notesSlide" Target="/ppt/notesSlides/notesSlide45.xml" Id="Ra134c54c721e4a79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4a1f5ce0934eb1" /><Relationship Type="http://schemas.openxmlformats.org/officeDocument/2006/relationships/image" Target="/ppt/media/image3.png" Id="Rda0dd82f701f4fb1" /><Relationship Type="http://schemas.openxmlformats.org/officeDocument/2006/relationships/image" Target="/ppt/media/image4.png" Id="R347fb88e1f774e3c" /><Relationship Type="http://schemas.openxmlformats.org/officeDocument/2006/relationships/image" Target="/ppt/media/image2.png" Id="R0e39555c0e484260" /><Relationship Type="http://schemas.openxmlformats.org/officeDocument/2006/relationships/notesSlide" Target="/ppt/notesSlides/notesSlide46.xml" Id="R34bc7679aefa4bb4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14e35e43294775" /><Relationship Type="http://schemas.openxmlformats.org/officeDocument/2006/relationships/image" Target="/ppt/media/image3.png" Id="R370b8e379a624493" /><Relationship Type="http://schemas.openxmlformats.org/officeDocument/2006/relationships/image" Target="/ppt/media/image4.png" Id="Rfd4ef23c17bc42b3" /><Relationship Type="http://schemas.openxmlformats.org/officeDocument/2006/relationships/image" Target="/ppt/media/image10.png" Id="R720537a061784ff2" /><Relationship Type="http://schemas.openxmlformats.org/officeDocument/2006/relationships/image" Target="/ppt/media/image11.png" Id="Rc22d11a981134add" /><Relationship Type="http://schemas.openxmlformats.org/officeDocument/2006/relationships/image" Target="/ppt/media/image2.png" Id="R9bfc4355db074a31" /><Relationship Type="http://schemas.openxmlformats.org/officeDocument/2006/relationships/image" Target="/ppt/media/image12.png" Id="Rfdda3f9f8ffd4f95" /><Relationship Type="http://schemas.openxmlformats.org/officeDocument/2006/relationships/image" Target="/ppt/media/image6.png" Id="R0bc4db86845b4710" /><Relationship Type="http://schemas.openxmlformats.org/officeDocument/2006/relationships/image" Target="/ppt/media/image7.png" Id="Rc3e929d70f9b4e4c" /><Relationship Type="http://schemas.openxmlformats.org/officeDocument/2006/relationships/notesSlide" Target="/ppt/notesSlides/notesSlide47.xml" Id="R2a69cd434e59483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528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图片 18">
            <a:extLst xmlns:a="http://schemas.openxmlformats.org/drawingml/2006/main">
              <a:ext uri="{FF2B5EF4-FFF2-40B4-BE49-F238E27FC236}">
                <a16:creationId xmlns:a16="http://schemas.microsoft.com/office/drawing/2014/main" id="{2D75F66F-E16E-405F-B1F6-118E07AE7D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c180a8ace74f1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4E5BDA2-2CA4-4CCA-9F60-521B1863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1A17">
              <a:alpha val="6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圆角矩形 2">
            <a:extLst xmlns:a="http://schemas.openxmlformats.org/drawingml/2006/main">
              <a:ext uri="{FF2B5EF4-FFF2-40B4-BE49-F238E27FC236}">
                <a16:creationId xmlns:a16="http://schemas.microsoft.com/office/drawing/2014/main" id="{09AF0EF9-A054-4A4A-830F-F3896D21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23050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A56125E-8AE1-405F-A2C1-E5CF59CD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085850"/>
            <a:ext cx="2152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烘焙奶茶行业解决方案</a:t>
            </a:r>
            <a:endParaRPr sz="97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526DF1E0-E1E4-4454-99A4-DC439D2E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67056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门店补货有据可查，</a:t>
            </a:r>
            <a:endParaRPr sz="37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原料经营前后贯通</a:t>
            </a:r>
            <a:endParaRPr sz="37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2029966-84B4-4BBD-B82F-9CADDD86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52800"/>
            <a:ext cx="695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1575" b="1">
              <a:solidFill>
                <a:srgbClr val="F4DDE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170021E-06FC-4F6E-9C71-3906AAD0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62400"/>
            <a:ext cx="685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围绕商品身份、客户货盘、门店补货、订单核准、以销定采、库存、配送与对账组织业务。</a:t>
            </a:r>
            <a:endParaRPr sz="1275" b="0">
              <a:solidFill>
                <a:srgbClr val="F4F0E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E5BD735-B582-4C6D-AD1F-C6FE88FB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19700"/>
            <a:ext cx="1219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FD4A9CFC-59F6-4D99-92B8-6924725CA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茶饮连锁</a:t>
            </a:r>
            <a:endParaRPr sz="8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3540E27-F76B-4D19-8DC5-5E825E84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219700"/>
            <a:ext cx="1219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F321B28-57BB-4B57-9FF9-19F99D1B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2387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烘焙门店</a:t>
            </a:r>
            <a:endParaRPr sz="8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F3F4CCAC-6463-4A94-AE10-D6C3CEA5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219700"/>
            <a:ext cx="1219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28FA301D-6347-4636-812C-1B0840D81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2387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咖啡甜品</a:t>
            </a:r>
            <a:endParaRPr sz="8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4146FA0-C206-4432-9547-44AC74058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5219700"/>
            <a:ext cx="1219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33E7566-50F4-4004-BDDE-E6E28F01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52387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中央厨房</a:t>
            </a:r>
            <a:endParaRPr sz="8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4A124DED-1BA9-483E-9DBD-7C6CFD4AE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219700"/>
            <a:ext cx="1219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3C744704-B690-4AE8-A949-05055FC3E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2387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区域加盟</a:t>
            </a:r>
            <a:endParaRPr sz="8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61DE68C2-9CBB-49B3-97A0-59FEB191F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229350"/>
            <a:ext cx="1885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rPr>
              <a:t>烘焙奶茶原料与门店供货</a:t>
            </a:r>
            <a:endParaRPr sz="900" b="1">
              <a:solidFill>
                <a:srgbClr val="F4E8EA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1321708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71B98533-481F-4DE6-B4B5-3D67D3C3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312EEF0-39FF-4B37-AF27-5B7EDD02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01 行业与垂直业态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BC98A0B-B2D0-4F00-8AC5-24747A98F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餐饮规模保持增长，饮品连锁化更高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80CEEF8-63DD-4985-8CDC-8C2A4398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只采用国家统计局与中国连锁经营协会公开数据，不外推市场规模或系统收益。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97E3779-27A5-451C-91C7-E5B16D69F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E7A7603-7713-45B6-B0E1-E3692EA38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0146BF4-6E66-4880-894F-533675DB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C599A89-7BEA-422A-A81C-637592F4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33375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8E1D90B0-6AF8-4D03-82ED-21BDA6106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3337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F25AA6A8-D428-415D-93B0-4035A4370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2876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925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57,982亿元</a:t>
            </a:r>
            <a:endParaRPr sz="2925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4B80E6F8-26A7-477D-8FD3-90FB3357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09950"/>
            <a:ext cx="2876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2025年全国餐饮收入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A0951480-74DE-46BA-BA4C-5F793E8B1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同比增长3.2%</a:t>
            </a:r>
            <a:endParaRPr sz="10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1E276E41-A867-4C93-BDE0-1791886F2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33375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FD30083-7941-48FE-A72B-ACB2E364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3337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38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00ED7B5-9D76-4951-98C5-4E5820E1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647950"/>
            <a:ext cx="2876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925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747万家</a:t>
            </a:r>
            <a:endParaRPr sz="2925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EC2BA92-B721-4C92-8E7E-8150E119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409950"/>
            <a:ext cx="2876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2025年营业中餐饮商户约数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41368EF4-CA0C-4C90-936B-3BF97D57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00050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餐饮连锁化率25%</a:t>
            </a:r>
            <a:endParaRPr sz="10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9E2D2D85-1D8F-47C5-B429-CD5E70D67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209800"/>
            <a:ext cx="333375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DA08416-8C56-42C8-8167-E8B009033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209800"/>
            <a:ext cx="33337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0A46AB14-35FD-4AB1-A555-BEBAFA21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647950"/>
            <a:ext cx="2876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92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54%</a:t>
            </a:r>
            <a:endParaRPr sz="292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6C07CD6D-9B4A-4344-B89E-773E9E0DE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09950"/>
            <a:ext cx="2876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2025年饮品店连锁化率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E9EF2AB-6860-479E-A86B-633BD560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00050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高于餐饮行业平均水平</a:t>
            </a:r>
            <a:endParaRPr sz="10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9E27CA8-E2B2-4880-B228-4982CF82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162550"/>
            <a:ext cx="82296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8E906949-D220-4F92-9359-59C4CB896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200650"/>
            <a:ext cx="7924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规模与连锁化提高了统一商品、统一货盘和统一补货口径的重要性</a:t>
            </a:r>
            <a:endParaRPr sz="11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909712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11247887-0DCB-4FC4-A5DE-7CF31C6E7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730EED7-AC4B-429B-8020-5F4650160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01 行业与垂直业态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E362C0A-7DD8-4E6D-9C88-4FC61B577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六类经营对象，共用一条订货链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465E7DE-B979-475B-B910-1A8686EB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经营节奏不同，但都需要先确认可交易商品，再形成可回看的订单。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9DFA1604-2EC6-453E-8600-D663F663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A6DCBE1-D548-4C59-B42A-F31D76A8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0C05E9B-A596-4152-BB05-E028A30C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979C3EA-4DE4-4823-88FE-F3664ECA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E9AE11B7-91AC-4578-908A-A6AA068B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7423679D-1D55-4D9D-9D45-8D12A64B1F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00a67f4e6047a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31899190-2A79-4685-92F7-44E3F722A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现制茶饮连锁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9B68E8A-D81D-4281-97A7-32842F79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茶底、奶基、糖浆、小料和杯具按周或按日补货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BF3C75B-2ADF-4412-99A4-2E5AEA87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5A6A03CE-2B70-45A2-8D55-4E9406E0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B9E49B44-030F-4C51-B6A8-E788DF033E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314c45f229473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C2297545-4596-4786-8419-F1521D1C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烘焙门店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CEE8C9E-D438-4E9A-9BB8-530DD2B4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粉类、油脂、馅料、酵母与包材按生产计划备货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77E1DF84-8BD9-4BA5-9A74-321982EB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DBF5DE65-2689-422D-B86F-77183C39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917C76AF-DE74-44B3-8D1C-254811698C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3e31cadc9644f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8F1B8A0-A6FB-4AB9-B33E-05B1EB56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咖啡甜品门店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E732117-1F3B-48E6-B99E-F3A7CA570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咖啡豆、乳品、可可与风味粉组合采购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BA22E89-7381-41E4-B6A4-E7B2574A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D871B683-7AD5-4AD1-A258-8CDC5372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05754124-6591-4F8B-8990-EB1C5F080A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29abba73b14a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8521AD3-C999-4DAD-87B1-DF0039F26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中央厨房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DE2C7BA-BC7A-4BFD-B91E-450EAA66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汇总门店需求后组织原料入库与分拨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44DB9B9E-F04E-47AA-B22D-D4D58DB3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56DE4D00-1A04-4564-BFCB-90DE69EE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B86B326E-E370-4181-A2F7-C47A86622B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39c10ca6484ea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835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473E5B25-F6F4-4261-A3DB-375A17E15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区域加盟服务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1107A34D-7D1B-42A3-999B-8CDE5FC96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按门店货盘与统一活动组织区域周转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A5410EB8-44D4-4A66-B239-AD5801626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BC761050-A21E-46E9-9E57-7B38ACAC8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ED1B278B-CE26-4DDC-85CA-C7C61AFF8C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c8a969abb04d8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23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FE705250-7B1E-4BDB-A88C-E2BFF267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酒店西点与集采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FF43BB4E-42B3-401C-9946-9177E46B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围绕采购清单、验收结果和周期对账协同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9AB5D19D-BC3C-4058-BB2C-BD9710C06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5626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F2873DDC-8062-4E69-8E2D-E9D703FD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6007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客户类型决定货盘与价格入口，订单保留最终交易事实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7257819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EDE4602D-41FB-47F7-AE84-24B3348F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6483318-3C64-4863-B954-466410B11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01 行业与垂直业态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A2FB6F1-D560-4889-961D-4718BE2D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高频补货把小误差放大为门店损耗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C4B8BB0-211E-4317-A6C0-70F9BD22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原料种类、包装层级、保质期和门店节奏共同决定补货难度。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34E74D1-876E-4A5D-A2E5-A1F0F2E8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DDBC8A3-7983-451C-AE57-DF8F0A1C2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FC59D9E-98E1-4A2C-9425-CEB5A46C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A084C3F-AD24-4A2C-8950-FFD3C8DB6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2E613761-7D30-4E22-BACF-6606361B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105AC125-FDAE-45BB-94EC-740C1FC263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536eeef9a34e1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1A62B05-BCF2-41F0-B971-E38D724DD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名称相近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095D7C79-E3B6-4C18-8732-B124AE0D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红茶、绿茶、果糖、黑糖和风味粉需要稳定编码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45597CD8-AB8A-4B86-A553-BB543BDA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4B5B9407-0C64-4D9F-8F36-DE0FA3059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7791FFC6-52D4-423B-BFB9-0015067BB6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4bbb1f25d84bb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C4A03AC8-543D-433E-AE34-8AB79E256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箱规并存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A79CBEA-FD77-4D27-9CCF-59C4F0F78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袋、盒、罐、桶、箱与套数必须在成交前说清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24D53C31-47E0-42E4-A60C-C75820BA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3C74AA83-7BD0-41FA-BF78-E4437159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FA69A94E-29E5-4D2B-845D-8D0E799493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34ff1870fe49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25D1E9F-7F22-4941-AE94-22F49F0C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周转敏感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5357D8B-2639-4AC6-BF10-B350BB03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冷冻品、乳品和粉类采用不同的备货与检查方法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34DC9D5C-4018-4C65-8104-26474C04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FCC33BA0-084D-44A8-A6F3-11EF65B9C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D65C0A29-D33D-487A-A6FF-92AD319B4D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dff43a4d9f4f7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26067597-6143-4F4E-B47C-DB22966D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收货窗口短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1B93DB4-DAA7-4369-A542-9550D2A0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门店营业与生产节奏要求地址、时间和备注准确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816D6BFC-12DC-4592-ACAC-2E6E9E97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5A08ED36-93D1-4521-8FC9-C127DDE1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系统记录可交易事实，人员仍需依据保质期与现场条件作判断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2519162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144FC6AE-EC89-4806-85A3-9556A5F7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7E9EF88-D3DE-453D-B523-09561112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01 行业与垂直业态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E8E0A61-82E6-46A8-975C-3EC106928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进货查验需要记录与凭证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B6ABCF5-457B-440E-926B-843E437B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市场监管总局第104号令要求餐饮服务连锁企业依法建立食品进货查验记录制度。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AEBB56A-59EB-4BE0-A570-D9D9B46B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05145B2-412B-4B60-BE95-5EEE42D9B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2D0B25B-2A6D-4272-B194-A6B5CDA8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47E7171-3ADB-4B90-AC17-267E07CAF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137A9948-E4AD-4ACA-8EF3-B0A8BC30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DC7D2234-38AB-4BC1-BC76-CE70757AA7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eafa11db08463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8A52FCB-4D44-4B6F-98FB-D7E2AB9A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供货者信息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D6DB8F4-CAA4-4FF1-9C24-5FCBCD61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依法查验许可与食品合格证明文件，并保存相关凭证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EDE5EEDB-B1B3-4C79-B3B5-5264FAD3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D876524A-84C2-4730-AF3A-4367CBE4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F9CB5B4B-D86B-4A08-B669-A75A0FA19A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88d12a6abc4aa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05BB4C12-D7E6-4748-A4D3-1EBE57BC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食品身份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0E61CF2-FF3C-4B96-8BCA-56199697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名称、规格、数量、生产日期或批号、保质期需要如实记录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BB512510-1AD9-4F5A-9199-F536536BD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C2E81C4A-5FF1-4D01-A82C-F3C657C5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41A44A73-EAC8-4F96-9AEB-D45F5A81AB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1c4710adaa4f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0288B8A-BF74-43CC-91C3-8438BF7E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进货事实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41FE8A1-CD01-49EA-AE61-5B4896EF0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进货日期与收货情况需要进入企业实际查验流程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30457242-0AB3-4E62-953C-41197612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51CDF41C-B844-4A22-B237-7088A5B08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2C2FD81E-4C72-40C3-B533-FDF1210897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11d69b75243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F95C2043-FB1E-4604-B24D-800138AF0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系统边界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9B768F06-F4D4-4AA6-A26F-40F218436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订货系统提供商品、订单和附件线索，不替代法定查验与食品安全管理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F32C86FA-3183-4097-80A7-A9CE26160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738DAA52-39EA-46AC-AC60-E489A5CB2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业务系统应支持留痕，但合规责任仍由企业依法落实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5975682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3" name="圆角矩形 72">
            <a:extLst xmlns:a="http://schemas.openxmlformats.org/drawingml/2006/main">
              <a:ext uri="{FF2B5EF4-FFF2-40B4-BE49-F238E27FC236}">
                <a16:creationId xmlns:a16="http://schemas.microsoft.com/office/drawing/2014/main" id="{95B445C6-BB6B-493A-A52F-C59C28B23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B8BA4BA-56A8-4A7D-8D86-DB0063FB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01 行业与垂直业态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FE1D363-4588-4C05-9461-086C4AC3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八段业务主线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9A61619-6844-4338-9AE6-9C2E3B76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从行业对象出发，先建立商品与客户关系，再把订单推进到采购、交付和验收。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742FFD1-BD38-459E-9348-4678EEB3C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C1AFF20-5EA8-498A-BFE3-7F09B73C5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144C88E-9F73-425D-94F4-23069AD7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1315CC0-C7FD-42EA-AF5D-6C80567E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6CE43D16-C7B8-4527-95C1-DE3BE68BE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图片 81">
            <a:extLst xmlns:a="http://schemas.openxmlformats.org/drawingml/2006/main">
              <a:ext uri="{FF2B5EF4-FFF2-40B4-BE49-F238E27FC236}">
                <a16:creationId xmlns:a16="http://schemas.microsoft.com/office/drawing/2014/main" id="{E89F17D9-9504-4C4B-81C6-D81BB332D5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6cd840b9cb48b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7D728FD1-BCC4-428C-8FD9-E3874A12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8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2178B75-2EE3-416B-BD6F-76F080D4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3988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54AB881A-7D03-4FA4-9CB7-B0621811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商品身份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5B58F5A-46E1-4CDC-BD3B-6FE65329A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原料、包材与耗材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E0BA9272-0299-4539-B3DD-1984C5EA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7388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67690E1-FBFE-4038-9C44-D3E1D641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2638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1EDFBC00-DDF3-4583-BC71-88AB0E55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4088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FC040110-E979-4E81-A52B-94921159FE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d75328f03c455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281238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4631D1F-A02B-41DD-9FCF-D88CD2D3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31E9DB5A-77A0-46CF-96BF-853E8DD62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6CB33003-41D9-4AC2-9BAD-49EE42882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5038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客户货盘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AE94AA3-96C1-4068-A0C4-9C9B29D9E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5038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订货客户与可见货盘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3B967896-9D8E-4CEF-AF6D-381D53C6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38F8DDA1-B133-4D8F-90BB-E8136F0F2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046A9522-1D78-4FA5-8CC4-91C0D9AD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图片 97">
            <a:extLst xmlns:a="http://schemas.openxmlformats.org/drawingml/2006/main">
              <a:ext uri="{FF2B5EF4-FFF2-40B4-BE49-F238E27FC236}">
                <a16:creationId xmlns:a16="http://schemas.microsoft.com/office/drawing/2014/main" id="{93A8CC5D-B2EF-452A-AB85-63E686CA8B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b258b2190346a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48075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AA76901B-58A8-4D87-9DC5-9F53A1E29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1463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C9FFF971-C2AB-4B7B-9BD5-92D49CE97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7663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59605014-5FC2-49D7-A6D5-D8E5D4C0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客户价格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2CCD4696-9B3F-4952-A67F-A8D26CE5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价格层级与核准边界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7A85ED2A-B268-499C-9515-4B5274629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1063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29E65B2E-25CC-4995-998F-86D2EEEF6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6313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33" name="椭圆 32">
            <a:extLst xmlns:a="http://schemas.openxmlformats.org/drawingml/2006/main">
              <a:ext uri="{FF2B5EF4-FFF2-40B4-BE49-F238E27FC236}">
                <a16:creationId xmlns:a16="http://schemas.microsoft.com/office/drawing/2014/main" id="{11320C47-17C2-44DD-A803-C5495ADC6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7763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图片 105">
            <a:extLst xmlns:a="http://schemas.openxmlformats.org/drawingml/2006/main">
              <a:ext uri="{FF2B5EF4-FFF2-40B4-BE49-F238E27FC236}">
                <a16:creationId xmlns:a16="http://schemas.microsoft.com/office/drawing/2014/main" id="{9C42BAFC-45E6-4D29-8A4A-4BBBC8A565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cbe62621904a1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14913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60C8C0A2-49A6-41D8-BED1-BBA91CD3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C91A4142-7F22-4935-AF2D-C5D57E1C0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B400BB72-A8FC-4411-8EFF-513E1442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8713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商城补货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D63341E8-060F-4863-9EEF-659A01838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8713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PC与手机选品补货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DE0FF85C-859B-453E-9A84-6D6266419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3899705B-44C5-4ED1-BB44-AD388781F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41" name="椭圆 40">
            <a:extLst xmlns:a="http://schemas.openxmlformats.org/drawingml/2006/main">
              <a:ext uri="{FF2B5EF4-FFF2-40B4-BE49-F238E27FC236}">
                <a16:creationId xmlns:a16="http://schemas.microsoft.com/office/drawing/2014/main" id="{E91C2157-F86E-417C-BF68-0EAA758A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4" name="图片 113">
            <a:extLst xmlns:a="http://schemas.openxmlformats.org/drawingml/2006/main">
              <a:ext uri="{FF2B5EF4-FFF2-40B4-BE49-F238E27FC236}">
                <a16:creationId xmlns:a16="http://schemas.microsoft.com/office/drawing/2014/main" id="{43E86F73-0E5F-4AF4-A344-6932CF7A60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f39c8bcd0e425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AFBDBB8E-96A5-47D0-BA40-3064F91B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5BD5FEFC-C4FD-4157-ACE5-220C7A64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1338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EC7000DA-B9F6-42A5-A51B-27862F386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5EA1ED04-0A61-47C0-B2F1-30074E3A1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补货明细与业务状态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圆角矩形 46">
            <a:extLst xmlns:a="http://schemas.openxmlformats.org/drawingml/2006/main">
              <a:ext uri="{FF2B5EF4-FFF2-40B4-BE49-F238E27FC236}">
                <a16:creationId xmlns:a16="http://schemas.microsoft.com/office/drawing/2014/main" id="{D2CC3FF8-6338-458C-8294-193B38F2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4738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CDF46288-0AF5-40C4-903A-6ADE521C5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9988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49" name="椭圆 48">
            <a:extLst xmlns:a="http://schemas.openxmlformats.org/drawingml/2006/main">
              <a:ext uri="{FF2B5EF4-FFF2-40B4-BE49-F238E27FC236}">
                <a16:creationId xmlns:a16="http://schemas.microsoft.com/office/drawing/2014/main" id="{00FF3ED1-23F3-4C3B-BA6A-929D6698C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1438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2" name="图片 121">
            <a:extLst xmlns:a="http://schemas.openxmlformats.org/drawingml/2006/main">
              <a:ext uri="{FF2B5EF4-FFF2-40B4-BE49-F238E27FC236}">
                <a16:creationId xmlns:a16="http://schemas.microsoft.com/office/drawing/2014/main" id="{2E1C4149-4CE7-43B6-BAB6-31E7EF5D4C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3ca7433677418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48588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圆角矩形 50">
            <a:extLst xmlns:a="http://schemas.openxmlformats.org/drawingml/2006/main">
              <a:ext uri="{FF2B5EF4-FFF2-40B4-BE49-F238E27FC236}">
                <a16:creationId xmlns:a16="http://schemas.microsoft.com/office/drawing/2014/main" id="{03E0C171-6AF9-458C-9293-FAA50BE6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87D7BEBB-D63E-4D6C-BCB2-502D9EC6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015A9685-767C-4E00-AD9E-4C10F3C1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2388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汇总库存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4" name="矩形 53">
            <a:extLst xmlns:a="http://schemas.openxmlformats.org/drawingml/2006/main">
              <a:ext uri="{FF2B5EF4-FFF2-40B4-BE49-F238E27FC236}">
                <a16:creationId xmlns:a16="http://schemas.microsoft.com/office/drawing/2014/main" id="{28B05BD5-B834-4442-A080-B7802AEDE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2388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以销定采并人工确认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5" name="圆角矩形 54">
            <a:extLst xmlns:a="http://schemas.openxmlformats.org/drawingml/2006/main">
              <a:ext uri="{FF2B5EF4-FFF2-40B4-BE49-F238E27FC236}">
                <a16:creationId xmlns:a16="http://schemas.microsoft.com/office/drawing/2014/main" id="{9FDF744D-1550-4D66-85F0-B6A072C60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A35377A3-8C59-4A3E-A2DE-69282AFE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57" name="椭圆 56">
            <a:extLst xmlns:a="http://schemas.openxmlformats.org/drawingml/2006/main">
              <a:ext uri="{FF2B5EF4-FFF2-40B4-BE49-F238E27FC236}">
                <a16:creationId xmlns:a16="http://schemas.microsoft.com/office/drawing/2014/main" id="{15D02A9B-1287-44FB-9092-31824A77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0" name="图片 129">
            <a:extLst xmlns:a="http://schemas.openxmlformats.org/drawingml/2006/main">
              <a:ext uri="{FF2B5EF4-FFF2-40B4-BE49-F238E27FC236}">
                <a16:creationId xmlns:a16="http://schemas.microsoft.com/office/drawing/2014/main" id="{0A5CC452-55C9-4683-9431-A1FB12240D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f46ca735fc4c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15425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9" name="圆角矩形 58">
            <a:extLst xmlns:a="http://schemas.openxmlformats.org/drawingml/2006/main">
              <a:ext uri="{FF2B5EF4-FFF2-40B4-BE49-F238E27FC236}">
                <a16:creationId xmlns:a16="http://schemas.microsoft.com/office/drawing/2014/main" id="{C562EA0F-05DC-44C9-9596-7630759F1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矩形 59">
            <a:extLst xmlns:a="http://schemas.openxmlformats.org/drawingml/2006/main">
              <a:ext uri="{FF2B5EF4-FFF2-40B4-BE49-F238E27FC236}">
                <a16:creationId xmlns:a16="http://schemas.microsoft.com/office/drawing/2014/main" id="{03C6B930-AF85-4461-AD9B-D16CB949B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5013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1" name="矩形 60">
            <a:extLst xmlns:a="http://schemas.openxmlformats.org/drawingml/2006/main">
              <a:ext uri="{FF2B5EF4-FFF2-40B4-BE49-F238E27FC236}">
                <a16:creationId xmlns:a16="http://schemas.microsoft.com/office/drawing/2014/main" id="{83028BB4-6782-4F3A-B6CB-3A5A5BD3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配送对账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2" name="矩形 61">
            <a:extLst xmlns:a="http://schemas.openxmlformats.org/drawingml/2006/main">
              <a:ext uri="{FF2B5EF4-FFF2-40B4-BE49-F238E27FC236}">
                <a16:creationId xmlns:a16="http://schemas.microsoft.com/office/drawing/2014/main" id="{B933EBD8-1C1C-4B82-950A-9B32E7F2F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退货、回单与对账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3" name="圆角矩形 62">
            <a:extLst xmlns:a="http://schemas.openxmlformats.org/drawingml/2006/main">
              <a:ext uri="{FF2B5EF4-FFF2-40B4-BE49-F238E27FC236}">
                <a16:creationId xmlns:a16="http://schemas.microsoft.com/office/drawing/2014/main" id="{DA55531A-9478-41AE-A7E0-3896A684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8413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圆角矩形 63">
            <a:extLst xmlns:a="http://schemas.openxmlformats.org/drawingml/2006/main">
              <a:ext uri="{FF2B5EF4-FFF2-40B4-BE49-F238E27FC236}">
                <a16:creationId xmlns:a16="http://schemas.microsoft.com/office/drawing/2014/main" id="{69C58577-314E-4E4F-9FF1-B57CB13AF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3663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65" name="椭圆 64">
            <a:extLst xmlns:a="http://schemas.openxmlformats.org/drawingml/2006/main">
              <a:ext uri="{FF2B5EF4-FFF2-40B4-BE49-F238E27FC236}">
                <a16:creationId xmlns:a16="http://schemas.microsoft.com/office/drawing/2014/main" id="{66AD26CB-DC71-4647-8D6F-5E87F4F1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5113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8" name="图片 137">
            <a:extLst xmlns:a="http://schemas.openxmlformats.org/drawingml/2006/main">
              <a:ext uri="{FF2B5EF4-FFF2-40B4-BE49-F238E27FC236}">
                <a16:creationId xmlns:a16="http://schemas.microsoft.com/office/drawing/2014/main" id="{1318E0B7-0303-495F-9CC5-4FF6954A7E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0714ddca34f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82263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67" name="圆角矩形 66">
            <a:extLst xmlns:a="http://schemas.openxmlformats.org/drawingml/2006/main">
              <a:ext uri="{FF2B5EF4-FFF2-40B4-BE49-F238E27FC236}">
                <a16:creationId xmlns:a16="http://schemas.microsoft.com/office/drawing/2014/main" id="{47670EC7-58E6-4F81-82D3-F2CF64C00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矩形 67">
            <a:extLst xmlns:a="http://schemas.openxmlformats.org/drawingml/2006/main">
              <a:ext uri="{FF2B5EF4-FFF2-40B4-BE49-F238E27FC236}">
                <a16:creationId xmlns:a16="http://schemas.microsoft.com/office/drawing/2014/main" id="{7E62C49F-6005-4F68-825F-5AB9958A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9" name="矩形 68">
            <a:extLst xmlns:a="http://schemas.openxmlformats.org/drawingml/2006/main">
              <a:ext uri="{FF2B5EF4-FFF2-40B4-BE49-F238E27FC236}">
                <a16:creationId xmlns:a16="http://schemas.microsoft.com/office/drawing/2014/main" id="{1FF0E2FF-5771-490F-8558-DC49D41D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6063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上线验收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0" name="矩形 69">
            <a:extLst xmlns:a="http://schemas.openxmlformats.org/drawingml/2006/main">
              <a:ext uri="{FF2B5EF4-FFF2-40B4-BE49-F238E27FC236}">
                <a16:creationId xmlns:a16="http://schemas.microsoft.com/office/drawing/2014/main" id="{9E2FCFF2-C9B8-40B5-B16C-E58F74E5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6063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按真实订单逐项验收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1" name="圆角矩形 70">
            <a:extLst xmlns:a="http://schemas.openxmlformats.org/drawingml/2006/main">
              <a:ext uri="{FF2B5EF4-FFF2-40B4-BE49-F238E27FC236}">
                <a16:creationId xmlns:a16="http://schemas.microsoft.com/office/drawing/2014/main" id="{2BD7E543-7F4F-484C-B1A9-CFA19982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911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矩形 71">
            <a:extLst xmlns:a="http://schemas.openxmlformats.org/drawingml/2006/main">
              <a:ext uri="{FF2B5EF4-FFF2-40B4-BE49-F238E27FC236}">
                <a16:creationId xmlns:a16="http://schemas.microsoft.com/office/drawing/2014/main" id="{7D03B20B-EC96-4130-AC4B-ACA457F8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292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先统一商品、客户与价格，再推进补货、采购和履约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7390059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6" name="圆角矩形 105">
            <a:extLst xmlns:a="http://schemas.openxmlformats.org/drawingml/2006/main">
              <a:ext uri="{FF2B5EF4-FFF2-40B4-BE49-F238E27FC236}">
                <a16:creationId xmlns:a16="http://schemas.microsoft.com/office/drawing/2014/main" id="{EC42334C-6901-481E-B66F-9DFDF0465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5B4D70B-4966-4377-BEB3-2FFBC98F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C2702B9-AF96-4CA7-916E-428971F5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商品分类覆盖原料、包材与耗材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B9CF424-36D1-4EF5-A34A-954E4495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一级类按门店采购清单的商品族归类；同一商品只进一个主分类，规格与箱规留在商品资料。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93D9499B-5E6A-4905-AB28-89BA9313D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0FB834F-F330-400A-8AD9-0A744F9B2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FE5FE860-8341-440D-BB4E-14FE7C7F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34EE7D6-BD74-4C3F-83E3-ABDD3D966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2789F7D6-4DE5-4FF6-B50B-F753480EF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E039D88A-C3AA-4B26-9E09-A972D366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6CC37C68-E781-4E9A-BD0F-C1596B68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4588" y="21526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6A4619E-F70E-43F8-A7FE-3A96C71A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0788" y="21717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饮品基底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156BD38F-5DB5-4342-B9D6-D973EF93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621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茶叶茶包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BEF7E73-75D1-44E5-AB3D-C959E4D6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6F0E1AF0-84A3-4839-9CAE-CA7BD7F5F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022A0FB-7365-4170-9343-7EC2B4F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9BD22CBF-87F2-42AF-B31C-FF08B0ACD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21526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BE794B9D-F49D-44F5-A480-AE500514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1717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饮品基底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EFBE2BE2-B45C-4847-BA74-9536DA79C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1938" y="21621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咖啡可可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7AA1C967-FE97-4786-B6FE-02741A40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07DEFA2-6CDC-4F32-9972-FF4EA8D8D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3D4C4D8-CD51-4C1C-8B7E-5A7C7DF70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21F068CD-332C-444F-AA30-D1430143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463" y="21526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EE9F0D09-D6B3-4E64-ADE2-06D9E106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7663" y="21717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饮品基底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4EA7BA23-186F-4B91-83A4-C32A3E4E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1621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奶基乳品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E93F1FB1-3726-49B1-8079-59FCFBD6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2B99F9A9-C3B3-4666-8E24-598E8D91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F816AAF6-915B-44AA-ACF2-EC911B4F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3C77966D-BA13-4F6A-9979-8C78593B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21526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81CE8078-1593-4D76-8B62-F8562580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21717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饮品基底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71E3E918-9EA5-4F6B-9DE4-BF8B36288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21621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果糖糖浆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27FA1BC1-8DF7-43F9-AFA0-8180D2728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370AD13D-C0D7-4929-BD60-35761694E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8ED3A495-F4E9-41AB-B7C9-F96948DB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8EB0BF3F-CA27-4483-A3F5-C90289DE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4588" y="30289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E7403D74-DE47-4D0C-BE93-D8A15E15C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0788" y="30480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饮品小料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884586A9-BB54-4C3C-89CE-91C8C2C0D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0384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果酱果泥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0B6ADEB6-A490-4574-93E9-EFFF44A5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A225F6D3-E6E1-4171-872E-9A33D102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FC98BD7E-0915-4C0E-8F0C-3E8B44216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圆角矩形 40">
            <a:extLst xmlns:a="http://schemas.openxmlformats.org/drawingml/2006/main">
              <a:ext uri="{FF2B5EF4-FFF2-40B4-BE49-F238E27FC236}">
                <a16:creationId xmlns:a16="http://schemas.microsoft.com/office/drawing/2014/main" id="{D2E75562-DE7C-4A1B-BE38-19D144DC1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30289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D3BC2927-44F6-4DCE-A026-671D4C97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0480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饮品小料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EF918833-F935-4A3E-AAE7-0237D301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1938" y="30384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珍珠粉圆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6D3BA3D6-8C57-448B-B544-9A061AEEA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45" name="圆角矩形 44">
            <a:extLst xmlns:a="http://schemas.openxmlformats.org/drawingml/2006/main">
              <a:ext uri="{FF2B5EF4-FFF2-40B4-BE49-F238E27FC236}">
                <a16:creationId xmlns:a16="http://schemas.microsoft.com/office/drawing/2014/main" id="{3F774344-DA96-41B7-9117-827C726F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E94D2C3E-4F06-4BAE-A5F1-75F76B7C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圆角矩形 46">
            <a:extLst xmlns:a="http://schemas.openxmlformats.org/drawingml/2006/main">
              <a:ext uri="{FF2B5EF4-FFF2-40B4-BE49-F238E27FC236}">
                <a16:creationId xmlns:a16="http://schemas.microsoft.com/office/drawing/2014/main" id="{145A6DDC-508F-41F5-932E-07942930F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463" y="30289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6D8889E2-460F-45F7-AA65-C0CD7A33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7663" y="30480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饮品小料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24CCF32E-7002-478E-A939-0D392BCD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0384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椰果布丁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6DCA23C1-7402-49C2-80A8-71837400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51" name="圆角矩形 50">
            <a:extLst xmlns:a="http://schemas.openxmlformats.org/drawingml/2006/main">
              <a:ext uri="{FF2B5EF4-FFF2-40B4-BE49-F238E27FC236}">
                <a16:creationId xmlns:a16="http://schemas.microsoft.com/office/drawing/2014/main" id="{61CA1589-4A38-4550-B8BD-6FC71D74E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1D985015-F6FA-485D-BDC4-D258FCA76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圆角矩形 52">
            <a:extLst xmlns:a="http://schemas.openxmlformats.org/drawingml/2006/main">
              <a:ext uri="{FF2B5EF4-FFF2-40B4-BE49-F238E27FC236}">
                <a16:creationId xmlns:a16="http://schemas.microsoft.com/office/drawing/2014/main" id="{E68EC363-A792-40FC-87EF-271BAD88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30289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矩形 53">
            <a:extLst xmlns:a="http://schemas.openxmlformats.org/drawingml/2006/main">
              <a:ext uri="{FF2B5EF4-FFF2-40B4-BE49-F238E27FC236}">
                <a16:creationId xmlns:a16="http://schemas.microsoft.com/office/drawing/2014/main" id="{606F80ED-EC06-4406-86A4-19032FBFC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30480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饮品小料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0B15E26C-2E2E-4F4A-8DD1-9FAEFBD08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30384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风味粉料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6F53D22C-3AD8-461D-A0DA-94A33C37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57" name="圆角矩形 56">
            <a:extLst xmlns:a="http://schemas.openxmlformats.org/drawingml/2006/main">
              <a:ext uri="{FF2B5EF4-FFF2-40B4-BE49-F238E27FC236}">
                <a16:creationId xmlns:a16="http://schemas.microsoft.com/office/drawing/2014/main" id="{33D0C5AD-E91D-4FC4-A1D8-741ED4DA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矩形 57">
            <a:extLst xmlns:a="http://schemas.openxmlformats.org/drawingml/2006/main">
              <a:ext uri="{FF2B5EF4-FFF2-40B4-BE49-F238E27FC236}">
                <a16:creationId xmlns:a16="http://schemas.microsoft.com/office/drawing/2014/main" id="{8D9416E2-7EF3-4103-A7D7-5E535B1E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09</a:t>
            </a:r>
            <a:endParaRPr sz="60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9" name="圆角矩形 58">
            <a:extLst xmlns:a="http://schemas.openxmlformats.org/drawingml/2006/main">
              <a:ext uri="{FF2B5EF4-FFF2-40B4-BE49-F238E27FC236}">
                <a16:creationId xmlns:a16="http://schemas.microsoft.com/office/drawing/2014/main" id="{F3808A9C-4F13-4556-82BC-A705BB1F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4588" y="39052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14E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矩形 59">
            <a:extLst xmlns:a="http://schemas.openxmlformats.org/drawingml/2006/main">
              <a:ext uri="{FF2B5EF4-FFF2-40B4-BE49-F238E27FC236}">
                <a16:creationId xmlns:a16="http://schemas.microsoft.com/office/drawing/2014/main" id="{C7359BF8-8BD1-4F65-AB54-B818AA1E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0788" y="39243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烘焙原料</a:t>
            </a:r>
            <a:endParaRPr sz="55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1" name="矩形 60">
            <a:extLst xmlns:a="http://schemas.openxmlformats.org/drawingml/2006/main">
              <a:ext uri="{FF2B5EF4-FFF2-40B4-BE49-F238E27FC236}">
                <a16:creationId xmlns:a16="http://schemas.microsoft.com/office/drawing/2014/main" id="{F9744AC6-2CD9-4FAE-AD4A-D352B5648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147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烘焙粉类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2" name="圆角矩形 61">
            <a:extLst xmlns:a="http://schemas.openxmlformats.org/drawingml/2006/main">
              <a:ext uri="{FF2B5EF4-FFF2-40B4-BE49-F238E27FC236}">
                <a16:creationId xmlns:a16="http://schemas.microsoft.com/office/drawing/2014/main" id="{196C92E5-84E6-47FA-9844-F1F2E2D8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63" name="圆角矩形 62">
            <a:extLst xmlns:a="http://schemas.openxmlformats.org/drawingml/2006/main">
              <a:ext uri="{FF2B5EF4-FFF2-40B4-BE49-F238E27FC236}">
                <a16:creationId xmlns:a16="http://schemas.microsoft.com/office/drawing/2014/main" id="{04F37E2E-15F3-49EC-9F19-0578E3ED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矩形 63">
            <a:extLst xmlns:a="http://schemas.openxmlformats.org/drawingml/2006/main">
              <a:ext uri="{FF2B5EF4-FFF2-40B4-BE49-F238E27FC236}">
                <a16:creationId xmlns:a16="http://schemas.microsoft.com/office/drawing/2014/main" id="{9CB5FADD-40E0-4063-B9B6-7B9489C6B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10</a:t>
            </a:r>
            <a:endParaRPr sz="60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5" name="圆角矩形 64">
            <a:extLst xmlns:a="http://schemas.openxmlformats.org/drawingml/2006/main">
              <a:ext uri="{FF2B5EF4-FFF2-40B4-BE49-F238E27FC236}">
                <a16:creationId xmlns:a16="http://schemas.microsoft.com/office/drawing/2014/main" id="{979DB6C9-5F21-490D-BB0A-09D81942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39052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14E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矩形 65">
            <a:extLst xmlns:a="http://schemas.openxmlformats.org/drawingml/2006/main">
              <a:ext uri="{FF2B5EF4-FFF2-40B4-BE49-F238E27FC236}">
                <a16:creationId xmlns:a16="http://schemas.microsoft.com/office/drawing/2014/main" id="{C0B02BB3-A4D3-4434-B35C-51FB592E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9243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烘焙原料</a:t>
            </a:r>
            <a:endParaRPr sz="55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7" name="矩形 66">
            <a:extLst xmlns:a="http://schemas.openxmlformats.org/drawingml/2006/main">
              <a:ext uri="{FF2B5EF4-FFF2-40B4-BE49-F238E27FC236}">
                <a16:creationId xmlns:a16="http://schemas.microsoft.com/office/drawing/2014/main" id="{CA6CB100-4B1C-4B7B-8608-E38579ECF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1938" y="39147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酵母辅料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8" name="圆角矩形 67">
            <a:extLst xmlns:a="http://schemas.openxmlformats.org/drawingml/2006/main">
              <a:ext uri="{FF2B5EF4-FFF2-40B4-BE49-F238E27FC236}">
                <a16:creationId xmlns:a16="http://schemas.microsoft.com/office/drawing/2014/main" id="{09889063-32E0-4F03-A489-5E597CAA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69" name="圆角矩形 68">
            <a:extLst xmlns:a="http://schemas.openxmlformats.org/drawingml/2006/main">
              <a:ext uri="{FF2B5EF4-FFF2-40B4-BE49-F238E27FC236}">
                <a16:creationId xmlns:a16="http://schemas.microsoft.com/office/drawing/2014/main" id="{99053E08-F2EE-4614-AAEE-3AE12615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" name="矩形 69">
            <a:extLst xmlns:a="http://schemas.openxmlformats.org/drawingml/2006/main">
              <a:ext uri="{FF2B5EF4-FFF2-40B4-BE49-F238E27FC236}">
                <a16:creationId xmlns:a16="http://schemas.microsoft.com/office/drawing/2014/main" id="{942C7A6F-3D04-4CB6-9A14-8D2E46550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11</a:t>
            </a:r>
            <a:endParaRPr sz="60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1" name="圆角矩形 70">
            <a:extLst xmlns:a="http://schemas.openxmlformats.org/drawingml/2006/main">
              <a:ext uri="{FF2B5EF4-FFF2-40B4-BE49-F238E27FC236}">
                <a16:creationId xmlns:a16="http://schemas.microsoft.com/office/drawing/2014/main" id="{38FBD46E-367F-4CCC-B6F0-76D7A61B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463" y="39052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14E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矩形 71">
            <a:extLst xmlns:a="http://schemas.openxmlformats.org/drawingml/2006/main">
              <a:ext uri="{FF2B5EF4-FFF2-40B4-BE49-F238E27FC236}">
                <a16:creationId xmlns:a16="http://schemas.microsoft.com/office/drawing/2014/main" id="{F19601A6-CA0F-43BE-AA08-D6FCD89D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7663" y="39243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烘焙原料</a:t>
            </a:r>
            <a:endParaRPr sz="55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3" name="矩形 72">
            <a:extLst xmlns:a="http://schemas.openxmlformats.org/drawingml/2006/main">
              <a:ext uri="{FF2B5EF4-FFF2-40B4-BE49-F238E27FC236}">
                <a16:creationId xmlns:a16="http://schemas.microsoft.com/office/drawing/2014/main" id="{BB711604-3312-4C7A-98DE-C76F2557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9147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油脂乳酪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4" name="圆角矩形 73">
            <a:extLst xmlns:a="http://schemas.openxmlformats.org/drawingml/2006/main">
              <a:ext uri="{FF2B5EF4-FFF2-40B4-BE49-F238E27FC236}">
                <a16:creationId xmlns:a16="http://schemas.microsoft.com/office/drawing/2014/main" id="{44F1BDE4-823C-4D3F-A375-2A515AD3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75" name="圆角矩形 74">
            <a:extLst xmlns:a="http://schemas.openxmlformats.org/drawingml/2006/main">
              <a:ext uri="{FF2B5EF4-FFF2-40B4-BE49-F238E27FC236}">
                <a16:creationId xmlns:a16="http://schemas.microsoft.com/office/drawing/2014/main" id="{35D542FD-1F73-4C91-8506-5074FE4A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" name="矩形 75">
            <a:extLst xmlns:a="http://schemas.openxmlformats.org/drawingml/2006/main">
              <a:ext uri="{FF2B5EF4-FFF2-40B4-BE49-F238E27FC236}">
                <a16:creationId xmlns:a16="http://schemas.microsoft.com/office/drawing/2014/main" id="{C524DAD7-1533-4B03-9F56-393AAFFEA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12</a:t>
            </a:r>
            <a:endParaRPr sz="60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7" name="圆角矩形 76">
            <a:extLst xmlns:a="http://schemas.openxmlformats.org/drawingml/2006/main">
              <a:ext uri="{FF2B5EF4-FFF2-40B4-BE49-F238E27FC236}">
                <a16:creationId xmlns:a16="http://schemas.microsoft.com/office/drawing/2014/main" id="{CABE0471-75F8-4CF0-B6EA-3FBE706D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39052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14E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" name="矩形 77">
            <a:extLst xmlns:a="http://schemas.openxmlformats.org/drawingml/2006/main">
              <a:ext uri="{FF2B5EF4-FFF2-40B4-BE49-F238E27FC236}">
                <a16:creationId xmlns:a16="http://schemas.microsoft.com/office/drawing/2014/main" id="{A5C37FAD-4F46-4D93-BB65-F483B060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39243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烘焙原料</a:t>
            </a:r>
            <a:endParaRPr sz="55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9" name="矩形 78">
            <a:extLst xmlns:a="http://schemas.openxmlformats.org/drawingml/2006/main">
              <a:ext uri="{FF2B5EF4-FFF2-40B4-BE49-F238E27FC236}">
                <a16:creationId xmlns:a16="http://schemas.microsoft.com/office/drawing/2014/main" id="{8F6C7BD5-192B-4EF8-A5B1-A2F387D79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39147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馅料装饰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0" name="圆角矩形 79">
            <a:extLst xmlns:a="http://schemas.openxmlformats.org/drawingml/2006/main">
              <a:ext uri="{FF2B5EF4-FFF2-40B4-BE49-F238E27FC236}">
                <a16:creationId xmlns:a16="http://schemas.microsoft.com/office/drawing/2014/main" id="{A6D8D215-76A8-4F5A-A013-1CC5934A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4E6C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81" name="圆角矩形 80">
            <a:extLst xmlns:a="http://schemas.openxmlformats.org/drawingml/2006/main">
              <a:ext uri="{FF2B5EF4-FFF2-40B4-BE49-F238E27FC236}">
                <a16:creationId xmlns:a16="http://schemas.microsoft.com/office/drawing/2014/main" id="{7D6F0B8E-9D07-4F3A-939A-D9FEE3F3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" name="矩形 81">
            <a:extLst xmlns:a="http://schemas.openxmlformats.org/drawingml/2006/main">
              <a:ext uri="{FF2B5EF4-FFF2-40B4-BE49-F238E27FC236}">
                <a16:creationId xmlns:a16="http://schemas.microsoft.com/office/drawing/2014/main" id="{332D933B-09CD-4808-9F3D-599B2F35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13</a:t>
            </a:r>
            <a:endParaRPr sz="60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3" name="圆角矩形 82">
            <a:extLst xmlns:a="http://schemas.openxmlformats.org/drawingml/2006/main">
              <a:ext uri="{FF2B5EF4-FFF2-40B4-BE49-F238E27FC236}">
                <a16:creationId xmlns:a16="http://schemas.microsoft.com/office/drawing/2014/main" id="{1171E601-C134-4498-A31B-6FF938AA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4588" y="47815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838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" name="矩形 83">
            <a:extLst xmlns:a="http://schemas.openxmlformats.org/drawingml/2006/main">
              <a:ext uri="{FF2B5EF4-FFF2-40B4-BE49-F238E27FC236}">
                <a16:creationId xmlns:a16="http://schemas.microsoft.com/office/drawing/2014/main" id="{FF149D54-9FB2-4270-8DBA-11D3E1288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0788" y="48006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冷冻/包材耗材</a:t>
            </a:r>
            <a:endParaRPr sz="55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5" name="矩形 84">
            <a:extLst xmlns:a="http://schemas.openxmlformats.org/drawingml/2006/main">
              <a:ext uri="{FF2B5EF4-FFF2-40B4-BE49-F238E27FC236}">
                <a16:creationId xmlns:a16="http://schemas.microsoft.com/office/drawing/2014/main" id="{14B51946-415A-4EB7-9569-F13895DA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7910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冷冻烘焙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6" name="圆角矩形 85">
            <a:extLst xmlns:a="http://schemas.openxmlformats.org/drawingml/2006/main">
              <a:ext uri="{FF2B5EF4-FFF2-40B4-BE49-F238E27FC236}">
                <a16:creationId xmlns:a16="http://schemas.microsoft.com/office/drawing/2014/main" id="{0F66A83E-B0BA-4D49-8A08-22354F84B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4E6C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87" name="圆角矩形 86">
            <a:extLst xmlns:a="http://schemas.openxmlformats.org/drawingml/2006/main">
              <a:ext uri="{FF2B5EF4-FFF2-40B4-BE49-F238E27FC236}">
                <a16:creationId xmlns:a16="http://schemas.microsoft.com/office/drawing/2014/main" id="{F8694081-F4F7-4650-9F2F-7C80DE21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" name="矩形 87">
            <a:extLst xmlns:a="http://schemas.openxmlformats.org/drawingml/2006/main">
              <a:ext uri="{FF2B5EF4-FFF2-40B4-BE49-F238E27FC236}">
                <a16:creationId xmlns:a16="http://schemas.microsoft.com/office/drawing/2014/main" id="{E9682415-A372-4E36-8C69-1706C9EFB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14</a:t>
            </a:r>
            <a:endParaRPr sz="60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9" name="圆角矩形 88">
            <a:extLst xmlns:a="http://schemas.openxmlformats.org/drawingml/2006/main">
              <a:ext uri="{FF2B5EF4-FFF2-40B4-BE49-F238E27FC236}">
                <a16:creationId xmlns:a16="http://schemas.microsoft.com/office/drawing/2014/main" id="{09F13447-102A-4E84-8C7F-048FFF6A6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47815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838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" name="矩形 89">
            <a:extLst xmlns:a="http://schemas.openxmlformats.org/drawingml/2006/main">
              <a:ext uri="{FF2B5EF4-FFF2-40B4-BE49-F238E27FC236}">
                <a16:creationId xmlns:a16="http://schemas.microsoft.com/office/drawing/2014/main" id="{B676722F-8FE4-4ACB-A7F9-6D3D01214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8006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冷冻/包材耗材</a:t>
            </a:r>
            <a:endParaRPr sz="55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1" name="矩形 90">
            <a:extLst xmlns:a="http://schemas.openxmlformats.org/drawingml/2006/main">
              <a:ext uri="{FF2B5EF4-FFF2-40B4-BE49-F238E27FC236}">
                <a16:creationId xmlns:a16="http://schemas.microsoft.com/office/drawing/2014/main" id="{24FBEB68-63B4-4CE9-B99D-999CFFB3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1938" y="47910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饮品包材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2" name="圆角矩形 91">
            <a:extLst xmlns:a="http://schemas.openxmlformats.org/drawingml/2006/main">
              <a:ext uri="{FF2B5EF4-FFF2-40B4-BE49-F238E27FC236}">
                <a16:creationId xmlns:a16="http://schemas.microsoft.com/office/drawing/2014/main" id="{F18C526B-3374-4787-91C7-177F65825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4E6C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3" name="圆角矩形 92">
            <a:extLst xmlns:a="http://schemas.openxmlformats.org/drawingml/2006/main">
              <a:ext uri="{FF2B5EF4-FFF2-40B4-BE49-F238E27FC236}">
                <a16:creationId xmlns:a16="http://schemas.microsoft.com/office/drawing/2014/main" id="{0C55B868-9876-4E67-B252-A9AF2D5E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" name="矩形 93">
            <a:extLst xmlns:a="http://schemas.openxmlformats.org/drawingml/2006/main">
              <a:ext uri="{FF2B5EF4-FFF2-40B4-BE49-F238E27FC236}">
                <a16:creationId xmlns:a16="http://schemas.microsoft.com/office/drawing/2014/main" id="{7B964EF5-7208-4A72-BA19-3884D50F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15</a:t>
            </a:r>
            <a:endParaRPr sz="60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5" name="圆角矩形 94">
            <a:extLst xmlns:a="http://schemas.openxmlformats.org/drawingml/2006/main">
              <a:ext uri="{FF2B5EF4-FFF2-40B4-BE49-F238E27FC236}">
                <a16:creationId xmlns:a16="http://schemas.microsoft.com/office/drawing/2014/main" id="{B9CBAA03-0245-4ADC-B5EE-C212B144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463" y="47815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838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" name="矩形 95">
            <a:extLst xmlns:a="http://schemas.openxmlformats.org/drawingml/2006/main">
              <a:ext uri="{FF2B5EF4-FFF2-40B4-BE49-F238E27FC236}">
                <a16:creationId xmlns:a16="http://schemas.microsoft.com/office/drawing/2014/main" id="{C2F76554-AC28-44B4-984A-1F57000B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7663" y="48006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冷冻/包材耗材</a:t>
            </a:r>
            <a:endParaRPr sz="55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7" name="矩形 96">
            <a:extLst xmlns:a="http://schemas.openxmlformats.org/drawingml/2006/main">
              <a:ext uri="{FF2B5EF4-FFF2-40B4-BE49-F238E27FC236}">
                <a16:creationId xmlns:a16="http://schemas.microsoft.com/office/drawing/2014/main" id="{2C7B944C-E58E-4D16-B68C-29ED72FA5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47910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烘焙包材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8" name="圆角矩形 97">
            <a:extLst xmlns:a="http://schemas.openxmlformats.org/drawingml/2006/main">
              <a:ext uri="{FF2B5EF4-FFF2-40B4-BE49-F238E27FC236}">
                <a16:creationId xmlns:a16="http://schemas.microsoft.com/office/drawing/2014/main" id="{BF0A9A64-DA90-42D8-9344-257832E85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4E6C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9" name="圆角矩形 98">
            <a:extLst xmlns:a="http://schemas.openxmlformats.org/drawingml/2006/main">
              <a:ext uri="{FF2B5EF4-FFF2-40B4-BE49-F238E27FC236}">
                <a16:creationId xmlns:a16="http://schemas.microsoft.com/office/drawing/2014/main" id="{256EADB0-CEDB-4A97-A8C4-8EDE53FE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" name="矩形 99">
            <a:extLst xmlns:a="http://schemas.openxmlformats.org/drawingml/2006/main">
              <a:ext uri="{FF2B5EF4-FFF2-40B4-BE49-F238E27FC236}">
                <a16:creationId xmlns:a16="http://schemas.microsoft.com/office/drawing/2014/main" id="{1D96C2BB-77AD-4549-85F6-06E24E8F9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16</a:t>
            </a:r>
            <a:endParaRPr sz="60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1" name="圆角矩形 100">
            <a:extLst xmlns:a="http://schemas.openxmlformats.org/drawingml/2006/main">
              <a:ext uri="{FF2B5EF4-FFF2-40B4-BE49-F238E27FC236}">
                <a16:creationId xmlns:a16="http://schemas.microsoft.com/office/drawing/2014/main" id="{9BF00B21-88A2-4421-A498-E2E4AC65D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47815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838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" name="矩形 101">
            <a:extLst xmlns:a="http://schemas.openxmlformats.org/drawingml/2006/main">
              <a:ext uri="{FF2B5EF4-FFF2-40B4-BE49-F238E27FC236}">
                <a16:creationId xmlns:a16="http://schemas.microsoft.com/office/drawing/2014/main" id="{C85BE872-B104-488B-8BB9-F04E0AA4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48006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冷冻/包材耗材</a:t>
            </a:r>
            <a:endParaRPr sz="55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3" name="矩形 102">
            <a:extLst xmlns:a="http://schemas.openxmlformats.org/drawingml/2006/main">
              <a:ext uri="{FF2B5EF4-FFF2-40B4-BE49-F238E27FC236}">
                <a16:creationId xmlns:a16="http://schemas.microsoft.com/office/drawing/2014/main" id="{241DBD4A-260C-4890-985B-1FA5989C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47910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门店耗材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" name="圆角矩形 103">
            <a:extLst xmlns:a="http://schemas.openxmlformats.org/drawingml/2006/main">
              <a:ext uri="{FF2B5EF4-FFF2-40B4-BE49-F238E27FC236}">
                <a16:creationId xmlns:a16="http://schemas.microsoft.com/office/drawing/2014/main" id="{7323434F-0363-4439-918A-D18E0567A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5772150"/>
            <a:ext cx="76962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" name="矩形 104">
            <a:extLst xmlns:a="http://schemas.openxmlformats.org/drawingml/2006/main">
              <a:ext uri="{FF2B5EF4-FFF2-40B4-BE49-F238E27FC236}">
                <a16:creationId xmlns:a16="http://schemas.microsoft.com/office/drawing/2014/main" id="{6AAD13F6-406C-458D-8BCE-7A347C74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810250"/>
            <a:ext cx="7391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商品分类可按经营范围逐步扩展，规格与箱规仍由商品资料维护</a:t>
            </a:r>
            <a:endParaRPr sz="101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8481559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B4246D50-2293-4559-8183-AA78C19BE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8647394-D7AA-4385-806E-60582ADA3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0A22059-7858-4EF6-BC61-59CEE566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商品分类按经营范围维护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B47EC62-0A37-45B0-BD9B-7C3E17081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原料、冷冻品、包材和耗材分别归类，帮助门店快速找到补货商品。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0A9ED80A-F126-4513-9A0D-068622B2F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2B1DFD9-43FA-4D4A-B607-93E58F9B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1CCC087-1D25-4781-8468-60407618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47118C38-38BF-4966-8BBF-C66AB111D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67A8E9C1-F9A0-4AB3-AA8F-1C01320CA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商品分类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D62B47E3-B4AA-4507-B1BF-3A6EF826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F954D25-4B50-4714-ADE5-0BCA9E8F2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435FE91D-700F-4F33-B26B-60377EE5AF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5bc3ccaa5d4e4f"/>
          <a:srcRect xmlns:a="http://schemas.openxmlformats.org/drawingml/2006/main" l="0" t="0" r="67500" b="7392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9000" y="2413000"/>
            <a:ext cx="4489450" cy="317500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649BBBA6-C7AF-458D-8315-637724AF2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BC35A93-CED1-4949-A8A9-DF3F6631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D6243F7-AC62-4AC8-A765-43EDEA8F1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1413C93F-0868-450F-937F-2059BAC0C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分类层次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EB9D254-B40B-4A04-B547-793B86A82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可先设置一级分类，再按商品规模细分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6E80E1E1-7C16-4D87-9BF8-CD3099E4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1E59681B-01C3-4752-A662-CCD2C5BA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4E80251A-8ABD-4379-BB08-F499AB46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F83132E7-165D-44DB-835F-8AAAA17D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行业覆盖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5F20C83-E561-4377-B47C-EC795579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原料、冷冻品、包材和门店耗材分别建类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F2BC6F15-884F-438B-BBBF-115746422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595E403B-472D-4C27-A344-BDAEDB636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8299314B-1236-4970-991D-7466ACA5C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A9085B94-3B98-4CE4-AD19-0D24C1EC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使用范围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86CDB7A-1BF6-4C47-9E64-63A2B7E0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分类由企业维护，可根据门店采购习惯调整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D850A386-4015-498B-BF32-CE78FA43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76345FC6-A199-45EC-B28E-20322C4B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分类由企业按经营范围维护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039EC61-3C13-4BBE-BBC6-D4E59F4A6A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d380c60204d7c"/>
          <a:srcRect xmlns:a="http://schemas.openxmlformats.org/drawingml/2006/main" l="11250" t="65571" r="71250" b="9429"/>
          <a:stretch xmlns:a="http://schemas.openxmlformats.org/drawingml/2006/main"/>
        </p:blipFill>
        <p:spPr>
          <a:xfrm xmlns:a="http://schemas.openxmlformats.org/drawingml/2006/main">
            <a:off x="5505450" y="2413000"/>
            <a:ext cx="2463800" cy="3175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723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14783D72-D467-4E3E-B600-E0134768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34940B2-2CBD-41FD-8036-6EA25BA5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682DEDF-67C0-43E4-8E23-0A719D86D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原料与包材共同组成门店补货货盘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4379340-78D4-4E92-9D91-05F35BADF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货盘可覆盖茶饮、烘焙、咖啡甜品与日常运营物料，名称和箱规在商品资料中统一维护。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B7F7A96-93A0-47A4-8450-39F74BFA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2D193F6-F962-4480-823B-01DB1FBD4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B8FA8D5-24A3-4415-A5A0-1A266D93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09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F8F523B-36B1-408F-8C66-A39998D6C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46AE2C87-0189-4829-B71B-0E539CA5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3DD8FDA4-17DC-4FAE-AC15-A954C69945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e006de4e0f4d4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BFCDF8D-1BC7-486F-9B31-C3E08BA73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茶饮原料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45525F0-7D37-4A03-907F-B5E606EC0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茶叶、奶基、糖浆、果泥、珍珠、椰果和布丁粉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26D45A84-6878-41E9-8A6C-673CDCE9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63ABE619-9BB4-4397-B967-FE219338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3AC7F006-A686-4493-9D98-5D4C0317A2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bcf8afe61448a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E44F539-4DAB-4BB6-824C-87DE995C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烘焙原料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92E0AC36-2726-41D0-B4AB-FEAFB314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面粉、油脂乳酪、馅料、酵母、泡打粉与冷冻烘焙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8AE2CD64-BB0E-4E2A-966C-B9C3E400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696E5164-6EA7-4C8E-A5F7-2515802A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8B52F7F6-6D02-43FD-AA53-E992E33E8F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ff43b66ec542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D303426-9ACF-4E10-98C2-2319E162C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咖啡甜品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0B0C6BF-4F26-4092-A345-D433DDB7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咖啡豆、可可粉、抹茶与香芋风味粉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4AD3292F-2B5C-415C-A988-ACA441FC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C6F79958-7A4B-4689-9047-1867ED40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822CB2AF-F202-4A6E-8669-53BB2D0BE9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b36655b674b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6EA15D74-5B60-4DA7-BDE0-7D3BC812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包材耗材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73B8F3E-3133-41C6-9CE9-CD26C0D7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饮品杯、杯盖吸管、餐盒、面包袋、手套与餐巾纸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05212F31-88F2-4D95-A9BE-6E530D60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26220052-9964-41B9-980D-7A8E8CD1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示例商品用于说明原料、规格与包材的建档方式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0718014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圆角矩形 57">
            <a:extLst xmlns:a="http://schemas.openxmlformats.org/drawingml/2006/main">
              <a:ext uri="{FF2B5EF4-FFF2-40B4-BE49-F238E27FC236}">
                <a16:creationId xmlns:a16="http://schemas.microsoft.com/office/drawing/2014/main" id="{7B513152-03FF-464E-AB88-923359BA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2513A1A-A7D0-459B-B038-539D2C7A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9E97943-CFC4-4D99-B34D-36F4D523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核心茶饮原料 01至08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A714854-1A11-4590-A938-7371C25E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第一组覆盖茶底、奶基、糖浆、果酱与常用小料。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35192AB-7CE7-4AB3-B95C-859FD5E9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A793AF4-1B7A-44C1-8E5E-56479E862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2D023A6-14D6-45CE-AC71-83D2877D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BE46A14-EA7A-4692-9DD2-6CAE1BB23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376F0DF5-52FA-4E21-AEEA-33F6110DF2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b8817f5977462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A08086C1-ED2C-406F-8511-D199F263B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金萃阿萨姆红茶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CFF0854-A59E-4C3E-89D6-5E04DF33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600g×20袋/箱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7936BB98-F867-4CAB-AD28-C661E872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201F968-1E29-4ADF-9E51-56E8040F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BMT-TEA-001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D895317-6D73-41D5-8CDA-551DADDE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2" name="图片 71">
            <a:extLst xmlns:a="http://schemas.openxmlformats.org/drawingml/2006/main">
              <a:ext uri="{FF2B5EF4-FFF2-40B4-BE49-F238E27FC236}">
                <a16:creationId xmlns:a16="http://schemas.microsoft.com/office/drawing/2014/main" id="{6A104045-6178-49A5-9504-60C0996DB4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1d8b6dd6784b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CD5B594-8364-4FCE-9928-CF4EB6BF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清香茉莉绿茶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1E16A2D-F7C6-430B-A02B-6F3977BC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500g×20袋/箱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5747A522-8CEC-416B-B6EC-D0B37C1F1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E48593E-578B-477B-BE1C-E85D9764A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BMT-TEA-002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4A179EE3-43F7-402D-98DC-8C7EBA772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0E240C9C-2B0A-4AB6-9708-54D612A1D9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4d48e69d0b4f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8C90D0B-6525-404B-AB83-80223379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醇厚植脂末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323AF49-C109-46E8-89FF-21EA95AE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25kg/袋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BB02CEDA-1BDE-4CA3-9FD0-1359D313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A3EB73A0-3928-4E89-86FF-1EB964879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BMT-DAI-003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44DF8EFD-CB9A-405F-87DC-187C9E79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A1BAC0BD-7198-4437-8ED5-B7B71ECD7C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46c8c973bf4be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C24FDCB6-6A7B-4A99-AB50-5727FACBD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原味厚乳基底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CCBD5F5D-835A-435B-B32A-7FAE88133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1L×12盒/箱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6C2BFE80-7519-4E66-885B-ED168E37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06404B37-A9F4-4AF4-B437-0E8A40372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BMT-DAI-004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7806FB08-F3E3-4352-8FCC-8DAE8B94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082E123F-466F-483C-A217-E27092F155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a65104648e4cb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1FD66EE9-9C2D-4597-88B1-868191CF1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黄金果糖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D406D90F-BD5B-4AC8-85FF-E767DEAC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25kg/桶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35DB9FF7-6F68-4CDF-B50C-F86BF03B4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D006D75D-434C-4464-A301-96087F221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BMT-SYR-005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C24F9724-6AAE-4045-B42A-610814BC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6" name="图片 95">
            <a:extLst xmlns:a="http://schemas.openxmlformats.org/drawingml/2006/main">
              <a:ext uri="{FF2B5EF4-FFF2-40B4-BE49-F238E27FC236}">
                <a16:creationId xmlns:a16="http://schemas.microsoft.com/office/drawing/2014/main" id="{E4A21014-C746-4416-A7E1-B76B33D976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2a8cf3f2cc4b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C8EDF621-2135-4A64-9D06-CAEB4855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草莓果肉果酱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A6F4FC28-0B45-4E98-933A-0C99782CF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3kg×6罐/箱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圆角矩形 41">
            <a:extLst xmlns:a="http://schemas.openxmlformats.org/drawingml/2006/main">
              <a:ext uri="{FF2B5EF4-FFF2-40B4-BE49-F238E27FC236}">
                <a16:creationId xmlns:a16="http://schemas.microsoft.com/office/drawing/2014/main" id="{D178A20C-0E5D-4539-807B-B7809037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A7AAE99A-D4B5-4312-8D7D-8DE7430C5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BMT-SYR-006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E5C79AAE-A62A-4892-84D4-053F5C209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2" name="图片 101">
            <a:extLst xmlns:a="http://schemas.openxmlformats.org/drawingml/2006/main">
              <a:ext uri="{FF2B5EF4-FFF2-40B4-BE49-F238E27FC236}">
                <a16:creationId xmlns:a16="http://schemas.microsoft.com/office/drawing/2014/main" id="{67CC401E-A1E4-4FDE-98BC-D4CFF4E625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a41b7b31ab4b8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CBC27F00-2B06-47AF-A6C7-FDF8ADE8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黑糖珍珠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B2DF5FE6-9E86-4A74-B549-20235CD9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30F3CA91-E4C8-4C3C-AC49-1294582E9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34002DA1-F597-4DCA-8B80-A80A192E9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BMT-TOP-007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AA4C7D84-1E5E-49A9-9697-227BD9A1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8" name="图片 107">
            <a:extLst xmlns:a="http://schemas.openxmlformats.org/drawingml/2006/main">
              <a:ext uri="{FF2B5EF4-FFF2-40B4-BE49-F238E27FC236}">
                <a16:creationId xmlns:a16="http://schemas.microsoft.com/office/drawing/2014/main" id="{A5AC588B-210B-4140-8E18-08C497FAF8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da874a724a4da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6604520B-BB5F-4FF9-903C-56D4F74E6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水晶椰果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BBD65ED9-AE5E-419F-A43F-024CAC71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2.5kg×6罐/箱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4" name="圆角矩形 53">
            <a:extLst xmlns:a="http://schemas.openxmlformats.org/drawingml/2006/main">
              <a:ext uri="{FF2B5EF4-FFF2-40B4-BE49-F238E27FC236}">
                <a16:creationId xmlns:a16="http://schemas.microsoft.com/office/drawing/2014/main" id="{5E3E73C9-0E05-4371-859E-853FFF7E2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7A712902-0B21-419E-8F96-9F6E7A05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BMT-TOP-008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062DA6B9-9C3B-4FB7-A56B-3E300CCD9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772150"/>
            <a:ext cx="7924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81F7BF42-F192-4DB7-9E77-A6FBBAB50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1025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商品与箱规为行业示例，实际货盘由企业维护</a:t>
            </a:r>
            <a:endParaRPr sz="97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092580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圆角矩形 57">
            <a:extLst xmlns:a="http://schemas.openxmlformats.org/drawingml/2006/main">
              <a:ext uri="{FF2B5EF4-FFF2-40B4-BE49-F238E27FC236}">
                <a16:creationId xmlns:a16="http://schemas.microsoft.com/office/drawing/2014/main" id="{E08CE1E9-F76A-4A57-8F62-5D41C1C6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3CDE0AE-D20D-423F-BAF5-31E3B856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F57A2CA-3D7F-4AC1-8C0C-96FCB673F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咖啡、烘焙与基础包材 09至16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5F4D033-E72D-4E2D-BB2B-7E3B8238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第二组覆盖咖啡可可、烘焙粉类、油脂馅料和门店包装。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93F2BBB-0482-4B5F-AE79-2F320A45A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708F7EA-59D4-4306-B2B4-56D9EFFD0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7D1B6AA-9712-4D11-9AFE-5410D652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11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FF44C46-C17C-4DA8-83D4-F9B3696B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236A9A95-92EA-4052-A338-5DF4BAE38E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2c5673b88145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69D92265-6F21-477E-A89B-F1D6A6FA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醇香意式拼配咖啡豆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4817C765-B075-4F4E-A61A-00FD0520B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1kg×6袋/箱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26F4C75A-DD7F-4498-A1FF-BA72C911B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D5076FF0-AB4A-431F-B397-6A43AD01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BMT-COF-009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C2B0AA0-F73F-44F4-AE00-57C59D2E9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2" name="图片 71">
            <a:extLst xmlns:a="http://schemas.openxmlformats.org/drawingml/2006/main">
              <a:ext uri="{FF2B5EF4-FFF2-40B4-BE49-F238E27FC236}">
                <a16:creationId xmlns:a16="http://schemas.microsoft.com/office/drawing/2014/main" id="{E7A77ADC-E74D-4897-8A62-EE5E510BCE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2821f34cfc47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B6FBAE1-41DA-4359-81AC-024CDDACE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烘焙专用可可粉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9386555-27C9-41F4-9110-29C76697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1kg×10袋/箱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FF4D4E36-8286-4B81-B99D-B548F4CA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CA6D0739-579A-4F45-988C-326EF3B41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BMT-COF-010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6242F69-0773-4CB6-99AC-71A15BBFB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69663E8E-B053-4879-A6F6-AEE8FBD984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d134a9292d430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E2F628C2-6F23-43A4-AD10-20DB5357D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高筋面包粉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61931A38-11D2-4282-BD9B-C9B20878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25kg/袋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9CC465D9-7C02-4F1A-BD4E-63E651C8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3EBBBEBA-576D-4F54-A206-5D420E061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BMT-BAK-011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CECF3BEB-484C-490A-B1B3-4C100309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065A5705-2671-4AF1-BCF0-968CC8E430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f19ea63196485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990106DE-4ED9-4605-A4D0-22AEE21D9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低筋蛋糕粉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E8080C2B-7B75-400F-9305-A120C1345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25kg/袋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3FBACB03-2EDC-49EC-BB2F-4C5F6FBE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716417DA-27C2-4944-B232-2853676A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BMT-BAK-012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6D573C21-3353-47A8-B938-1BBEB387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11B87868-33FD-4CF6-83F5-AC69AA14F5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c0a259b6af45f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596E09B5-788E-42E9-A70D-4357E200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发酵无盐黄油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8026C36B-077F-4AD5-943A-F5DC27C85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10kg/箱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D257F111-EC99-4686-8A88-2AC93846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34C567A1-AB2B-4842-86BB-0E59C501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BMT-FAT-013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07694FFB-398A-4739-91E4-DDFE536E1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6" name="图片 95">
            <a:extLst xmlns:a="http://schemas.openxmlformats.org/drawingml/2006/main">
              <a:ext uri="{FF2B5EF4-FFF2-40B4-BE49-F238E27FC236}">
                <a16:creationId xmlns:a16="http://schemas.microsoft.com/office/drawing/2014/main" id="{2A3FA680-E56C-42A8-AF48-57D0374937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314c10295c44c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002CB26B-C637-47DC-888F-9936B40A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细腻红豆沙馅料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0598D56C-2EAC-4F2F-909A-0BE4D63D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5kg×4袋/箱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圆角矩形 41">
            <a:extLst xmlns:a="http://schemas.openxmlformats.org/drawingml/2006/main">
              <a:ext uri="{FF2B5EF4-FFF2-40B4-BE49-F238E27FC236}">
                <a16:creationId xmlns:a16="http://schemas.microsoft.com/office/drawing/2014/main" id="{BF31EE63-0DC7-4B65-A80B-48E93352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5C8C8B68-02DA-4ECC-8573-2DF39442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BMT-FAT-014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3C23A14D-1FB4-4EB2-9B0A-E335FB60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2" name="图片 101">
            <a:extLst xmlns:a="http://schemas.openxmlformats.org/drawingml/2006/main">
              <a:ext uri="{FF2B5EF4-FFF2-40B4-BE49-F238E27FC236}">
                <a16:creationId xmlns:a16="http://schemas.microsoft.com/office/drawing/2014/main" id="{370E6EDF-C88B-45E7-A4AE-08DD69DCC8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b660af1c124e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D5C43A34-2162-4F49-9570-C1126BF3D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700ml透明饮品杯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88299477-3807-490C-B367-2B202038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1000套/箱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136C9E07-7FA1-47CA-B939-89CF7F49F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C8529EAE-C35D-4372-B251-F2C3DFDED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BMT-PKG-015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4ED5C6CD-E582-4CE8-ADB8-75D515E4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8" name="图片 107">
            <a:extLst xmlns:a="http://schemas.openxmlformats.org/drawingml/2006/main">
              <a:ext uri="{FF2B5EF4-FFF2-40B4-BE49-F238E27FC236}">
                <a16:creationId xmlns:a16="http://schemas.microsoft.com/office/drawing/2014/main" id="{7C43A0CE-6A3D-4147-820D-7FD69B3AD6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30cd1a4dd84d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389882C9-3FA6-4C3C-9A9E-C77260B7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牛皮纸烘焙餐盒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652F95F2-D3FE-4CF0-841F-3BFF99D94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200套/箱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4" name="圆角矩形 53">
            <a:extLst xmlns:a="http://schemas.openxmlformats.org/drawingml/2006/main">
              <a:ext uri="{FF2B5EF4-FFF2-40B4-BE49-F238E27FC236}">
                <a16:creationId xmlns:a16="http://schemas.microsoft.com/office/drawing/2014/main" id="{E7A44F0A-AA3B-4D8D-9FA6-83B2C9DC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A6113829-2DD2-40BD-8F15-6A6145408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BMT-PKG-016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46EAE3C1-435D-4B96-BC5F-9FFCEE732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772150"/>
            <a:ext cx="7924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5B3BB0AD-8420-43F8-B61F-CD29633EB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1025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商品与箱规为行业示例，实际货盘由企业维护</a:t>
            </a:r>
            <a:endParaRPr sz="97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01508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圆角矩形 57">
            <a:extLst xmlns:a="http://schemas.openxmlformats.org/drawingml/2006/main">
              <a:ext uri="{FF2B5EF4-FFF2-40B4-BE49-F238E27FC236}">
                <a16:creationId xmlns:a16="http://schemas.microsoft.com/office/drawing/2014/main" id="{BC8FB176-9948-4175-A4B6-85446CCF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3D45183-3D6D-47DE-9D94-626D5C33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43B8343-7F4C-4F29-8EBA-EC81F3027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扩充原料与烘焙辅料 17至24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2B2C574-F767-423C-AAAA-A0BC45DF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第三组补齐黑糖、果泥、迷你珍珠、布丁粉、风味粉与烘焙辅料。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18BEA75E-421D-4DEE-8453-F77C8E3B0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3F814F4-BDCC-4D51-86B6-82EE5C50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62727B8-4E5B-44AD-A5C9-0CAEE1BA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12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599CBA1-9266-4088-996F-973352EB3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A919D764-2249-450C-9B49-48567C2A49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11a4caa68d4a0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E5AD14B-7C06-4D10-8C00-D8E053BB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醇香黑糖糖浆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DA65160-F014-4F0D-BFEE-1B8D1CEE5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5kg×4桶/箱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D8B825DC-854E-4C4D-BA72-C604554D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5189374-5502-4A3F-B58A-2B8FE2D9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BMT-SYR-017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4FDD0B26-051C-4AA9-B393-4D1C731A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2" name="图片 71">
            <a:extLst xmlns:a="http://schemas.openxmlformats.org/drawingml/2006/main">
              <a:ext uri="{FF2B5EF4-FFF2-40B4-BE49-F238E27FC236}">
                <a16:creationId xmlns:a16="http://schemas.microsoft.com/office/drawing/2014/main" id="{4CAA18F6-3C4B-4030-8A52-38C38B91F6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bc47abde72402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E4533444-E264-48E4-BACB-CA58CDE9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金煌芒果果泥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8C5BDA4-8A8F-4E12-8AC1-D4C5B5E3F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1kg×12袋/箱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A9BF5ED1-FC04-4130-AFEE-10543DCDB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B0B6A132-5460-4F3B-8DB2-BAE67329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BMT-JAM-018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70668B70-47BA-4EAE-A6AB-9F272096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9A54D364-6452-40E6-AC26-D9BE28107B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b083a6e91249d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7E2EBB4-FEF3-44AB-BF44-7433D5CC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速煮迷你珍珠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933D210C-15D3-4FE7-8575-EBBDDE12F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F3683774-A8A3-4549-93C3-C3F964567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B5BBA5A-6A41-4ED6-A4E4-DF9AABEC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BMT-PEA-019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AE22EB49-9D1F-427D-9215-BFE1B4A29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0A73301E-4626-4C48-974A-291E0FE8E8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9342166e0e47d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A1D28CD4-A289-4F83-B7FD-7E3DBF26F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鸡蛋布丁粉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1F33263-9EB7-4CB1-BF44-363C73FC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B8FD02B1-5622-4D20-97C6-31CF20A80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8F6B10BC-75B9-48B9-BFA6-67AF5C0F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BMT-JEL-020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6CA7C623-59C3-4206-B42D-DF93F398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CDA168F5-9BDE-487E-A77E-3825BBCAA2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f4513de2c477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719A2774-362C-4DAF-AC4F-6B0C7447E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宇治抹茶风味粉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8673C3AE-5114-475A-A7A2-95B2A3BD1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1kg×12袋/箱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78229139-84A4-47F0-9E2E-F56B20EA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2BCD7BFA-8FD9-40CE-A49A-EECAD341E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BMT-POW-021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9DB8D1F2-2D91-471C-A6D9-13896CC5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6" name="图片 95">
            <a:extLst xmlns:a="http://schemas.openxmlformats.org/drawingml/2006/main">
              <a:ext uri="{FF2B5EF4-FFF2-40B4-BE49-F238E27FC236}">
                <a16:creationId xmlns:a16="http://schemas.microsoft.com/office/drawing/2014/main" id="{8099497B-A0E9-4D22-AF1E-F7A908EFC7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b7a589ff245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2F73874B-4245-4BDA-A0E5-B6339178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香芋风味粉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2D653DD1-4670-4B2D-9A6A-4AC96F27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圆角矩形 41">
            <a:extLst xmlns:a="http://schemas.openxmlformats.org/drawingml/2006/main">
              <a:ext uri="{FF2B5EF4-FFF2-40B4-BE49-F238E27FC236}">
                <a16:creationId xmlns:a16="http://schemas.microsoft.com/office/drawing/2014/main" id="{DB916377-C045-49A5-BDBB-2F246121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F37F74C6-8E99-4208-9685-75F1F9E3A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BMT-POW-022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26D1FE9F-FC14-4920-AFCB-7127C7025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2" name="图片 101">
            <a:extLst xmlns:a="http://schemas.openxmlformats.org/drawingml/2006/main">
              <a:ext uri="{FF2B5EF4-FFF2-40B4-BE49-F238E27FC236}">
                <a16:creationId xmlns:a16="http://schemas.microsoft.com/office/drawing/2014/main" id="{5F184C54-01AD-4E69-B26C-05D91DFF16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cfd4d16b5c420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EB2D27F6-0645-42A0-938D-A251B5969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耐高糖干酵母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3471E813-9957-451E-9FFA-C16A3F47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500g×20袋/箱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D68D424A-DBCA-4B1D-BC74-18A9E26F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0B74BD7D-F5BE-43A9-ACDB-E1E9CC59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BMT-YEA-023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6C7042CC-6D92-4244-9E6A-E3533EB3B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8" name="图片 107">
            <a:extLst xmlns:a="http://schemas.openxmlformats.org/drawingml/2006/main">
              <a:ext uri="{FF2B5EF4-FFF2-40B4-BE49-F238E27FC236}">
                <a16:creationId xmlns:a16="http://schemas.microsoft.com/office/drawing/2014/main" id="{54E3FC9C-8AC1-4273-8C1E-B041F7793B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8af88b49a4ad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334343AC-04C3-427A-A4F8-F9FD5147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双效泡打粉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05C2163B-D241-432F-ABD2-954FBC39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2.5kg×6罐/箱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4" name="圆角矩形 53">
            <a:extLst xmlns:a="http://schemas.openxmlformats.org/drawingml/2006/main">
              <a:ext uri="{FF2B5EF4-FFF2-40B4-BE49-F238E27FC236}">
                <a16:creationId xmlns:a16="http://schemas.microsoft.com/office/drawing/2014/main" id="{FB71EF87-154F-416E-8F32-71713706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D9B303E1-22CB-48EC-B135-2A6CBCC86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BMT-YEA-024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9B8E2DEC-F4BA-4CC8-84DA-904084C85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772150"/>
            <a:ext cx="7924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29C6B3C9-9893-476A-B057-59845BE2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1025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商品与箱规为行业示例，实际货盘由企业维护</a:t>
            </a:r>
            <a:endParaRPr sz="97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6304830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圆角矩形 57">
            <a:extLst xmlns:a="http://schemas.openxmlformats.org/drawingml/2006/main">
              <a:ext uri="{FF2B5EF4-FFF2-40B4-BE49-F238E27FC236}">
                <a16:creationId xmlns:a16="http://schemas.microsoft.com/office/drawing/2014/main" id="{CB76EDD2-7C97-4196-99CD-70C41CFA5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98324B9-F939-4304-9405-65DA9CD5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4ED02E0-DFB0-44AB-B102-57F75413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冷藏冷冻、包材与耗材 25至32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E5B67B7-828A-45E9-BC27-CF47E198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第四组覆盖乳酪馅料、冷冻烘焙、杯盖吸管与门店操作耗材。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38B7D78-9A40-4C82-A338-2F2810FF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76CD16A-DC12-4363-942E-A1767093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D4CC08B-CA98-4C93-8D28-BCFE3CB8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13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EAF3B6F-6FCD-4AB4-A35A-21337320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7FCEC1F0-A9CC-46DE-A1E6-EA39A0E974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7cb5cd36f542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1C58DAE9-229B-422A-8677-73E3F055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烘焙奶油奶酪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4273904-6D48-4346-A90B-9309B211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2kg×6盒/箱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120CF4E7-79F5-431C-8DB0-F8A86988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5D006152-BE4A-4601-9476-1E3FA2F1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BMT-FAT-025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5DE8F2D-47FD-4AA4-9DFB-08A375AE4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2" name="图片 71">
            <a:extLst xmlns:a="http://schemas.openxmlformats.org/drawingml/2006/main">
              <a:ext uri="{FF2B5EF4-FFF2-40B4-BE49-F238E27FC236}">
                <a16:creationId xmlns:a16="http://schemas.microsoft.com/office/drawing/2014/main" id="{8076890F-8097-4F45-913F-69A1A1284F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5fb2ab984d41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C101D646-6F05-4870-9539-324BB18D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香草卡仕达馅料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4BF447D-DF33-465E-A8BB-F35DEC756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1kg×12袋/箱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77215A42-E61D-4733-8145-FC6925E10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75FD3DE7-0A26-4397-9481-0E6A0D430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BMT-FIL-026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3FEF64F9-4297-4E3A-9086-B24A4386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BB0B1D42-8128-43E5-895B-EDCB4679EC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a2bfb522884ad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8E07E04-8780-4F0B-920C-E315207AD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冷冻牛角面团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1612503-B6FB-4C95-AA35-60B46578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60g×120枚/箱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B2236BDE-1B5F-4416-97F3-D6DEB2817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051A5105-7803-4772-A89C-256CC766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BMT-FRZ-027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B699C0D5-0170-4373-96A4-1F3A528F3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59F40ED7-0141-4129-A15F-2AE968F414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e45f5fb3524a6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47A07C5F-3FF2-4FA1-96FA-599E45B1C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冷冻蛋挞皮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E7FA0655-1437-48DE-A6BF-9D3E6DBB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30枚×12盒/箱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89F22BDC-D2B2-4D34-B4CE-EE93122C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236DEEA8-4722-49AE-AFA2-AD688A669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BMT-FRZ-028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E5858B69-1B2F-41F4-956D-8BEEC480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08690CA7-8D12-4813-A07E-08E2CED37C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7d5616a88f4c3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C515CEE5-1C85-466F-8093-4AFB6A4A6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饮品吸管杯盖组合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E59DD302-A8B1-4B3D-8E61-A515F420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1000套/箱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B0FF404C-004D-4DC0-9D64-35103025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26595922-86AC-45DE-BB96-C00B21523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BMT-DPK-029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92E2B23E-6111-4800-BBDC-1BE873E87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6" name="图片 95">
            <a:extLst xmlns:a="http://schemas.openxmlformats.org/drawingml/2006/main">
              <a:ext uri="{FF2B5EF4-FFF2-40B4-BE49-F238E27FC236}">
                <a16:creationId xmlns:a16="http://schemas.microsoft.com/office/drawing/2014/main" id="{23560A1E-2798-4569-9802-42A294B187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5a257c1e9a4ee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D57C6F03-8B1E-4C63-98F0-4AF8377E7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透明开窗面包袋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DE57909D-A912-4A00-AF83-25E73514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1000只/箱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圆角矩形 41">
            <a:extLst xmlns:a="http://schemas.openxmlformats.org/drawingml/2006/main">
              <a:ext uri="{FF2B5EF4-FFF2-40B4-BE49-F238E27FC236}">
                <a16:creationId xmlns:a16="http://schemas.microsoft.com/office/drawing/2014/main" id="{56296350-5D34-4B3F-9C8B-C380FE12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34616C77-42D0-493F-82A8-CCADDA3A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BMT-BPK-030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56426E42-DDFA-43BE-8641-312A0C8C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2" name="图片 101">
            <a:extLst xmlns:a="http://schemas.openxmlformats.org/drawingml/2006/main">
              <a:ext uri="{FF2B5EF4-FFF2-40B4-BE49-F238E27FC236}">
                <a16:creationId xmlns:a16="http://schemas.microsoft.com/office/drawing/2014/main" id="{4BFF7C1A-3AF5-4BE9-BD56-A72F93EC0D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f7a564963048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22E7BADF-0C88-4141-8429-31277F13F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食品级一次性手套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BDBD82FA-EF26-4FA1-B374-670023AE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1000只/箱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19E71B19-5C0A-47C6-8357-6BD0B33CE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83826ED7-3DCB-4D26-B73C-7A2DB6526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BMT-CSM-031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EFF9DBDE-C1C8-4E87-BED6-40CE14910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8" name="图片 107">
            <a:extLst xmlns:a="http://schemas.openxmlformats.org/drawingml/2006/main">
              <a:ext uri="{FF2B5EF4-FFF2-40B4-BE49-F238E27FC236}">
                <a16:creationId xmlns:a16="http://schemas.microsoft.com/office/drawing/2014/main" id="{5910B7F5-66DB-48BB-AED9-79C372F4BF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e6c7e1c84c43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68F9D3A3-9366-4574-A821-B52ABEED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门店餐巾纸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B804F269-1DCE-484D-B9AB-6EC3BF74D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6000抽/箱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4" name="圆角矩形 53">
            <a:extLst xmlns:a="http://schemas.openxmlformats.org/drawingml/2006/main">
              <a:ext uri="{FF2B5EF4-FFF2-40B4-BE49-F238E27FC236}">
                <a16:creationId xmlns:a16="http://schemas.microsoft.com/office/drawing/2014/main" id="{5C85E392-9F06-4B28-962F-A0DBDE18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60FE6971-78ED-4483-85C9-CAFB72BB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BMT-CSM-032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2207601F-4D6C-4127-9AAA-79EF17378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772150"/>
            <a:ext cx="7924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549E5BCC-10D4-4867-8C63-50B7F898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1025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商品与箱规为行业示例，实际货盘由企业维护</a:t>
            </a:r>
            <a:endParaRPr sz="97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0754640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F2E0ED9-1E3B-40B9-8512-D6058720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C06A501-FAD8-4677-9FEA-3E31E5EF4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D9A71ED-B3A8-4323-ADAD-34CDAAC82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商品列表统一维护原料与包材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7BA99F8-4004-475B-8D7C-B1586987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冷冻面团BMT-FRZ-027按具体规格维护，列表销售价438元，可用与系统库存分别阅读。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2BB6060-38D8-46FE-974D-9988683A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6B039E3-21AE-4724-BD77-4A19CC2E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2062D55-C6B6-45DC-A5D2-AA3C5E46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14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289AEC3-9A5B-448F-8E1A-265341BF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25A95A97-CA1A-4968-A1A3-ACF835376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商品列表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4DE480A-5517-4B41-8742-C0C58CB6F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973D2E1-AAEF-4516-93E6-7FC3B081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DD389C53-46EA-4566-938E-25E1485900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7e4eacd8de46c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867711"/>
            <a:ext cx="7334250" cy="2246527"/>
          </a:xfrm>
          <a:prstGeom xmlns:a="http://schemas.openxmlformats.org/drawingml/2006/main" prst="roundRect">
            <a:avLst>
              <a:gd name="adj" fmla="val 5088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EFAB493-DB30-48BE-8E93-7A2A5EEA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6A26F64-BEC7-4938-8454-0EFB06C57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C6B9BF0-8AFE-4A13-9CE9-99AF7459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FAD25AF9-6672-4E78-8C0A-EE7D63394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商品范围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A2985EB-54C7-4E71-81A6-178F77E40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原料、冷冻品与包材统一建档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DDE64B86-BB69-4C84-82DC-D11D068B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ACE8440-F1EB-4348-A5B0-FC84335C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8FA59FB-3AEF-47EE-A599-44A775C5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9F413EE2-6A90-41B0-AB66-62221C89C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分类关系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A0EE2E4-3E7C-41E2-A63D-97FD228EC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每个商品归属一个一级分类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B4CDA494-D3C1-47CA-AA71-DC64FA36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45365A45-FD0E-4ADD-99D6-F90A0039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E7F4CCC5-2CF7-4ED5-8F79-D23BDC7D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FA09CAF3-685A-468F-970A-E421DE9D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资料入口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D81D104-7D60-45F3-9A00-45C89B91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从商品列表进入基础资料和价格维护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4EC894A9-25AF-405E-A609-39157A69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4837C18C-DF95-42E9-9AA0-3D279103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原料与包材各有规格编号，成交和交付继续按原订单核对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76249716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9D5D849C-869B-432D-B8F2-F47F18BAE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B04AFC1-EA2C-416D-B164-2614C792E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BE71452-A860-4435-8B7B-66DB77BA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商品身份由稳定字段共同定义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B51F2FE-F47E-4821-BB67-E721EE203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名称、编码、分类、规格和单位分别承担明确责任。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E718A9B-8468-4E27-95DE-08B6E304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A02C3CD-22E0-491F-8C11-30AFE666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C512C89-1FC1-45FE-9324-DBF364859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15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97CA53B-B9A2-4B9C-AB57-D70BD903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59071B41-13C4-40DF-B7F7-8E1B6955A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1F024E02-6FB2-428E-B9DB-AA29FA8D0C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d1f346901c490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A45B894-C9F0-4782-9EF8-57A77E79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商品名称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81217D2-4877-499A-B309-A0DA2E12F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采用原料名称加关键包装信息，避免门店只凭图片选货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05A32C5-8081-4EB6-94E8-B983F401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3B54510E-852F-463F-97AD-0C24BDC09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FC7CE182-94C0-4CD3-BC90-ECB1F31224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4e30d62c4144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CF26D73B-E071-409E-869A-71650710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商品编码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8F41769-7295-4B99-948D-8895DD9F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商品编码用于搜索、清单核对与订单查询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507EFB7B-A7E9-491A-AD51-48FA2C6EC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52EEE7C1-8B4A-4279-B763-597E35C1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CB0BA607-9949-4BC5-816F-1CAEB85F87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a0df6865824f8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B701D16-94F2-4231-97E3-E87895882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一级分类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17E49581-571A-4648-BE61-5DE9D044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分类负责组织货架，不承担规格与批次信息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DEA6254-EB69-4BFA-B510-E04CCF88D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B725109B-CB5D-4B8D-994F-60D78EE4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B265A0CB-B67F-45DA-B492-B466CFC98B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e60fc8d3d241b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4B766C0-A7BB-45F8-8071-6F6F30637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包装规格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8E4B1D9-FA73-4BC2-915D-79BCA682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明确每袋、每盒、每罐、每桶、每箱或每套数量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55EBA39-B699-4D46-8BBE-70B1EF78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97CBC244-A0AD-4BB9-A60C-19C6D6662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EE55E4B2-FC3E-494C-8CCF-83DA8BABDE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177f873b9f493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835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61A33B01-4AE2-4E01-B48F-CA23ED3C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订货价格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5A145C57-D429-4A42-A661-874733433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价格结合客户政策生效，订单保留最终成交结果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A09BB834-3518-42CE-B14D-FCFFC37F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FE36C909-5632-430C-BACA-D9C9C5CE6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3F61F9B1-95E3-463F-8CBD-80C4B9762B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bc62be57ac485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23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1C8B7E92-8A51-4F55-8B79-1BF67336F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说明与附件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4BD63BDA-39D5-4221-BAC1-3D1E75809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企业按实际需要维护成分、储存与查验证明线索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94B237B9-DD98-410C-9D96-30186AA6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5626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FFF31586-94E2-4BA4-8806-1569CD36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6007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同一字段只承担一种职责，商品身份才可解释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300668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0ACAD3A3-9E3A-47C7-A948-2707372E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795F643-0253-4825-906A-308D4459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86C29D3-7BC0-482D-819E-B424D904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包装规格与订货单位分别维护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2ACE748-346A-470B-B71F-7E05FE6F0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冷冻面团名称为60g×120枚/箱，基本单位为件，多单位未启用。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0534A0F8-ED68-4802-9E0C-27BA66AD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425F73D-CDF5-4E92-A08C-2D343D8B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62DA273-0A2F-4D55-815F-FB2FCCDA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16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F500FE2-64B5-4B20-B63A-1F7B0957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60887EAB-A9B8-4DB6-B6B9-2820974C6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商品基础资料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E0FB752-D40A-4EA1-85AE-5F9D8D54D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831EAC0-D56D-40C6-9FBB-0E3BA7A4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13263471-1A78-4E6B-B371-CA4000E8C4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73ca7b8afa493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552575" y="2362200"/>
            <a:ext cx="579120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4413C95-C423-46AB-B22E-1A70D53A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7CEBC3C-F042-4D11-AB67-DF596086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65B851C-FB7A-46B4-B0AE-D79DF248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2DCA2C1D-EBA1-4354-9503-4F087E846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身份一致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D6DAD91-C311-4FA4-AC40-AE692A33D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BMT-FRZ-027对应冷冻面团具体包装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7AB72E74-411B-400A-A4C2-82EB5EBD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D05B4BFF-07FC-4C13-A1E9-E358781D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6C01BE92-D903-46F4-987D-594CAB11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B85A22D0-358D-47F0-B83E-7AB70A011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包装含义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73E96FB-55ED-4B08-A525-A2A0B296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“120枚/箱”说明包装，不能自动推定枚价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6B76E4B1-F464-4215-B01A-489D8AD2B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C945851D-1725-404E-B866-BA9098BA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DF71D861-C7E2-42AF-B2C0-5B40FB7FA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55A57CBA-0EFE-47A3-941C-F19591C8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维护责任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E8A74A7-1C0F-4C49-ACED-D511370E7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拆箱销售先维护单位规则、价格并核原单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1A7C0E07-0B44-4BD8-A315-98FEB6FAA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E00385D-CA0B-43D4-80AC-BA0B88382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包装组成不等于已配置箱、袋、枚之间的换算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4175393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49BC6815-C41A-47DF-8CE6-B0B358D6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105D638-80E5-4407-AA41-A814DD05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C35D756-C322-443D-B3C1-68425FD2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袋、盒、罐、桶、箱与套必须统一口径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FC5AA885-A32D-4876-A5A8-3B242A88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商品建档时固定基础单位与包装说明，报价、订单、采购和库存都按相同口径核对。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2F71984-420E-4806-803E-EAE7ABF7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6DE3DC5-5B19-470D-96CA-5B909184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9035771-5F3F-497B-A29A-5D9917AC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4516366-AB56-4296-B11F-7B879577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64C0A5F9-FEF4-4375-985E-81A06880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407CB8B7-C078-4F21-8E84-C55F84F4BD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d1393acad647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5AA4260-3606-4C34-ADF6-BBDFB9FC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重量原料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64BEE61A-E69C-4C28-92C4-C773DE90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25kg/袋、10kg/箱等规格直接写入商品身份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66ED5EA-1A0B-4114-A789-1C65F7E96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2D242947-F742-40A8-84AA-890C8D24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564D6222-58AA-4807-BCC7-CB20ADE4B9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6faa9f70e246f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47A7FE21-6D83-47CA-B9E3-84AFE0632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组合箱规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97CA8DB-F8A9-4E4C-A289-EE5F7C42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1kg×20袋、2.5kg×6罐等信息在下单前可见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8E5C188A-8202-4949-BBAB-FCE6F917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E67A2F53-5572-44FB-8746-37C9C6CC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4F5E432D-D4C5-4104-9882-F01D8D1F0C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df4c8458a849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B005CA18-EC92-4322-9A2C-8557655A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枚与套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EB48C20-AFF5-429F-9466-9ED1A068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冷冻面团、饮品杯和杯盖按真实销售单位建档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C13A6E2-9966-47BE-B91B-6A7509B3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FCE4448A-6BE3-4F61-8878-7EC6B4DE4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65EB3E97-3895-4203-A47F-45FE1C7A19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917a268fbd44c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52B55DDF-7381-46DA-89A6-191F8831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库存口径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EA859C9-BEE1-4D45-9F03-6002B237C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先核仓库、基本单位与可用量，差异数量由人员回查来源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7F3902E2-91CF-4575-A837-C0111910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A6196B50-D4A5-460A-9F85-149D6E79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箱规来自商品资料，不依赖门店人员口头记忆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86662300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AABC6289-446B-47B6-97B6-D4323483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63787D7-DFED-477B-A42A-9966DBFF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9F0CB80-3EA8-4CB3-835B-E464F9EF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规格设置服务成交，不替代配方管理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7ADD242-1FA2-466F-940B-0FD893191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面团规格60g×120枚，批发价438元、零售价490.56元；客户成交仍核适用价格与原单。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59C92CE-7930-41B0-A0A0-515127885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129EB91-1E15-4E9B-BAF3-B496235B4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E010F9D-95C8-45AA-8735-B68F312E5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18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84B9BD4-B76A-41D3-9365-64B46839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6BCD1091-A8E0-4085-92B4-26E75E9E5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商品规格区域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F9966DE9-528E-4925-8592-56513439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7B4A3D2-28CF-4AED-BF59-DC5C9270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EC93D0BA-B2E9-41A6-B52D-D9E5368C6F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62a61160394c9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437996"/>
            <a:ext cx="7334250" cy="1105958"/>
          </a:xfrm>
          <a:prstGeom xmlns:a="http://schemas.openxmlformats.org/drawingml/2006/main" prst="roundRect">
            <a:avLst>
              <a:gd name="adj" fmla="val 10336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F256A52E-7A66-42FC-829D-37D6909C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E57A3C3-D54F-474D-B84C-79557AA6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4D04193-2202-4041-98FE-88391594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78215428-3296-44A0-A833-BF383706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交易维度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0817CFA-B19C-43DB-B51F-D4F64F55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规格60g×120枚与编号BMT-FRZ-027一致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1B65EE4C-DB96-4303-BD5E-7A66FA78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C5D5C0B-E6AC-4C87-9C66-3ECD7540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AADE4E1B-493A-4F4C-BD18-47FF3CB7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8108096-97DB-4857-9D8E-A9E9D2AA8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交易单位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97088E7-EC08-4674-A40C-8A9A2A2F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当前件制销售包装，未启用多单位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A6BF6820-F31B-4605-BAD1-81EE3677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8E0BE3F-5EB7-4710-A16C-A0D86D7D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EC301750-D2F9-4F24-9BCC-6EB5452B2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7473F57-3243-47C8-B81B-23418CA3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边界清楚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FCD9D8E5-6138-41DF-BE02-CC37EF8CC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系统不是MES，也不执行烘焙或茶饮配方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6B1C601A-25AC-4CE6-AB22-D9BC95FF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E252EE0E-521C-43BF-83CF-E81194B32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客户按件订购；单枚售价、拆箱与投料量须另有明确规则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30125400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6A3A7ACE-7B38-4E7B-9329-613C8523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B913238-1590-4C8B-BE97-DE2A016F9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2FE44EB-7845-443A-B6C1-A8E467FD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食品信息需要贯穿建档、收货与留存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5E9AE2B-882D-4AE7-BEAF-00E93CC6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订货系统可以保存商品与订单线索，企业仍需依法完成进货查验并保存凭证。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E388B3F-720B-47C9-9A73-73133E07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3639983-39D8-4715-8D0F-DF70E318D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085DE03-76D3-41BA-AAA2-845412E0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19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CBDE0589-F6F4-405E-91DE-FF85B804B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53269D89-B7BE-4A64-857F-8C220D04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D9F07BC7-52FE-4B9B-9876-2CCC1738EC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3b8c0cea044e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DD84C70-82AE-424D-81DC-349ABFD3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建档信息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E10C9861-F278-4348-A687-17722CDF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名称、规格、供货者资料与必要附件按企业制度维护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19CECD9-80DC-4F5A-80C5-1731B79F8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EC65CE2C-D256-4A4E-A09C-12B03C43E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62032944-BD62-4058-B99F-01F4073050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f4ca0d9b534eb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257ECC20-50E9-439C-A929-7FFA52C07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收货核对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5A90785-4DA9-425F-B9DA-C98B43FE2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数量、生产日期或批号、保质期和进货日期由人员查验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3210D3D8-B359-4623-957D-96F19025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A8F54A4C-9E20-44C9-A75B-323073212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DB3E36AE-AEAA-4BAF-9C75-D865333A74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ed952437cf42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3D4DEB7-29FD-47E4-BC52-E9667AC4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储存要求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1F14D70-88D0-4991-99B3-06576649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冷冻、冷藏、常温与防潮要求需要现场设施和制度落实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8FCED9A1-EC36-480E-A649-8A977CA6A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9D4E30B4-443D-4DED-96B2-519704B5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62826FD5-F287-45CB-B29E-DF30D135E8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8c3752b4a2452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A729EE5A-F104-4203-AE94-11078FCC9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使用范围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9701B57-21BA-49CC-A028-CEC0D810D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系统不提供实时温控，也不替代食品安全追溯平台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4B137717-D374-441C-B841-F6E1FC0E8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D388A80-8985-4023-AB19-AAAED915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订单留痕支持核对，法定查验流程必须由企业执行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07454865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06955FE8-A499-4D09-8DF4-179D43EC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87D054F-F173-42B5-AD31-FBF17E308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F1AFF7E-FFDD-4357-B1B5-7E85FC24D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商品治理先保证可交易，再扩展管理深度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5310D132-29BE-4109-8082-61DF7DB2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商品资料先统一名称、规格与交易单位，再按业务需要评估批次、接口与生产系统协同。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C35B1DBA-927F-4CD7-A6E7-F885AAD06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EBAF056-C504-4083-9BB8-CFAAE2D0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5C68807-8E14-4F11-858C-95A84E78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20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D7111BD-7D9E-42B9-9C4F-06368712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4D17A2A7-4246-437F-8F4A-FC5DE393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14FDE26F-6033-4326-8DCE-C237E74498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78cd0485564fa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5D147B3-4A92-41C7-9090-0572DC03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基础资料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8FBA6EB2-CFD4-4DFD-856E-309B91C8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分类、主图、编码、箱规与库存口径需要一致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84F0F65-7B6F-4783-87B3-3160D87EF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96413DC1-AAAC-4144-94D4-A5712861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7D0E2939-2861-49E4-91A6-EDD68854C3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052babe8a344d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257D1349-9546-4A71-B27B-B5FD0A9B5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批次需求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2562381-DD62-4B7F-A476-1E3FBAA9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使用前启用批号、保质期应用并维护商品规则，再按真实收发关联批次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A3D0CBC9-D804-469F-9E93-AFB0CD1D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16A66A4B-716F-4870-A051-8F9AEBD1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F2ECE46D-6EC1-4E26-82F9-A9C154C4A8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b8e52218224e9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CCF6558F-09B0-4A3C-8E1C-152BAF36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生产边界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97E6410-A663-4309-83E7-86995A75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系统不是MES，不管理工序、配方执行或设备参数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6795679F-1A5F-4506-ABB4-4B926996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EC1E4E6C-0E99-4894-90AE-D7817261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47CE35AE-1DE6-4240-AB98-654C2854AD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ca8e043a044d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EC1E134-FFC8-456B-BEB0-948E0187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预测边界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940FB444-0490-41DF-97A3-06B618C02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系统不提供AI销量预测，采购建议由规则数据与人员判断形成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D100E71E-D06D-4F90-AFFF-56E860D4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F072352C-DD79-4320-B963-E2EE745B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本示例企业未启用批号、保质期、组装及采购预测应用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1112694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1F7E0123-35A5-4DF8-A825-4A4518CF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AA4BF9E-B787-42E4-8A72-9EADD4C6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03 客户货盘与价格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A9EC2E4-90FF-4C5C-9FED-DF0F700D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四类客户关系对应不同补货需求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A1B2783-6AC3-4E7A-9B2B-07B2A2624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订货客户包括茶饮、烘焙、咖啡甜品和联合集采，围绕门店供货维护资料与交易规则。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F9E181D-5E55-4125-A69D-080C637E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ADD1B02-E2F6-4417-AB0D-7A28FCF8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654904E-CAB0-462C-8E7B-6900E3A1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21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1D88038-4F87-4171-BE2D-06F02D39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712C5EAA-817B-41E1-8CD1-7DB9116C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003799ED-E040-4D7A-BC1F-F5F5E29F8B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f8724364345c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85F8957-6EEA-4F77-B489-B2329CFA6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茶饮网络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0D5CD4C5-E218-4871-BFBE-9167C80E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茶叙时光连锁、校园茶饮运营中心、粤东茶饮加盟服务中心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8C3FCD0-833B-49A1-85B1-B7BE46FC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891654CA-56C4-40A4-9C31-4B110E11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09BCC084-023A-4103-B578-AFDC301868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0f2ca81fa2455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EE08C42F-C0D6-4C8E-8C06-FDB294FDE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烘焙网络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C698A6F-16B8-473B-B8ED-1BE8A043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麦香里烘焙工坊、暖麦社区烘焙连锁、悦享酒店西点中心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591432AA-88DA-44D2-8437-5ED795A8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5DFEC26C-6E6A-4665-BA5B-5243C0E4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7CEAF8DD-AC9D-4A4A-BBE4-8E6E1771E5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fdc22bd75c4df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14379B1E-33F7-49C2-BA92-C51AD566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咖啡甜品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95926D0-7B70-452A-92C3-A8B55E6CD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拾光咖啡连锁、甜屿甜品研究所、轻野轻食咖啡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F3C1607-39B7-43F9-BFF6-3B9583DEB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B1B4B0C8-6A77-40C7-886E-4119AC6E4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15FA2F81-F217-4914-93E9-9C710CE0E5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d4f193470b4fd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CA2DA2DD-2F89-4E4C-B83E-D511C21E5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联合集采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9C78326-DB3C-4369-BF4D-319B6957B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南城商圈饮品集采承接多门店联合采购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7C598946-2CC3-458C-A308-7AE94586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530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4A2CB656-8147-457E-BBFB-13AC64266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911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本方案面向B2B门店供货，消费者收银由门店零售系统处理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99040136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E9A1C707-E0B9-4B27-B118-CDD31F08F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34FE537-1914-47DD-80E3-2B85FEAA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03 客户货盘与价格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5933150-87EF-4B12-975F-AF6BFEDC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客户档案承接门店供货关系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D726BE7-EFC8-44B9-B751-CF948F39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客户档案维护门店类型、区域、联系人和交易规则，为货盘、价格和订单提供客户依据。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2AC2988-793D-4733-8076-B2C76B477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4DA8828-7DF2-4B04-9BDB-164CA610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76E0682-D5E1-4290-BD2F-16C0C20EA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22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E79C61F-9207-40B5-ADBC-F6AF8D73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95F53B6E-BA79-4229-9222-55BC0043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8308844C-9CFF-421D-86DF-FDFABA351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4B5429B-4763-4FD8-A522-642507349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A4B1E6CB-48E3-480A-8E02-DA52EE9B89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66e08e81174d2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34727EF-8ED3-454B-A010-6D6121506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D23F75D5-D677-4B5C-BA9F-7A50F596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9749F0C-BA8D-4A6E-9811-DBDF8452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47E51638-A6AD-4483-A711-6F19E4EE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客户建档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FF45E1C-E102-4F36-B356-7E4B211B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按实际门店与采购关系建立档案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172F27FD-DD8D-4CCD-B3C2-2A2628EE8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5C99FC7-5E65-46BC-8CD9-6B5E3E03E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1F187F22-9C97-494B-9029-F69826D23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FA0A1F0D-76C6-430C-A380-D0451130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经营关系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A84DC9F-43B7-42B9-AB8C-C322B947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覆盖连锁门店、烘焙工坊、咖啡甜品、酒店西点与联合集采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AEE036D5-2C28-4F54-8444-08B06D846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DC1E1451-1441-4FB6-9480-B69CF41A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A5A6E9A7-9787-4E23-AEF0-C81A9058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20CFD7B-9F19-4E8E-B2F2-A6F61FEB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账号状态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EAB5A4D-7EBF-4A07-9ACC-E63C81D96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正式开放订货前，逐户设置账号权限并检查可见货盘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E9938D09-9ECC-4FB9-B22B-D7EDAE56D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19F6623F-FA0B-4D89-911A-7CCB22490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资料、货盘与登录权限核对一致后，再开放门店订货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55321162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866B8D29-58B5-4CF9-B417-4798ADCD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B6C07EF-4225-449D-8925-E8782F62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03 客户货盘与价格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5B31805-DD0A-402C-A4A3-66F1EF51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客户货盘建议按可见范围组织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690134E-462D-4323-BB45-CBCBF6571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商品可见范围可按客户类型、区域、客户或账号配置，使不同门店看到适用原料与包材。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456EEA6-43AD-4AFF-B934-FC583EC93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EC8BC04-0422-4E35-AC09-B543295E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2A9F6D5-75A9-42CC-912E-6B82F928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23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29738CA-D1F6-48B0-A724-B15880068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5C5A75BC-34F3-4154-8FB1-133398A3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17EE6A8C-79E3-4943-9C75-5FA83B8C68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3a6a70855548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7113DF7-C201-428C-9B3E-E575A34E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连锁门店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49183ECE-3A8A-405C-BF0A-BD47A340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优先展示茶底、奶基、糖浆、小料与饮品包材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7CB16C7-9CD3-49E6-822E-980247BD4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0A5D5AD2-414C-448A-B189-1CC3B4D75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C9202FA5-3A31-4C54-BDBE-A1FCFC4CF1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42599733b140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A6977F8-293A-40FA-B26B-BA95EF5D0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中央工坊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080C3AB-0899-49F9-BE7F-8CEDF1F87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优先展示粉类、油脂、馅料、酵母和冷冻烘焙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5D51C6C3-2CB7-4808-81F6-21D97D3B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5BBA885C-2C58-4C66-A2E8-DFA41768C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E78B636B-C31D-4FA3-902C-763CCD77BA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151692717943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0C39F500-34CE-480F-B51E-D63F5736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咖啡甜品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518C6A2-99CB-4364-854B-02EF9028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组合咖啡豆、可可、厚乳与风味粉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7FBAF4D-F3DA-42E5-8DAA-1CD620771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BBDB47D4-DE45-480A-A847-8D5B9CF5C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F5F79ED2-E332-4F7D-9C13-4DB4B37F10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3af36d55f947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92CA66D-4047-4EEF-81E0-61BF59DF3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权限边界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BED79FE-D1BF-4B6E-87AB-B34F620AA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货盘控制可见与可订范围，不代表对下游零售价进行管控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B901C4C2-BD3D-483C-8AB2-F9049B393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F0C6861-070A-43DE-BEDE-74ED13CCC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先配置货盘，再用启用后的试点账号验收实际可见范围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72898902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ED253E93-2967-4D38-9AEC-11F80E58E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DB0E67B-7346-4A02-B38F-E133C0B81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03 客户货盘与价格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DCCF597-5B6F-4086-8FB7-7AA4044E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客户价格需要有清楚的生效顺序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AF53D37-8445-4C50-91F7-1FAD73526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标准订货价、客户类型价、客户价和报价结果应按实际配置说明，订单保存最终成交价。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6E88C78A-CCE8-4683-B6B8-8A7F5DDAA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8425428-D547-4460-B367-BB661094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F400184-586D-4FDA-A588-D97379A92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24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2FA5EF1C-BCD3-46AE-94CF-DBD6EE03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92ADAEFD-04A3-4E5F-B6E8-95E05E64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3BFCF8DB-FBA5-4041-BEE3-115292064A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11034b328442a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8E6522B-722F-4144-8D54-AD027312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标准订货价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C126F0A-2B4B-477E-A80E-8353A2BE0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为当前商品提供基础价格参照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F53CF57-8FD8-47D5-AFAA-1B03062F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C08D6966-ABA2-48C9-84D6-F2070032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7110E265-A34A-4A67-9CE0-E86EE094CF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374f8a9b364c4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FC128B5-9434-4B88-B8D1-C7F14A7D7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客户类型价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0756649-FA69-45E5-A65C-09F3D44B3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适合一组经营关系相近的客户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33A27EF2-B68C-410E-AA1E-B0B8C89B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5974B330-12C5-46B6-B55B-C7B4C4122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2C87B7B8-113B-435F-A23B-C43DE0A201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f1fd220ac44bb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988DC23-0C37-4D67-A958-93E1D352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客户价与报价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BA89703-CA1B-43F1-AC4A-7F7B5C1C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用于明确客户或项目的当前执行价格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82E75564-D490-49FD-A2FA-0595D1B69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DE7BF874-BBE6-4E18-B60E-F60E483DF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2F36310D-2AFE-4216-B45B-6A04A46FC5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237ac1668f481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CC88C71-2962-41C1-9724-164BD5344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订单结果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86411CE-F301-42B1-BD1F-615CEF01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订单明细保留最终单价、数量、优惠与金额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14879810-552B-4973-9645-5DC8254AC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F8BCEDFA-A0C1-44C4-BF2A-7685C767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价格来源可解释，核准人员才能判断是否放行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08436891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4C217873-0FC5-4005-A8A6-B0FCA9AD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77D2B48-28A9-4BDB-B482-56CD268B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03 客户货盘与价格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430E4AB3-AC0E-4B81-BDDD-D4CC30F9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B2B客户价与门店零售收银价分开管理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D4BA4EC-EF38-40ED-9CFB-8C8E78F94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本方案处理供货企业与门店之间的订货价格，不代替门店POS、外卖平台和消费者会员定价。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1F9CA1D7-DB49-40A1-936D-6F8BF870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578E550-BBBC-4DFF-ABF2-797B58E4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1DC33CF-85FA-4742-AEF9-F981252B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D5F9D16-5225-4120-8452-7AA7AC92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598B0740-9409-4EFF-8270-0F93DD218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图片 33">
            <a:extLst xmlns:a="http://schemas.openxmlformats.org/drawingml/2006/main">
              <a:ext uri="{FF2B5EF4-FFF2-40B4-BE49-F238E27FC236}">
                <a16:creationId xmlns:a16="http://schemas.microsoft.com/office/drawing/2014/main" id="{81911C55-384B-442C-89DF-360BF2C60A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b72aa42a6c48e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0547C17-7950-4264-9F40-B5366254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本方案处理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4975BE3-3968-4CB0-9F4E-82DF74A6C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B2B商品价格、客户政策、报价记录与订单核准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CC5B4C54-6E50-4682-9A86-1B34B9A5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FBD354FC-715F-426E-BDFC-5F8CB9A0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ED9F50EB-23B2-4CDE-B2AA-7864252A0A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db317293ba4a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9C5D5DE-3C17-4B57-8E3B-EC3D1F743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订单保留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420E7CE-0D07-4AE4-AF14-A7B030B56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最终单价、数量与金额进入可回看的交易事实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C2785E44-DF31-43DE-A8A2-D557D421F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1CC3D790-E9D8-4096-B4B6-23C17BC64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97FB090E-BAB3-40EC-903A-F901843009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fc44066412497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3C5798A-3B70-4F2E-A0D2-AAD06BFB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系统边界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EDAF10F2-8E33-47A7-A52E-64E507749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系统不是POS，不处理消费者收银、桌台、外卖核销或会员储值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35566A70-2563-48EF-8144-0D333C34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911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C7BDB258-9C65-47C6-96EB-EA6E8A0B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4292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供货价与门店零售价分开管理，避免把不同业务对象混在一起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10229214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圆角矩形 48">
            <a:extLst xmlns:a="http://schemas.openxmlformats.org/drawingml/2006/main">
              <a:ext uri="{FF2B5EF4-FFF2-40B4-BE49-F238E27FC236}">
                <a16:creationId xmlns:a16="http://schemas.microsoft.com/office/drawing/2014/main" id="{581F66B5-D18F-4AA2-98D0-3E46FE266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E531B12-2EB4-4CDD-905C-209414BE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85EEF95-AAF4-490E-8B07-E8663CD1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门店高频补货路径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F3C6306-46E8-408C-8DC5-DD5F45F87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复购入口减少重复找货，客户仍需确认当前商品、单位、数量和价格。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67C6C83A-1DC0-4BAF-A271-8C3DD88E5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48E3D37-97EB-44D4-9559-7D1A7C285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1C152E0-B4AD-4E39-8BB9-42BF30D8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26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38412D4-1B78-4590-B720-3FD9AE4D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1F239D5E-3258-4B85-AE14-4F8A5BC5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946BC264-7D38-43DC-8154-AE84EF95E3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e5cdd1fd7d4a5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4D750D56-5590-4C07-9966-E08F5EE96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07DD4FC-F506-48A6-8230-055B4B87A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41ACD1A-05EE-4704-BD43-5AFF2E4CF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进入商城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4CADC19-0722-4E0E-A187-327D8CC25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PC或手机查看当前货盘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93539D0E-C7E0-498A-ABAB-06D47FD7D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83C9E8FD-CB59-4C5F-A164-3EC263ABF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F52D92D7-F36E-4525-8E06-86A66CB49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7D246219-2B0F-4311-8F10-E9BC80E01D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980f81647e40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10134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1B205AA7-16FF-4B97-A5C2-3CDB991A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D0097F0D-1957-4B38-BF26-E3C6EE1F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F8F7082-3C85-42D7-BD87-49832741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分类找货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3C42E16-5EB1-4AA1-88B9-181D5D7EF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按原料与包材分类缩小范围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284F9CB4-B2E4-4B51-9458-28AC5291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443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3F564FE7-A2E8-4F9E-93EE-6F92DD06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01BC71C7-4DC0-45CB-966C-4D0505F5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6D251A80-208A-4948-801A-004B9569BE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a72b13b0ec466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8828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98A6724B-D2C1-4216-AC07-64D6AE9D8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C493D99B-85AC-4364-B303-E43D85F2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34EA8115-FFD0-4717-9B00-B4E522A3F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复购定位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EFB4B888-758C-4644-8E0C-3013811C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搜索、收藏或历史订单快速找到商品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96C70F64-3483-4613-87D2-481DD0050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37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1904AC5F-7A07-4550-BCA6-89EE35561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33" name="椭圆 32">
            <a:extLst xmlns:a="http://schemas.openxmlformats.org/drawingml/2006/main">
              <a:ext uri="{FF2B5EF4-FFF2-40B4-BE49-F238E27FC236}">
                <a16:creationId xmlns:a16="http://schemas.microsoft.com/office/drawing/2014/main" id="{9C8CC4D2-900F-4009-B44F-4CB6E840F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图片 81">
            <a:extLst xmlns:a="http://schemas.openxmlformats.org/drawingml/2006/main">
              <a:ext uri="{FF2B5EF4-FFF2-40B4-BE49-F238E27FC236}">
                <a16:creationId xmlns:a16="http://schemas.microsoft.com/office/drawing/2014/main" id="{0872E2E2-11A7-485B-8115-3D7A84FDF6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c169f5a44541f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7522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6E8EE628-E97A-4F99-95C0-8E253686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449B729B-21AA-4CE0-8588-729990623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D5B88829-7B13-4E8F-9186-995C341C0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确认数量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DF854099-9A16-4050-9065-1236FD38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核对销售规格、可购状态与当前价格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C00CB613-1FB5-4192-BB49-59A63B7FC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831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C8374C39-CA3D-4786-95DC-DF0BB060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41" name="椭圆 40">
            <a:extLst xmlns:a="http://schemas.openxmlformats.org/drawingml/2006/main">
              <a:ext uri="{FF2B5EF4-FFF2-40B4-BE49-F238E27FC236}">
                <a16:creationId xmlns:a16="http://schemas.microsoft.com/office/drawing/2014/main" id="{C27152B4-E01C-43A7-A9C8-27CA9F35D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5B84F0FC-C4A1-4EEB-8F7A-F6BB02ADCA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596d9592340d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6216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7C36E7AC-8FF3-481B-9AC4-D7C34612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934DE623-BB0E-4A67-AE45-8C94B1E41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F1F93A07-4AEB-448F-924E-E345940BE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提交订单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2B7CA95E-CD15-4C8D-8A65-BB422F8F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备注门店、到货窗口和特殊要求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圆角矩形 46">
            <a:extLst xmlns:a="http://schemas.openxmlformats.org/drawingml/2006/main">
              <a:ext uri="{FF2B5EF4-FFF2-40B4-BE49-F238E27FC236}">
                <a16:creationId xmlns:a16="http://schemas.microsoft.com/office/drawing/2014/main" id="{7A0659B8-5ADC-43A3-B93D-AF9656AB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673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73C05EEC-BB8B-42DD-8659-9E377194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1054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复购功能提高找货效率，补货数量仍由客户确认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258151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8BEA02AF-28E3-4DE0-B657-D5A65031B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9C1007F-829A-4DDD-93C4-CBE91143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18213B1-FB9D-4457-9BCD-4D20FF3C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PC商城承接完整货盘与场景导购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975E7D1-A4AA-4E0F-A487-E75FDA8E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PC商城集中呈现原料分类、经营专区与商品入口，方便门店核对完整采购清单。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C0605378-1C7D-4439-8A0F-573D7D24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D48EB8B-6BD0-469A-8752-F3C7E6DB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2FB9831-9EBF-49E8-9C9B-BE9B0CE6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27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2ABD9951-9F8C-4CA5-9875-705C60071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66E677A0-5891-4C4D-A42B-6BA209F1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B611D39C-B2AF-4439-A4CE-E432EA08A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AD970F0-E734-4827-9285-5E341FA67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67E5D535-E026-420A-98F0-A2486E70EF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f683570b2b4c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D55EFEA-56B2-41EE-9BAB-783DB05B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4E8695D-163F-4431-9FF9-E61359B7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DFEA85E-A623-4CA5-9135-2CE1DCAB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3DE481E5-81AC-4A0B-8D4F-4A8D3EEA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品牌首页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8734704-8C3E-49C2-BF7E-9267E5ED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行业主视觉与经营专区形成清楚入口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3E95A334-D84D-490E-86F7-A338C90F7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DFD5B9F8-3E33-4071-B343-CB607916F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3D0772DD-BDDC-4EFA-B137-CFACBD727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7A59D94A-8E68-4AFC-893F-3EFF9C54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分类导航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460212E-9C36-4932-BBF9-4EFB5B3A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首页突出高频品类，全部分类入口承接完整货盘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ADCA877D-A78C-4861-A84B-290237B9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7F5344B-7E59-4615-BB91-7403CBC95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33F46797-28FC-450D-AE80-83B5BB72E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4B9AECBF-79C3-4441-B8F2-EA1952F5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交易底座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737737A-628D-4362-A70E-B862EF2E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页面读取当前商品、库存与客户价格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F4CD2319-A2BE-432B-832F-EC117E27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2D66BDC-98E9-4F28-9C29-1BA38814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精致首页服务导购，商品与订单保持独立事实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0156894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3626051-7765-443E-B054-042E3BBF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85EB114-2096-41F9-9C3B-BB6B8CDF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DB46D20-A300-4545-998A-384CD01B7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手机商城让门店在现场快速补货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349E240-1AF3-4EDA-BC33-DEDF5A66A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手机商城集中展示分类入口、经营专区和商品卡，方便门店现场补货。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878F12D-A0DF-4B72-9AA6-3366C3FB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CEB3CAF-A591-4298-847A-E0093880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4B6A352-DB0A-4FD2-BEBC-A468864B0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28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CEDA9D49-BE93-4B5C-9C71-82918840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93CFC851-A13C-4478-BC53-58103638D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0F906201-7477-41F8-BB21-9151E49708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172cd4b5b54d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B14411C7-71CD-4C51-8E11-D51934993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B1CCEF9-9E8D-4BD5-9573-21F3CA41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商城界面示例</a:t>
            </a:r>
            <a:endParaRPr sz="4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2FF79601-CF63-45ED-AF71-30A0F682C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B9E8107-3146-4069-97AC-3210E1F24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AF7320A6-CB9A-4501-84A7-47754BC73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F3765388-BB02-4CFC-B420-134AE663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移动入口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AE8A77A-7FBD-425A-AAEB-42E4584A1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门店可在收货区或营业现场查看货盘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C05CEDCA-97E0-4231-80D9-25E889132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5A210EC-CB34-4A8F-959F-DD891F78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218E1F7C-9E33-4B52-AB62-3B16C8FA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BBD46C7-4647-4DF8-A8CD-B5F4BEA94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场景导购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C186DA1-D432-48DF-8EC4-4D3156C47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茶饮、烘焙、咖啡甜品与包材入口清楚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BB34564F-F33A-41F1-8F86-BA135ECA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9636A552-5619-433B-8D49-E4C7E93A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027EC916-FC7B-4D95-A98A-6BB1F7E5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8E201550-E4A8-477E-A9E0-CFC6663D3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交易边界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4C34094-A49E-486C-B95F-DD6778972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商城展示当前信息，最终结果进入订单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5E14A18B-8697-4540-9F7B-1227AB41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F60E678F-2641-450D-9FFE-8146F9168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手机商城面向客户订货，不承担后台批量治理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9458767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77727DD1-11E3-46CE-9C3C-BC42C794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5C31D00-97ED-438E-8A92-A0BD3516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07A2B82-33DF-43BC-8552-B2DEA98FC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分类与搜索帮助门店定位补货商品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8050964-DED8-435B-AB8C-FE7B43C5C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分类页呈现商品主图、名称、编码、价格与加购入口。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4578201-DE8F-47E1-9D60-D391995D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0960994-AD63-4619-8194-7AAD5E7E6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EC6F90B-5A0C-4761-B613-47677837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29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E047554D-FD85-4E50-8AC4-03BA511EE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1B7AE0FE-6D1E-4560-A838-E44CEEA6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7FBAED87-2BD6-41B7-A6B7-749D100695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b1199aaaf84f7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85FE7560-BBE2-49BA-9623-9E7CCA998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4E37FF25-F4E0-49B7-8793-96F783D02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商城界面示例</a:t>
            </a:r>
            <a:endParaRPr sz="4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54F1939-ED6F-4EB9-80DD-B569D4D5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AD4E1F0-3541-475F-8A8D-13D3B891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AD2724A4-159C-4EA3-8AE7-684B52BA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3B09E60D-9738-412D-8940-FC83BAEFB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按类缩小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F23061B-A45B-4F7D-B78B-8EB30B55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先从原料、冷冻品、包材或耗材进入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1F7DA748-763A-40DE-9F4C-E846BA01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D3F9C2D-F8FD-4623-B8FC-BB95FD1F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79FBB682-DEB9-4168-A6E1-E1565FF4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1C284168-9F54-4CA8-A4D3-A2E86816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按词搜索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AC5F018-42C5-4948-8370-34BA50574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商品名称与编码辅助定位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A7B9CF6-78CE-44ED-80EA-CB348894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93915B01-8D59-44BE-91BA-39F63FEEB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0D7F933-6976-4FA4-B1A8-17A55FCE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FDD773E3-1227-4893-8942-219015D80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按图核对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4369682-C3BC-4F59-97C0-B989B05F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主图只能辅助识别，箱规与编码仍需确认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9B55403-04AA-4037-A3BF-C70D8A2E8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1C34A530-BE66-4CBD-9510-DBC7ECE3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分类负责找货，详情负责确认交易对象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4569446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093C6705-5868-4516-BAB9-94D14B52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8163EEC-A7AA-4BC5-BD9E-9D2C5F266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D473AB3-5F43-4044-8CC4-E209A151C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详情页是下单前的最后核对点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47AA3E1-E519-4557-93F0-CA6A021BF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商品详情集中呈现主图、名称、编码、销售规格、价格与数量入口。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3176A26-D52C-4AEE-941B-DD5649CE4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8718103-1B64-495C-9506-F46C93D1B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A4D8919-FE63-4471-8F0D-F3DB4E4D3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30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19D1649-3776-457B-A407-AA9AD78E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0E966770-7D81-494F-881A-CE96FB9D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288A4723-B4C5-44E0-A02E-A3A38FD191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899202d78b49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DDED5DB5-0236-49FB-97B1-FDC95F022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0D3F2932-AC2E-4C0E-9A02-0CD511ED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商城界面示例</a:t>
            </a:r>
            <a:endParaRPr sz="4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733F6FE-A49F-4450-A6CF-06FE3C9CC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55F40BB-07E3-4A75-9166-B6023A950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E24EA6E8-C4DD-4DD6-A241-5F1C536F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14B2F7A6-2B2B-4E5E-AC3C-46F8A330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确认身份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F3DBD37-A7B8-4A47-B3E8-22FE164A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名称、编码与主图需要一致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FC005AB6-A547-4302-8F47-744578218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DA6FAA6D-C249-4877-8CC6-BBFD020F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249F0387-99CD-4F6A-836E-A66BE6B9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1E201CA-F516-4FB5-9B3F-63B27EB31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确认箱规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52DA21D-4787-44C3-8DA2-07848BF86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袋、盒、罐、桶、箱或套数必须清楚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17D354E6-705F-43E5-809E-033A26C9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45B4B974-0B01-4D9C-8C18-6A1A02E4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7773F7C-2842-4C4B-96E0-137F9CE2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7B40B95-A7A8-4943-9006-C7902CF4F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确认交易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95DF125-4334-458F-A821-9CF7D6534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当前价格与数量进入购物车和订单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0E99FF91-127B-4912-A424-A0A2484F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26E0F809-B0E8-43AB-8264-06B7A718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先确认商品身份，再提交补货数量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97380818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2560635-B44E-4314-8E37-8C4AEB40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497A525-5B34-4BF6-92F6-06D5533A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35D639A-9880-4409-B85A-0071F4E8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商城装修组织品牌表达与补货入口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E9CE004-0D59-420E-BFBF-CCC2ADA6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PC装修编辑器组织品牌图片、分类导航和商品楼层，帮助门店找到适用原料与包材。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38A0CD2-007B-4093-BFF8-CBCA80BD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F6BEE5B-92CD-4B07-B421-057153AF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A3A82AA-12F4-4A1D-AB49-80EDD7A25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31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29CA191-8653-4898-A63B-0767CF6EB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D906A6AE-D5A2-484D-A5F3-E6F98D98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PC商城装修编辑器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7975D94-C177-4E8D-9FF8-99934E36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6DD3D7E-A2E4-467E-87E8-8CDACA80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C5FC2E4D-0573-4E43-B021-0BCF0743D3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7205948df643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EA4CBE9B-3298-4C0F-97F4-1C7C0B10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1BAE123-7A22-4439-9FEF-87EFA6E4D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17330AB-07D7-44D4-AFC1-ED8F57454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82CA1E8-D942-41FB-938A-AE466E5A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品牌内容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AC3132A-7E08-420E-ADC7-498181AA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品牌图片与商品楼层围绕企业实际货盘配置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BADDAF96-4FC4-4C86-B0BF-767C5C1D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FC026FC9-F506-43BB-B439-36D01291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65B527D5-1881-43AE-8C74-D6E40100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0DC40BBE-8641-4952-B964-70EC27018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导购结构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AE8B417-B0E1-4DDF-820F-EF68E9634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分类入口、经营专区和商品楼层服务找货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656C9B08-79DF-4A83-9D28-32645646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8F6D8618-7F86-481C-A15A-DE43EB74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CCF3C6D-FB2B-4FA0-A4B9-D2D29884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5BB3FDD-4497-43C8-BA39-80F25216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功能边界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4B1A13A-CDA3-42FC-A971-CA1B6542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装修不改变商品主数据、客户价或订单规则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C5E74F83-71F0-403E-8EFE-736220DA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CDC70BA-E50D-4F8C-BEBA-B61B5E75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装修负责导购，交易事实仍由商品与订单承接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53128827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AB4D7BB8-8EC2-44FB-85B9-07348F1B2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63C6819-80E6-4DCA-ADE7-8E59FA7B0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9F7D033-1E71-476F-B6E6-D9BC7F69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复购效率来自稳定商品与历史事实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55D931EF-E760-4B36-A9F6-9BBD51AD5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搜索、收藏和历史订单可以缩短找货路径，但不会自动决定门店该补多少。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67B3497-5CF3-41E7-B18B-8AAAB636F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8D9B31B-B691-41DF-B14F-0C485AF9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72328B9-8900-4D77-A7B8-9231B4503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32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34EC31F-C4EB-42CB-9102-1B1B56D6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87818932-B553-4185-B2C1-8887DF73A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F5E7FEEC-CB32-4327-81DB-DCC6164AF2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7cdddf3f746c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A1DAB7F-A950-4A8C-BE81-AD255CBE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搜索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8D923DA-8BDA-40E3-8D68-521A2194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按商品名称、规格或编码找到准确SKU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EB0558A4-E167-4FAE-94A5-8183F1D95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34438510-9471-4BCC-9500-79B377861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22844C8A-53F1-4FB9-9F79-248B41BF58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941bc47d64ab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CB25669-8390-4FF2-8CBE-B5D80F43B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收藏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5082516-DDF8-4307-A333-69BAA3819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把门店常备商品保留在固定入口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4F6CEF3D-4518-4D5C-8401-79F2EFBD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F2D78266-AF6A-4A13-91A7-CF5002E6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36AD1D5F-76B3-48CA-BE47-19F9617EE0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1957b523f9458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685DC52D-431E-4D88-896E-CEAD8C50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历史订单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DB868D9-0A8A-4039-A7CB-D0E41B0E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参考上次明细并重新确认当前数量与价格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0C6EAEF6-2EAB-429F-A102-79D19033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2584F111-2404-4A0F-832E-BCC0F4B1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8E56A1B0-D54C-4F19-BFCD-DC4D0806C6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4a9425bbc34b3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1E84598B-4727-41A3-967A-C63E3B61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9010692F-21EB-4C6D-862F-19D907975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系统不提供AI补货预测，也不根据天气自动下单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74800B6-8EC8-4AB9-9A36-0ACF723C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C31C9610-F592-4A7C-AF0A-3A90CD40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更快找到常购商品，仍由客户对数量与时间负责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70996020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C4F8CE6C-E285-4B5E-911C-4F84948C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1AD461D-15CE-4F57-96FF-981DEF91B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611A3D2-C586-4045-AEC2-B983861A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补货订单覆盖不同门店的经营节奏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98149A3-F89F-4904-89F1-EAA7E802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补货场景包括茶饮周补货、烘焙晨间备货、咖啡甜品新品、酒店西点和加盟区域供货。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B94F36F-F27E-4F3E-848E-64B5B183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DF97F07-59E4-4EEA-BB43-96CC3E3E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3FC8520-EF5A-454C-9FBF-2DA71F3B9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33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A7433F53-9FA5-4EB9-9BDE-325712CC0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92318DC1-FFF7-40ED-B8F3-21188DA3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订单列表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C1BAB171-7C62-4C4D-ADA8-A565EAB5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96D58FF-F862-4BF3-92C1-35DC5260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61C410F1-B59F-4909-ACCF-47078829B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47134aaa89408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7D138DF0-1D70-43DD-B9FB-93E90570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F1674160-D93E-4D1E-93D0-07FCAF712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5978B00-5A99-4F7E-99A1-432683752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C5796BB1-6432-4172-B50A-201324E9D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订单查询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43686AF-C78E-4F7E-8128-149C846E1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按客户、交期与状态查询补货单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073BFC47-5213-49E8-B911-0D547EF5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5AA4158-4326-4A19-BB29-AB1602783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E20CE5C0-1811-4B34-863B-FAD08519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3A3BF6C-BA49-4E8B-BABE-044E0E4D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场景覆盖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BD41AA7-3DE4-442B-AF46-3CDB0B5E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茶饮、烘焙、咖啡甜品与加盟供应均有样本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41423079-35FB-444B-9E28-3F2C4900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3E482B61-384A-4DF5-9749-598247222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1F1F405B-3455-4769-B4D1-39E1B5735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6CE9FD1-5C04-4D32-A995-3FE5D44D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订单进度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96839DB-CC57-4006-9223-61C858A6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待提交、待审核、待出库分别跟进，交付和收款按实际结果记录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BEC02AF-D0B0-4E69-9E5E-6DE728C7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A07C5F43-6B13-4911-9DE7-E7B8F7867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订单资料完整后，继续衔接需求汇总、库存与对账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55376326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425D674A-A2B5-425A-9FF3-E0DD10E5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9300166-61AE-4882-975B-5C435EBE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A245DCB-73DD-480F-A703-783D59871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订单详情保留客户、商品、数量与价格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A6B59CF-0727-4EFB-9BCB-40D8D968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订单明细保留客户、SKU、箱规、数量、单价、金额、备注和业务状态。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26CB403-F3F6-4C56-A831-110E3DF7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9F1ED51-AF5C-493E-AD6D-60853E98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FC85AF2-DE8F-43FB-9D14-9312E950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34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D884B7F-0DE3-4A77-84BD-07976EF5C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DBF09127-FFA7-4533-803A-744329ED5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订单详情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98955A2-F893-499C-9124-52386998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00808AA-EBB6-4A69-A973-D3CA3E441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16501281-2034-445A-BCFF-5E5EBC39B0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16cbf589e749c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547181F9-F8C2-4D90-9E97-23A6B51F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7218C2A8-CD74-48A4-917A-9D7B7D4B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EF404E2-C01F-4B75-B48D-E082CE168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7824FC58-72EE-4FE3-AA87-B75A809D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客户事实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3DC73C1-10FD-4BA6-B1BC-3D0AD8AD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客户、收货地址与联系人对应当前订单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E4F3AD69-C9C8-4EC0-BF1C-434249EF5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6185CE8-2A1D-48B8-A019-F7C107B0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3FB24BCB-9A71-41A9-91A0-E1BED3DD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AC21E99-DD32-4180-A64F-391F5506A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商品事实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74707DF-E063-4D0B-97BA-E5313E76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SKU、单位、数量、单价与小计可逐行回看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086288D-4541-4D57-BA3E-E3A1580F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AAC275C7-9881-462C-984D-2438D5EB2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67DFCBD4-13C7-43CC-9E7F-3DAC6092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91156E80-C11B-4D23-8716-0FA23111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状态事实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C4335DC-91CF-4336-A523-487791666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按实际业务推进状态，交付与收款分别核对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1C6AD512-D748-466F-8BC2-541A31BD5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4E3B13B7-9C69-4235-B02A-FAAF5D8A1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所有角色围绕同一张订单事实协同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8846245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E89F818-3FAA-4857-9E55-D1248317A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39A7496-42AD-4E7A-A038-76CA766FF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3F1F693-CB9B-4DC9-AC80-DB5AC2360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提交前复核数量、价格与交付要求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F5C3867-99B6-4C5E-8C62-C8C5E0C4D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待提交订单先核对门店需求、销售规格、客户价格与备注，再由授权人员提交，进入确认与审核流程。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13BAFB0-E39C-4DCF-B553-044F5FB1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8250371-0776-47D8-B65C-41A105445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45DA4D3-4C7E-4D68-BFDD-37C7EBF3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35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5797586-E788-439B-8BAA-DDFDDCCEB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45691419-5D6C-48B6-A772-4FC0F525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订单提交前复核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EEAD5B8-008E-4187-A05A-378FC6D6B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441BF9F-72B7-4D14-9F52-969637A4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354BF74F-DE9B-4F5C-B484-CCA96EF0FE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01870ffb8845b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965FA60-F41F-4868-97A0-77381269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16F4799-07A3-43E6-A13F-7D8F3DD51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C38927D-80EF-49B9-AB8E-95786526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DC32531-6EFE-408E-AE71-663CC348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数量复核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9D53F8F-52F8-40FB-A0E9-CC026B34F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结合门店需求和箱规检查异常数量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9A2AA7AF-0342-4ACF-AE5B-649ADCCE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AD51FEF3-FA33-49C6-8095-2FB61DCB9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7D22073-4E8E-4366-BE00-D56231DA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F1BBB14-DA0E-4EFF-BB90-60E0CA10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价格复核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03093FEB-3847-49B6-87D2-A816C237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确认当前客户价格、优惠与订单金额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31034D6-951D-4D4A-966A-A07ABCA5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50D42ECE-0EC2-46BD-91A5-13CA7727D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5C8A47A7-37C9-4197-A412-B18D0960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F30E71F-7806-4F08-9579-9B6EFDD6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要求复核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7E02D65-7B1A-40E1-9DEF-698634E4C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到货窗口、冷冻品收货和特殊备注由人员确认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A366DECC-501F-469D-95E6-BE3A31D5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1C4903C0-8ABA-4A85-A8C4-0940E55B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提交与后续确认、审核均由授权人员按企业规则推进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79027838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9585C68B-2926-40F4-AE7B-E4296ED73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A5F53A0-E017-483A-A223-1FD5A791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D82C1CA-0F0A-44E1-9611-61295AAF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订单核准围绕四项明确判断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FAEBBCD-B8AA-469C-8644-E7B080DD3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系统提供订单信息与权限入口，业务人员依据企业规则决定是否推进。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DF1DD5F-465B-408B-BC84-C63E3217C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F7DA531-ADD7-4597-9843-0F8DF6A1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BA774C1-B99E-46B9-BCC2-0788B6FD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36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CDAA335-5476-4F96-AD75-6E5892B4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4735448B-451C-4235-90CC-0034AB774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6E8324DD-C04F-4856-A1A4-17E1F8B206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6a34678c9641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9BCA5B9-7F4E-4FE9-A805-F471DCA04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客户状态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8308A151-4359-4CC8-8896-58DC243A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开放订货前，逐户核对资料、地址、账号权限与结算关系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EF037288-BE0C-4F8D-ABEC-D7BDE6921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17DB915A-4F44-412D-81B2-09729047F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835FB551-F248-4243-82B2-E69B646E7E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76485095a9432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7DF47DA-15C5-4CFA-8EC4-6EC95569E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商品准确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5C2ED20-3663-4CA3-BFEA-AFE6249C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SKU、箱规、数量与库存提示能够解释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F3DA9B71-E695-401F-92CB-3C08CF1E5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5C2F0665-4608-4791-8050-7480934D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D425E44F-4A47-4B40-9983-AF7496083C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241a36f2924d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24D30430-F839-4436-9E0D-887AEFF8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价格可放行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EAEA017F-D058-4804-9EDD-40A7265A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客户价、报价或人工调整符合当前权限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B1B528A8-23F6-4E15-A66A-13B1AB4EC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B46EDDE6-4D69-44A8-8F77-28426EA7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E4228380-427D-4708-A3C6-9427801B86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053eb8e8a142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7074B79-66CB-4400-942E-1BFC9EA3C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交付可执行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1415284-28D2-4B6D-A34D-DBBC9610B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到货时间、冷冻品收货和备注已由人员确认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B58EC65-EAAC-4151-B01F-E3329EB5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40A03AB-E052-4348-8435-17529ABC6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系统记录核准结果，人员承担业务判断与权限责任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48676235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774F8705-1AF6-42D3-AADD-E472564E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D0E9183-C9F2-4B55-984A-5F80D401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FBF1B2E-C229-4B7A-ACEB-1E315FC28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手机管理端提供经营查看与订单入口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8221289-FF7F-40F2-BAF6-1B59D294E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手机管理端首页展示经营概况，订单应用按账号权限提供处理入口。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0EE9707-839F-4844-AF8B-36D33595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6841B1E-DCA6-4BD6-BCE7-6633544E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34AC919-F6EF-4684-BD58-992DE9F1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37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65E0905-6846-41E4-A706-C944C805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E5E924DF-48F6-4F54-BE2F-8401F6719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4910D418-5246-48A3-B6EE-E3049E1563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0585caf9c3419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8222" y="2152650"/>
            <a:ext cx="1637307" cy="314325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217502CC-1897-4F4B-B041-948053160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00D7461D-6AB0-42E4-B98A-4CFFD4F9A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经营指标业务示例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5E660329-922E-4937-BAB5-DCD1EB37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A69EA48-8120-4A3D-A08B-99D09E0A7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E6912564-BB89-42D4-BAF3-092A8A620D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6a867750af45a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C85E4D33-6363-4E30-8F6E-BFA4D503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3257AE2-062B-4EBC-B185-2B41EE44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订单应用入口示例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485CA16C-1DE1-49E3-981D-E04DC48BE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889ADBC-A24C-4BC5-BDA0-DA6C3E889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F96D4B07-36A9-45A9-A377-48257842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587AE8C-12AB-4C86-9523-70BDD6682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经营概览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A458A54-76EC-423B-960C-3BD1F28D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首页读取当前订单与经营数据，便于负责人快速查看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2C2ACD36-80EC-41F7-BCF7-99D7C1FA0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1BA71C83-6DE7-42E6-8E37-1671CF26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AA3D0AB5-69FD-489B-B591-4A95601E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403DAE3-F9A1-4012-86E7-1A664C46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订单入口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BBFA554-95F3-448F-B4F1-63C6E9597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应用页按当前权限展示待提交、待审核、待出库等入口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3905D3DF-EFD4-4609-8DD5-483510FA2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7F6FBAAC-A75F-4035-9C9E-D6D3ECCC5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D0E8838D-9F19-4FA4-9517-841AB4A1A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56516995-96E7-4530-8E74-264C112A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使用边界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FBA8C510-7083-4078-ACAC-7AF63D67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手机端用于查看与现场处理，系统配置仍在PC后台完成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D61F624E-3655-4824-B684-392703550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5DA5AB04-21E4-42CF-8F0F-0E569820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手机管理端与后台共享业务数据，入口取决于版本与权限</a:t>
            </a:r>
            <a:endParaRPr sz="101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57233129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FB742A95-6AD2-4688-B379-117F30BC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4D6508B-476A-4502-A9B1-FAE15114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B85ADD3-0E7E-4D7B-9EF9-176F32D0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手机端可在现场查看订单与明细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5ADD6DE-5F4F-4DA0-9895-7DF4FAEE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手机订单列表和详情便于现场核对客户、金额、状态与商品明细。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5B7443F-FBA9-499B-93E1-620744885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FB417E2-2888-4471-9E92-9D10218F7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FAAA73D-C19E-4FF5-AB7B-94885BFB8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38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7E9065A-4179-492C-B08C-27D740E5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F8272899-5710-4923-92AD-D25BB40C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93F07F09-37CC-470F-AF7C-50C345136E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345f48d2f5456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4217F948-D9BC-4573-861D-042A4B3B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465899F0-B69A-4551-AED7-98CB717AA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手机订单列表示例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48628B9-2FC0-4ABC-9390-8D4AB5260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26CE5D9-46CC-4753-92C6-5A2702DD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7CF79609-3420-4EBC-8380-4368E1B912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484b1ec2e8412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EDBFCC83-7F1F-436C-9D20-05FB5474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7A88969-442E-451F-ABAD-117B6540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手机订单详情示例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7D954B72-F5E0-4C4F-BF22-0F6FE61B6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D65A28C-C2F0-4BE1-A10D-1CE0292A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C3108153-36A1-41C2-A270-CD614C4E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D352B98-C1CA-4050-B032-933E4BC6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列表定位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61825C4-756E-4A76-A5EE-3DE93CC3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按客户、订单号或状态找到待处理订单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2CD8A2EA-C386-4EE0-BD91-750E19D1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1BDDA9C2-998B-4A26-987C-28BE676BC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DFE9C2C8-1CE5-4AE5-ABF7-4CBA3E26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D287B4A6-34AC-480A-80E1-BE23CB8D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明细核对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6658342-24AF-4991-8FF6-0E0478E5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查看商品、数量、价格、备注与当前状态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39C42706-E0EC-457F-BA63-81B58133A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1812FD7E-CBF2-499F-9B3A-A641218F9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F88AD9E0-319D-48A7-948D-D24C164D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3CC89E0A-18E1-4BBC-A43B-0543DD95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权限推进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020D52C9-C555-45B9-806B-7AF76E910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只有具备权限的人员才能执行对应订单动作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1D081377-26B6-43D3-A529-8FF4E289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88C37F8E-53F4-4037-90A6-F16CFE8F2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手机端与PC后台读取同一张订单事实</a:t>
            </a:r>
            <a:endParaRPr sz="101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306384986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EAECA4F9-253D-4BD0-B269-29005C6E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7B0A2D1-5BD2-4B4F-B080-CD552617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FD76CFA-9147-42AA-8EB2-012EA1D78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手机端辅助商品查询与现场仓库处理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8CE02F9-7953-4307-BF3B-73A877B6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手机商品列表用于查询商品信息，仓库应用按版本与权限提供处理入口。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07BE479-B300-4369-B4F3-75379E087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3F797B2-C0AC-4CFE-B41E-AA1AB4A2F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D7DD1DF-3168-44A4-892E-1B6F4E82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39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834BCABC-6AC0-4FDB-85FC-0ED787447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5FF03A2A-8033-4258-92E9-A50DB7B5C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DF859554-FCF9-4D6A-9BDB-6FECF35FC7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089527c8ed4fb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7B0FBE78-1521-48AC-B9F7-DD4E26E1E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6BE6FF5-A3E1-4947-9255-AAC7B5137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手机商品列表示例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1D843FE8-5872-4444-A815-6F0D9D143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F375C81-15B8-4024-AB49-A95E25BC5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CDDE7668-DEA3-4237-8149-E19EE7DFC8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4beed8246c48f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A6CD7080-3A1A-498C-92D1-22667068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FF41B23-C6BC-47B7-8BD0-188F69795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仓库应用入口示例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A89CDE56-DF38-4761-92BC-2866F218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59C8944-A9C7-439B-8380-4515173B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FAAAC9DC-CD36-4021-94AB-52F2F0D5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8D1CD92-74DE-4CD0-918C-D3D8382F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商品查询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EB3DCD3-7A15-4B78-B9FB-370B6D90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查看商品编码、价格与可用库存等当前信息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7A28B0E-7A0D-4594-9C73-574FAC15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B9C49DA0-FACC-4C93-8C8C-CF1AD335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78EE8E08-3A87-4FF4-A04A-C2CE1F99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62A28EE-C6D8-425D-BD3E-9FD17362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仓库入口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5886E257-C90F-4BE1-9F8B-C1AF1BE5F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扫码出库、库存盘点等入口以当前版本和权限为准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87EC0A4D-E6A3-4D72-AA0B-C647700D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E5444F16-E6A2-4D27-B32E-3082AE27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F4DBEDBF-4D7F-4C63-A381-0CA42AF5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B158A969-9383-40CE-88CD-E20770EE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系统边界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1E54F4C1-6431-47E6-B8FA-CC6ADB915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手机端不执行配方、生产工序或实时温控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0B3A0628-97CD-4524-A96D-C4477D97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324A3F3C-1B9B-479D-8FE4-536AB44E9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现场快速处理与后台配置各有边界</a:t>
            </a:r>
            <a:endParaRPr sz="101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26167081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840B995A-6EDF-4220-8B91-C5E4CE8F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9E37FC7-7605-404F-8748-5F7F852F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06 订单汇总、以销定采与库存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96FDD3B-7A7A-4235-8C78-10B8DA6A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按商品汇总把订单还原为SKU级需求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8CEB628-6FF2-46D4-9453-D6B0C0242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按品汇总统计选定订单的商品、数量与金额，采购前需确认订单状态、日期和筛选范围。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15E33643-5A86-4514-8A32-F45FB5CB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9F9FAD2-3A1C-4E65-B9DC-A4F2215BF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3AE1281-953D-4F21-BE0F-F74703BF7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40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BB41DEC-FFC2-4105-BFC2-A791C8EC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10B72725-9723-4121-AA39-48E477F8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订单按商品汇总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43D68ED-A029-49B7-B6B1-B940FEE5C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14558FC-ABA8-4C29-B172-76863D45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B237CE97-4930-43B6-8013-02B508C2E8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a5509cd5fb43f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C27FC4B-ACB9-4358-816A-E8896811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3C27A06-4498-4F25-A54D-A7B6C6DD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150F6A71-CED2-4F60-BBFC-89DE0483C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E888D6E7-C0A5-41E9-B733-4D512013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汇总来源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CE5386E-C69A-470E-86AC-1C80C843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只汇总选定范围内的有效订单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C11D4D58-0201-4A23-B960-011FFE3D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CF385384-B94D-463E-8217-5239B1A9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C2F6F81-C9C9-4075-9DC8-21E4639D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BF3D5A5-4BDE-46DA-A4C4-CBA83E723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采购输入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A91CC21-D6B7-4CEA-A3B1-32920F86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按SKU读取订购数量，作为人工采购判断的一项输入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E234D50E-F0CE-4871-AC7B-AB90C8D3C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896B1D73-609A-4D7A-88D1-23C7B40ED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32F63B80-ED80-457D-B340-AC1F1770D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2327AAB5-F525-493E-B81C-1CF570C9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口径边界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53C315E-FCC1-442D-90D9-52A9101D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汇总不等于销量预测，也不自动生成最优采购结论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765025C1-1D76-4C13-95F3-F9AD1E3D9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3D9A7F51-E43C-4D38-89D3-CD09488EB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先汇总已发生的订单事实，再由人员决定采购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40958449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圆角矩形 48">
            <a:extLst xmlns:a="http://schemas.openxmlformats.org/drawingml/2006/main">
              <a:ext uri="{FF2B5EF4-FFF2-40B4-BE49-F238E27FC236}">
                <a16:creationId xmlns:a16="http://schemas.microsoft.com/office/drawing/2014/main" id="{5A3B66A7-9BD1-489F-8CFB-347CAF5E5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C463D1B-9EEE-4A2A-BC87-C38CA0D4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06 订单汇总、以销定采与库存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C31EFBB-78F7-4042-9542-A39E41529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以销定采采用规则数据与人工确认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E1FFFB9-0DFE-427F-9DC5-AD45CE6D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采购参考把订单需求、当前库存、在途或采购中信息放在同一判断链中。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5D9A99D-4479-455C-89F6-6A8980FC6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5CB0F85-1A7B-4480-B4E3-EAAFB1E17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0A08B22-E03C-4824-923E-657405E0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41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D466368-CBD7-462C-AD18-9872E522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3BC5D15E-C273-4466-BC7F-35C5945D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2183B0BE-D8FD-4210-B167-1BCFD87240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e2d50c965842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0D72F80F-FEFA-4B67-B60F-5EA7CD528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E31C819-0F24-4565-A198-F888A6222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B7C3D47-46DB-462F-A521-C11534EBB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选择订单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06B2265F-4B5E-4F96-BA79-0FC9E226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明确纳入汇总的状态与范围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A29815A0-159E-4BA9-8CC2-700D96CD4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9E5CD965-0567-4334-9F71-1F3AB8166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00752761-B303-4B4B-A532-0B67A08F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9D5B661A-3305-4E1F-962D-8FB916A4ED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c950f09bb44b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10134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1447794D-B777-49F0-BA1C-EA752C392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C04F2013-69BC-4419-900A-8075C70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746DF751-82BC-4026-B2A7-CE61A19B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按品汇总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D74C4CD-3723-4B46-B132-CFF366EC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还原SKU级需求数量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3A7B9EC-E981-4D65-8C1C-2D4BE6339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443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A0316262-4858-40C1-86E4-48D0030B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B80741B7-EEED-411C-BEFD-D4B720B9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084C077F-8C2D-488F-AE39-E56D2F3A10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0020c795f14a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8828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6C3E56CA-A26D-4F93-8E2E-0F33BC92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B19284A4-436B-48EF-8892-492083CE8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91FC680B-295F-4862-BF21-6F8984B95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核对库存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0188F59D-193C-4795-8085-2A46A1D2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查看可用库存与现存数量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21A5ECA1-421A-4FC1-8450-0481CF88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37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EE65247A-FBD6-40C0-8C65-632E5E7C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33" name="椭圆 32">
            <a:extLst xmlns:a="http://schemas.openxmlformats.org/drawingml/2006/main">
              <a:ext uri="{FF2B5EF4-FFF2-40B4-BE49-F238E27FC236}">
                <a16:creationId xmlns:a16="http://schemas.microsoft.com/office/drawing/2014/main" id="{4EC926F2-53D7-4C02-B018-25168343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图片 81">
            <a:extLst xmlns:a="http://schemas.openxmlformats.org/drawingml/2006/main">
              <a:ext uri="{FF2B5EF4-FFF2-40B4-BE49-F238E27FC236}">
                <a16:creationId xmlns:a16="http://schemas.microsoft.com/office/drawing/2014/main" id="{8A473F65-DF0E-4505-AE67-F14DD7CE56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e8386151af4f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7522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EF49BC5F-35B0-4ABE-925F-1B798470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C0C08372-4DCC-45E7-8681-9A5CDF82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D1B2FBE2-0DB6-4615-97F5-566C333E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考虑在途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9C00298A-E249-45AF-9E8F-F61DBC5BF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结合已下采购与到货计划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302861AA-4A1D-4C48-9AA0-5E5AD3B6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831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A8C9708C-6534-4335-9F7D-F8706A1F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41" name="椭圆 40">
            <a:extLst xmlns:a="http://schemas.openxmlformats.org/drawingml/2006/main">
              <a:ext uri="{FF2B5EF4-FFF2-40B4-BE49-F238E27FC236}">
                <a16:creationId xmlns:a16="http://schemas.microsoft.com/office/drawing/2014/main" id="{AC45230D-0B57-4CBC-A6B6-D0E67CE63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013F2C29-9507-4820-A374-E7937C7232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de1195f3fa4ad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6216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10824F3B-D1BB-4C19-9C94-D4611977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D6CE0898-978F-4410-89B7-1FB1F7F1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ED443A44-D0CD-405F-8EEA-D04BC9AD8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人工确认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C11E4DB3-2F0D-4E68-9308-CA86B3610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决定采购数量与供应安排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圆角矩形 46">
            <a:extLst xmlns:a="http://schemas.openxmlformats.org/drawingml/2006/main">
              <a:ext uri="{FF2B5EF4-FFF2-40B4-BE49-F238E27FC236}">
                <a16:creationId xmlns:a16="http://schemas.microsoft.com/office/drawing/2014/main" id="{EA6C40CE-AF4F-44F8-86FC-816AC839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673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60FED58A-E7CC-4028-A950-B096DFAC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1054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现有能力按规则计算，不含AI预测或无人采购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21808590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42B8E6AE-39B3-402B-90D8-78777764A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56D7401-C8D7-4977-BFA6-01B8B4468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06 订单汇总、以销定采与库存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EFB7BE9-5FEF-4F99-B3E3-2CE21000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同一仓库的两类库存分别核对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8DF0F61-04CC-4EA7-A104-BC911479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面团主仓库采购中0、可用48件、系统24件，辅助单位库存为“-”；交付前回查数量来源。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094F5EAC-B833-49F1-A4D4-767E99901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BDAFA41-CF46-4EBB-A572-6A840B75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3DA9AE0-0318-42FE-8350-D591B60E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42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FF50D95-E058-47FB-9DBB-E0B0F361A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377848AB-913E-4529-B954-794633C12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商品库存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839A1AD-B72F-40E9-A5E0-2088FB025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448508EE-8F6D-4A18-A9CA-AF0C53EA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FAACEF62-C1B9-4C28-937D-A4620F4338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cea79734fd4cc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242055"/>
            <a:ext cx="7334250" cy="1497840"/>
          </a:xfrm>
          <a:prstGeom xmlns:a="http://schemas.openxmlformats.org/drawingml/2006/main" prst="roundRect">
            <a:avLst>
              <a:gd name="adj" fmla="val 7631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2649ED5-6729-48DA-B2D8-B0D5DE72E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1035427-BF4C-4990-A6EC-5CF461D6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A829D014-0530-479E-8C40-9A639AEC7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99D5C72-D6B7-461F-B7AB-931B87F6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仓库口径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4E1E022-006A-450A-9D33-F8E06C257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主仓库、BMT-FRZ-027、基本单位件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671FD99C-6EDD-4956-BF94-25432FA1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5ADBB110-2510-4558-AD7F-A081E108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C016D0B7-4A04-4003-9889-7FD9826BF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B6CE05D-37D8-4A28-B8A1-A0FC96A4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数量口径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BF3B9D9-13E1-4869-ABB3-F1A34DCE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48与24不能解释成已生效的箱袋换算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5EEC390D-E902-4E3A-A8B5-3EDACFF5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CEBE5E5B-7183-4364-8362-A1B713B5C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D9A36D30-0865-4C60-81F4-210AE354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2B94B1B-CD1B-4B03-802D-088E9FD07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3414076-22FA-4CFE-B33E-80A00D571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不能用显示可用量替代合格实物和出库凭证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B13E0866-E905-458D-B70C-84422DF6C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D242DC62-F45C-4D36-BDC9-73C93B4E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先核来源与合格实物，再形成客户可交付承诺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88141600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F59A807-D5AA-4DD1-A88A-848058CE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DD932AD-E8E1-4056-938E-75E34097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07 配送、退货与对账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A64851C-3916-41F2-AD8C-5A624EB1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配送围绕订单要求与收货事实推进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A9CB058-3460-4C45-8A37-8CFAA235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门店地址、联系人、到货窗口、冷冻品要求和备注随订单传递。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B7EA6C0-3C07-4F81-B7D7-FF35214E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342CA26-0FEE-45F7-B89E-91996099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20EA33F-2098-4096-9AC5-437AA817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43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853A6594-E81F-4264-99B3-ACA87532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914E8CC2-E60D-4768-9FC0-9C54EC4E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EB3E5CB7-6753-4EAF-9D98-31072F64B6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c380b4a263492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477CA85-0534-47C2-A792-F01E6A82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订单要求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5CEB3CA-EFA8-4A47-A50D-73D7FE3F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明确客户、地址、联系人、到货时间与特殊备注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48E788C2-0673-420D-98E7-09E1155B9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B2CDB050-5B23-4CCB-A5DD-F0BFE6BA1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EBAC0102-08F8-44FB-9013-10FEDD8513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eff0df3b46461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4855D61D-F881-4FE0-990F-A12BC8A7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出库核对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0D8FC85-055A-4952-9615-F1153215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按商品、数量和单位核对待出库内容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C3173486-697A-48C0-A923-5DCC2160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829A30F8-7C0A-4934-A141-CB3258606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D1E35EDA-9116-4E29-BAEF-70BD179EDC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7697122ed5491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B452FFC3-3034-46A7-BCAD-4B7D0219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配送状态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F64DA19-F394-4272-B513-0351BC921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配送管理启用后按任务记录完成结果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6629C79-B10D-4ED8-87E8-1E9A7C61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EAE2E1B0-DE35-4016-A85D-6E67E44A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0F37C35B-61E1-41B5-B7EB-764C4200E3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e3f4f14b0442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90190A2-3B6E-4F71-AAA3-C1A914AE9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系统边界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7086A659-A6BD-4015-8EB7-74719BD8E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系统不提供自动路径优化，也不承诺连续定位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E53B21D2-7155-4EE7-AF8C-301FC546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CD6FE7C-859C-44C2-ABE7-3B9993E5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本示例企业未启用配送管理；使用前配置流程并试跑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65629936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C29FE82A-1BEF-46BD-AF52-91CE8C8B4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D2E84F2-42DF-4743-94EE-C7FC120B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07 配送、退货与对账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BF5B887-4C88-4C29-BC29-9D690853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退货与回单回到原订单核对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3F120C2-FF59-48D2-BDEE-F7B130D6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破损、短少、错品、储存异常或门店拒收等事实需要关联原订单并由人员记录。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7DDD42DE-EAFA-4564-BE86-DBA3621F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982DF85-262A-484C-9371-CF3A40CD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E1EECAA-D3D8-4025-98DD-44147A493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44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526A025-FB77-4769-9F0D-6292E1CB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F2FD82C0-9ECD-483F-A82C-46135BB78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0CCE49B6-76B6-4EFB-940A-2E8646F2A8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7d0f3560964e7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08EEC75-4058-42D8-BD04-E41272DF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交付附件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5D497DE-0C84-4FD3-8A10-F3AA1BF07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配送应用启用后按实际任务上传附件与备注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AAC5669-2520-4B2F-937F-228814E99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B815F97E-88D4-41AB-892F-F5C04DDF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E2F7080A-D59D-448B-A4A9-BB8B30C169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12b2b310724cf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80D3AA6-6BD8-44D4-9459-DF25EAFC0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原单关联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DDE6DFD-7224-4B72-9350-F7C5D4EB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从原订单确认客户、SKU、数量和成交价格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9352FE91-158F-43EE-AEC2-BDB1F70B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A574F945-6280-4289-B7E1-1CCCF6982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3E00056D-5D9E-491B-834B-AE2E2E0C5D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3ccdce9c2248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8FD26A9-C8E3-4402-949A-49BD80122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差异记录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19209D4D-5473-4852-AE0E-0A3ADA57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原因、备注与附件说明实际退货或拒收事实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88E7A35A-F904-4865-96A3-32B8C0CA1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D3092645-A1CD-4544-AFA7-3E517E9F9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16AA10A1-0187-493F-BCC1-C722E91230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0f0712b30a4d8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D57867C-932F-4CFD-8A11-59C971397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后续处理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7307724A-06E5-4596-8ACA-C19287F3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入库、退款与再配送按授权流程推进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89D50863-9486-4FD2-B39F-BC9FDC8E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F78D320-4302-4A11-8980-B0FB875B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系统记录业务凭证，不替代质量鉴定或法律存证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110499856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BCCD665-DA0F-44D0-B841-26F662DF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1055F89-CFEB-438F-A66A-D23278BD0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07 配送、退货与对账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FEC21F6-875A-4A4A-ABC1-59BFEEBC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客户对账以业务单据为依据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9075A25-4A93-4E29-B4C3-841FEF48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订单、退货、收款和退款按当前页面口径核对，差异需要双方确认。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1DE75D4-C9CD-4541-B323-1B31D9F7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AC1AE05-EC53-4631-8D9C-308C66AD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C07ABB5-917D-4CF5-8652-FEC02507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45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690EF68-5F0D-4C63-B87B-E1525C29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5B5EDCBA-2DE7-4945-9A66-4D44758B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6B4FE8D4-A64C-4B3C-AD0E-6F8205576D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fca894780c4b3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9C11A48-E5AC-47A1-949B-4B17B688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订单应收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8945F3CE-B654-4775-A6A0-497528C3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按订单查看应收、已收和待收金额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6BE48C61-9238-446F-9A9D-BEFD4676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70FF9CEE-AF96-40C1-929F-ED06D080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80DF701B-DE96-4311-9219-7CA527D0A5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4d2812bc644e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828BCB57-9A0F-4453-9BAA-E367D5F5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退货应退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80DE612-9958-4344-8E43-05C1A46A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按退货单查看应退、已退和待退金额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04D47E3B-58AE-4135-A6C5-A08DA917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F79A0355-EDF6-4B99-90C6-6C5654B5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12A2E69D-DDF4-4FDB-BFF6-C9871D4145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5d71e408b84b7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544D9EFB-673F-4AE9-B34E-DEC596EA0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周期核对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CDE15FA-C010-4966-B804-0660C595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明确对账对象、期间、确认金额和差异说明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2CC3052-8E05-4767-B067-64EC5A45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3A616CCA-2CCF-479C-A2AC-85DC8F0E0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2733A5C5-A075-49DF-8C09-FC8BC233BB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7fb483325a44a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5A79D9D4-BD4A-4A08-A047-3404DD57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双方核对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20567EA-75C2-4993-B2E2-CCFAED9FC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双方确认差异，企业财务登记对账结果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BF80B0B-3CE2-4286-BFEA-7B7C31BF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3E551A4-600A-43AB-B35E-18FB30B43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对账范围以系统当前业务单据为准，不宣称所有资金自动对平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41548531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5E826562-4343-45D1-BBD1-A643C5E8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727EAF8-4B7B-4E99-9883-F5A74DFF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08 上线与验收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D0F50F8-A98A-4E7F-A42F-D267E1D72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三阶段上线实施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1BCB127-676B-4FFF-A026-05EDCDD3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上线先整理商品与客户资料，再验证货盘和价格，最后用试点订单核对仓配与收付款。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C4B149B-51EB-4AB6-B79F-555EF5E1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5EA8EA4-327F-4E1D-98DE-3D045027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548F2D3-B7FA-4B58-8C6B-1957BE30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46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D088C11-BEA0-4F1C-BA44-2FF3E70F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35306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E3AAC6EA-2F06-4517-9ACD-EA80C7963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18762138-D274-44D0-8BDE-441E8F8E88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0dd82f701f4fb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743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311943B-ACE8-4907-BB48-EF167A1F5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850" y="27051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7D91998-8419-4A20-AAD3-FA61DF368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2050" y="27241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3317AAC9-631C-46C8-8D4C-EEBDD205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95650"/>
            <a:ext cx="3225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阶段一｜整理资料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21E81EB3-EBAD-4424-92D8-4DA972C22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714750"/>
            <a:ext cx="3225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统一商品分类、规格、交易单位、箱规与库存口径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46104579-8690-40AF-B1DD-756EC94B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5450" y="34766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DEE2334-5C8C-4943-90FB-005F03D01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2514600"/>
            <a:ext cx="35306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253C7CA1-E975-4C9A-84BA-F442B892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686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图片 49">
            <a:extLst xmlns:a="http://schemas.openxmlformats.org/drawingml/2006/main">
              <a:ext uri="{FF2B5EF4-FFF2-40B4-BE49-F238E27FC236}">
                <a16:creationId xmlns:a16="http://schemas.microsoft.com/office/drawing/2014/main" id="{A2914AEA-9CF5-4F93-9C66-62BFDECCC9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7fb88e1f774e3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59300" y="2743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47B1A02-F197-4827-8359-77590E8F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0750" y="27051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918B4CB-D1CC-4C60-94FE-64C1D7AF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950" y="27241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62259B4-FD76-46C0-BCA5-650B1E404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295650"/>
            <a:ext cx="3225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阶段二｜开放订货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73784701-41B5-4BFC-8833-09E82923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714750"/>
            <a:ext cx="3225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逐户启用账号，并验证货盘、客户价格与商城可见范围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5ED0884E-2588-4FC8-986E-107C1D7F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0350" y="34766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17A59655-79BB-41C9-B578-BCA8F245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2514600"/>
            <a:ext cx="35306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99CF27AD-4593-4C16-B02E-7C281A4C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2686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DE2BB308-F5DB-4E8E-8F4E-808820FD75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39555c0e48426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04200" y="2743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6941A7E5-A68E-4F40-B88D-4EC273B6B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051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4EE5AF53-F983-4DB3-A7E8-F96FFF35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241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9A5DDF23-6EEA-46C5-8C39-14A05FF0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295650"/>
            <a:ext cx="3225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阶段三｜贯通履约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D5E20CE0-2FA6-484A-B9B1-84751D5D0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714750"/>
            <a:ext cx="3225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用试点订单贯通提交、审核、汇总、库存、仓配、收付款与对账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85F6CE27-DB28-478C-88BF-3A02C740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625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4321D975-C54F-4D5A-9F33-AAFDA4599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006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每一阶段都核对业务单据、权限和实际处理结果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855523094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AB16DAA1-1B7D-42CA-A112-53112DAC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5C0F7E1-E754-4E1C-BD7B-FC6DBA598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08 上线与验收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765C570-03C8-4261-8E8D-AFC473A1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上线前八项验收清单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222CD0D-7E06-49D4-8928-72BD6F0F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上线前逐项核对资料、交易规则、订单、履约与资金，确认各岗位能够接续处理。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41B6E5C-119A-4EEB-874E-84A851C37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5698C56-159A-408A-9B34-4C4E59DCD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3ACA7A9-27A8-4880-83F6-29BCCD6D9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47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161D5B9-A560-42D3-B2B0-8F58AB83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F2235A43-0895-4D0A-8611-FEB24337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A1DEFDB0-F6BE-4DF4-962C-6524ED8E3A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0b8e379a6244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C27EC47-A1C5-42FA-B4B8-14989A2A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商品分类与规格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004837E-CCE3-48AD-9966-8509D84C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分类、商品编码、规格与销售单位一致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C815FF17-136B-44C4-8D9C-429DEEE9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446AF134-FD1A-4AB3-B21A-FC831BF9D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DE1295FA-8BBE-4110-A76F-EB69D837DB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4ef23c17bc42b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5102E5AE-D6CD-49B2-8532-F3B573F0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客户货盘与权限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F62DAE2-0A3E-4C3C-A5C9-9477E999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逐户授权后，检查客户实际可见商品范围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C5147462-3724-48FF-8804-AAADFA001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AD9B9CC7-1A37-4899-B1C7-DE9A5087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665AC76E-0E2E-470B-85F8-0BE4B3D413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0537a061784ff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385E12D-7F09-46FB-B1E5-C7F16451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价格与成交金额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7A63FBE0-B7F9-410E-8DC9-8A9BC847F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用试点客户核对价格来源、权限与订单落价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0116BE7-5ED8-4C99-8CDF-59E9B3A2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C54F7D8A-1AF2-4494-95FF-863C560F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1518228B-0475-468B-BF75-207AD29E8B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2d11a981134ad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6385F201-689A-4C0B-BE42-6926B822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商城选品与加购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FF8B51F-3810-4534-B2BB-D0B1C990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PC、手机、分类和详情可找到当前商品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E05CE673-A364-4E9A-BF65-CFC2C03AA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803B5245-F660-4A6C-A70F-9FC94A85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图片 78">
            <a:extLst xmlns:a="http://schemas.openxmlformats.org/drawingml/2006/main">
              <a:ext uri="{FF2B5EF4-FFF2-40B4-BE49-F238E27FC236}">
                <a16:creationId xmlns:a16="http://schemas.microsoft.com/office/drawing/2014/main" id="{A7FBE256-C47C-4356-976D-6E78ABDA0C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fc4355db074a3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9573CBED-E903-4ABC-BF38-C06523321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订单明细与状态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AAF40EC2-BF41-411E-9F2B-6A5982ED5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订单的客户、商品、数量、价格与状态可查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93C82351-3651-46B9-93B5-E0219DCAE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D4A81B4A-A655-46CD-A9E5-63559AB1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D0AB87A1-5D24-4AEA-9EB3-C5B03761F4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da3f9f8ffd4f9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0F9C6132-16D4-451A-8A25-CA2094A5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需求汇总与库存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2319A53D-CE13-44B2-A277-C121FAAD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选定有效订单按品汇总，并核对库存参考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743470EB-EB27-4ECD-9D37-B2C68302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9" name="椭圆 38">
            <a:extLst xmlns:a="http://schemas.openxmlformats.org/drawingml/2006/main">
              <a:ext uri="{FF2B5EF4-FFF2-40B4-BE49-F238E27FC236}">
                <a16:creationId xmlns:a16="http://schemas.microsoft.com/office/drawing/2014/main" id="{156C2990-5C5C-4A6A-A9EF-261555E8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图片 88">
            <a:extLst xmlns:a="http://schemas.openxmlformats.org/drawingml/2006/main">
              <a:ext uri="{FF2B5EF4-FFF2-40B4-BE49-F238E27FC236}">
                <a16:creationId xmlns:a16="http://schemas.microsoft.com/office/drawing/2014/main" id="{6347771E-80F7-4FA4-A417-C8DB98E659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c4db86845b47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F07776E5-D6DC-44CD-ABAA-2DD1F7D3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仓配、回单与退货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1B166335-81C6-4782-847E-1E3D8E6C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核对试点订单的出库、配送、回单及退货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ECC9EF40-99F1-423C-BB91-EBB987E15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44" name="椭圆 43">
            <a:extLst xmlns:a="http://schemas.openxmlformats.org/drawingml/2006/main">
              <a:ext uri="{FF2B5EF4-FFF2-40B4-BE49-F238E27FC236}">
                <a16:creationId xmlns:a16="http://schemas.microsoft.com/office/drawing/2014/main" id="{1CF0C912-8A6E-41E1-9199-564B5991A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图片 93">
            <a:extLst xmlns:a="http://schemas.openxmlformats.org/drawingml/2006/main">
              <a:ext uri="{FF2B5EF4-FFF2-40B4-BE49-F238E27FC236}">
                <a16:creationId xmlns:a16="http://schemas.microsoft.com/office/drawing/2014/main" id="{42213E05-03DC-4EE7-AF7A-F17C53C241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e929d70f9b4e4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83E8BAA3-4245-4840-9CD2-68E5107E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收款、退款与对账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63B9D1F9-CF80-4132-894D-EE17BCBC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用试点单据核对收款、退款与客户账款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9BA3DC2D-CC50-43A3-8A31-099BE5100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15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13CA19C8-1256-4696-B692-BEBCD7A22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53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试点订单贯通各岗位后，再按已购版本和授权范围扩大使用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28798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2026-10-12T20:46:34.9420000Z</dcterms:created>
  <dcterms:modified xsi:type="dcterms:W3CDTF">2026-10-12T20:46:34.9420000Z</dcterms:modified>
</coreProperties>
</file>