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f785b6cdff4541" /><Relationship Type="http://schemas.openxmlformats.org/officeDocument/2006/relationships/extended-properties" Target="/docProps/app.xml" Id="R9dc758da48244af4" /><Relationship Type="http://schemas.openxmlformats.org/officeDocument/2006/relationships/officeDocument" Target="/ppt/presentation.xml" Id="R792907ad4066461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82837832164107"/>
  </p:sldMasterIdLst>
  <p:notesMasterIdLst>
    <p:notesMasterId xmlns:r="http://schemas.openxmlformats.org/officeDocument/2006/relationships" r:id="R53579556d0724346"/>
  </p:notesMasterIdLst>
  <p:sldIdLst>
    <p:sldId xmlns:r="http://schemas.openxmlformats.org/officeDocument/2006/relationships" id="256" r:id="R79e01390eb704f03"/>
    <p:sldId xmlns:r="http://schemas.openxmlformats.org/officeDocument/2006/relationships" id="257" r:id="Rfa0e4b22b02e49a0"/>
    <p:sldId xmlns:r="http://schemas.openxmlformats.org/officeDocument/2006/relationships" id="258" r:id="Ra458151262004931"/>
    <p:sldId xmlns:r="http://schemas.openxmlformats.org/officeDocument/2006/relationships" id="259" r:id="R7c2020fe00444505"/>
    <p:sldId xmlns:r="http://schemas.openxmlformats.org/officeDocument/2006/relationships" id="260" r:id="Re852d11b97114dc0"/>
    <p:sldId xmlns:r="http://schemas.openxmlformats.org/officeDocument/2006/relationships" id="261" r:id="Rb49d49c2685842fe"/>
    <p:sldId xmlns:r="http://schemas.openxmlformats.org/officeDocument/2006/relationships" id="262" r:id="R3d3e26c0b414499b"/>
    <p:sldId xmlns:r="http://schemas.openxmlformats.org/officeDocument/2006/relationships" id="263" r:id="R8bfae5d9d5954e32"/>
    <p:sldId xmlns:r="http://schemas.openxmlformats.org/officeDocument/2006/relationships" id="264" r:id="R8fa605b2164c4ec7"/>
    <p:sldId xmlns:r="http://schemas.openxmlformats.org/officeDocument/2006/relationships" id="265" r:id="R5a0353e265704db9"/>
    <p:sldId xmlns:r="http://schemas.openxmlformats.org/officeDocument/2006/relationships" id="266" r:id="Reabb16b6e5884a45"/>
    <p:sldId xmlns:r="http://schemas.openxmlformats.org/officeDocument/2006/relationships" id="267" r:id="Re2adabfd1d9f4fad"/>
    <p:sldId xmlns:r="http://schemas.openxmlformats.org/officeDocument/2006/relationships" id="268" r:id="R5709d6f8a69d4f70"/>
    <p:sldId xmlns:r="http://schemas.openxmlformats.org/officeDocument/2006/relationships" id="269" r:id="Racabb69f3f734d34"/>
    <p:sldId xmlns:r="http://schemas.openxmlformats.org/officeDocument/2006/relationships" id="270" r:id="Rdf6671b769d2466d"/>
    <p:sldId xmlns:r="http://schemas.openxmlformats.org/officeDocument/2006/relationships" id="271" r:id="R250fa7b92b8d47d1"/>
    <p:sldId xmlns:r="http://schemas.openxmlformats.org/officeDocument/2006/relationships" id="272" r:id="R086b769740b2408c"/>
    <p:sldId xmlns:r="http://schemas.openxmlformats.org/officeDocument/2006/relationships" id="273" r:id="R4abc26971bf14ffb"/>
    <p:sldId xmlns:r="http://schemas.openxmlformats.org/officeDocument/2006/relationships" id="274" r:id="R9c26fc2d519346b1"/>
    <p:sldId xmlns:r="http://schemas.openxmlformats.org/officeDocument/2006/relationships" id="275" r:id="Rec6af7863a9e4034"/>
    <p:sldId xmlns:r="http://schemas.openxmlformats.org/officeDocument/2006/relationships" id="276" r:id="R105b0c3b36af4d72"/>
    <p:sldId xmlns:r="http://schemas.openxmlformats.org/officeDocument/2006/relationships" id="277" r:id="R2ecc8767769e4e50"/>
    <p:sldId xmlns:r="http://schemas.openxmlformats.org/officeDocument/2006/relationships" id="278" r:id="R14da4177fb99406f"/>
    <p:sldId xmlns:r="http://schemas.openxmlformats.org/officeDocument/2006/relationships" id="279" r:id="R3cd5f7c123bf4d8f"/>
    <p:sldId xmlns:r="http://schemas.openxmlformats.org/officeDocument/2006/relationships" id="280" r:id="Rf71e9362a35c41a9"/>
    <p:sldId xmlns:r="http://schemas.openxmlformats.org/officeDocument/2006/relationships" id="281" r:id="R5bd9f39fd0244561"/>
    <p:sldId xmlns:r="http://schemas.openxmlformats.org/officeDocument/2006/relationships" id="282" r:id="Re1f666c08024425f"/>
    <p:sldId xmlns:r="http://schemas.openxmlformats.org/officeDocument/2006/relationships" id="283" r:id="R02e41113f6874c23"/>
    <p:sldId xmlns:r="http://schemas.openxmlformats.org/officeDocument/2006/relationships" id="284" r:id="R85a4c9b897404e43"/>
    <p:sldId xmlns:r="http://schemas.openxmlformats.org/officeDocument/2006/relationships" id="285" r:id="R69d12dff7a08407b"/>
    <p:sldId xmlns:r="http://schemas.openxmlformats.org/officeDocument/2006/relationships" id="286" r:id="R7818b99c7173417f"/>
    <p:sldId xmlns:r="http://schemas.openxmlformats.org/officeDocument/2006/relationships" id="287" r:id="R990b01d073aa411f"/>
    <p:sldId xmlns:r="http://schemas.openxmlformats.org/officeDocument/2006/relationships" id="288" r:id="Ra2a1a67d671b453c"/>
    <p:sldId xmlns:r="http://schemas.openxmlformats.org/officeDocument/2006/relationships" id="289" r:id="R7fbfd4315fbc43ad"/>
    <p:sldId xmlns:r="http://schemas.openxmlformats.org/officeDocument/2006/relationships" id="290" r:id="Rf4d43422529b4632"/>
    <p:sldId xmlns:r="http://schemas.openxmlformats.org/officeDocument/2006/relationships" id="291" r:id="Rb500a747ed7c487d"/>
    <p:sldId xmlns:r="http://schemas.openxmlformats.org/officeDocument/2006/relationships" id="292" r:id="R0180d9c18a1249a4"/>
    <p:sldId xmlns:r="http://schemas.openxmlformats.org/officeDocument/2006/relationships" id="293" r:id="Rd3c8a7a8a63042c7"/>
    <p:sldId xmlns:r="http://schemas.openxmlformats.org/officeDocument/2006/relationships" id="294" r:id="Re38f3dc793684fe2"/>
    <p:sldId xmlns:r="http://schemas.openxmlformats.org/officeDocument/2006/relationships" id="295" r:id="R259fc250464b4611"/>
    <p:sldId xmlns:r="http://schemas.openxmlformats.org/officeDocument/2006/relationships" id="296" r:id="R4db262839b054d19"/>
    <p:sldId xmlns:r="http://schemas.openxmlformats.org/officeDocument/2006/relationships" id="297" r:id="R253fdbad2f1b429d"/>
    <p:sldId xmlns:r="http://schemas.openxmlformats.org/officeDocument/2006/relationships" id="298" r:id="Raa4db02503984e88"/>
    <p:sldId xmlns:r="http://schemas.openxmlformats.org/officeDocument/2006/relationships" id="299" r:id="Rdbf60ddf255246f0"/>
    <p:sldId xmlns:r="http://schemas.openxmlformats.org/officeDocument/2006/relationships" id="300" r:id="Rd45a80000a6f4a77"/>
    <p:sldId xmlns:r="http://schemas.openxmlformats.org/officeDocument/2006/relationships" id="301" r:id="R1e46f94e82114ff5"/>
    <p:sldId xmlns:r="http://schemas.openxmlformats.org/officeDocument/2006/relationships" id="302" r:id="R701f7ce058bb4bc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dfe219e9b3497a" /><Relationship Type="http://schemas.openxmlformats.org/officeDocument/2006/relationships/slideMaster" Target="/ppt/slideMasters/slideMaster1.xml" Id="R4682837832164107" /><Relationship Type="http://schemas.openxmlformats.org/officeDocument/2006/relationships/notesMaster" Target="/ppt/notesMasters/notesMaster1.xml" Id="R53579556d0724346" /><Relationship Type="http://schemas.openxmlformats.org/officeDocument/2006/relationships/presProps" Target="/ppt/presProps.xml" Id="Rca347b559c124f4c" /><Relationship Type="http://schemas.openxmlformats.org/officeDocument/2006/relationships/tableStyles" Target="/ppt/tableStyles.xml" Id="Rb66a8d1718894725" /><Relationship Type="http://schemas.openxmlformats.org/officeDocument/2006/relationships/slide" Target="/ppt/slides/slide1.xml" Id="R79e01390eb704f03" /><Relationship Type="http://schemas.openxmlformats.org/officeDocument/2006/relationships/slide" Target="/ppt/slides/slide2.xml" Id="Rfa0e4b22b02e49a0" /><Relationship Type="http://schemas.openxmlformats.org/officeDocument/2006/relationships/slide" Target="/ppt/slides/slide3.xml" Id="Ra458151262004931" /><Relationship Type="http://schemas.openxmlformats.org/officeDocument/2006/relationships/slide" Target="/ppt/slides/slide4.xml" Id="R7c2020fe00444505" /><Relationship Type="http://schemas.openxmlformats.org/officeDocument/2006/relationships/slide" Target="/ppt/slides/slide5.xml" Id="Re852d11b97114dc0" /><Relationship Type="http://schemas.openxmlformats.org/officeDocument/2006/relationships/slide" Target="/ppt/slides/slide6.xml" Id="Rb49d49c2685842fe" /><Relationship Type="http://schemas.openxmlformats.org/officeDocument/2006/relationships/slide" Target="/ppt/slides/slide7.xml" Id="R3d3e26c0b414499b" /><Relationship Type="http://schemas.openxmlformats.org/officeDocument/2006/relationships/slide" Target="/ppt/slides/slide8.xml" Id="R8bfae5d9d5954e32" /><Relationship Type="http://schemas.openxmlformats.org/officeDocument/2006/relationships/slide" Target="/ppt/slides/slide9.xml" Id="R8fa605b2164c4ec7" /><Relationship Type="http://schemas.openxmlformats.org/officeDocument/2006/relationships/slide" Target="/ppt/slides/slide10.xml" Id="R5a0353e265704db9" /><Relationship Type="http://schemas.openxmlformats.org/officeDocument/2006/relationships/slide" Target="/ppt/slides/slide11.xml" Id="Reabb16b6e5884a45" /><Relationship Type="http://schemas.openxmlformats.org/officeDocument/2006/relationships/slide" Target="/ppt/slides/slide12.xml" Id="Re2adabfd1d9f4fad" /><Relationship Type="http://schemas.openxmlformats.org/officeDocument/2006/relationships/slide" Target="/ppt/slides/slide13.xml" Id="R5709d6f8a69d4f70" /><Relationship Type="http://schemas.openxmlformats.org/officeDocument/2006/relationships/slide" Target="/ppt/slides/slide14.xml" Id="Racabb69f3f734d34" /><Relationship Type="http://schemas.openxmlformats.org/officeDocument/2006/relationships/slide" Target="/ppt/slides/slide15.xml" Id="Rdf6671b769d2466d" /><Relationship Type="http://schemas.openxmlformats.org/officeDocument/2006/relationships/slide" Target="/ppt/slides/slide16.xml" Id="R250fa7b92b8d47d1" /><Relationship Type="http://schemas.openxmlformats.org/officeDocument/2006/relationships/slide" Target="/ppt/slides/slide17.xml" Id="R086b769740b2408c" /><Relationship Type="http://schemas.openxmlformats.org/officeDocument/2006/relationships/slide" Target="/ppt/slides/slide18.xml" Id="R4abc26971bf14ffb" /><Relationship Type="http://schemas.openxmlformats.org/officeDocument/2006/relationships/slide" Target="/ppt/slides/slide19.xml" Id="R9c26fc2d519346b1" /><Relationship Type="http://schemas.openxmlformats.org/officeDocument/2006/relationships/slide" Target="/ppt/slides/slide20.xml" Id="Rec6af7863a9e4034" /><Relationship Type="http://schemas.openxmlformats.org/officeDocument/2006/relationships/slide" Target="/ppt/slides/slide21.xml" Id="R105b0c3b36af4d72" /><Relationship Type="http://schemas.openxmlformats.org/officeDocument/2006/relationships/slide" Target="/ppt/slides/slide22.xml" Id="R2ecc8767769e4e50" /><Relationship Type="http://schemas.openxmlformats.org/officeDocument/2006/relationships/slide" Target="/ppt/slides/slide23.xml" Id="R14da4177fb99406f" /><Relationship Type="http://schemas.openxmlformats.org/officeDocument/2006/relationships/slide" Target="/ppt/slides/slide24.xml" Id="R3cd5f7c123bf4d8f" /><Relationship Type="http://schemas.openxmlformats.org/officeDocument/2006/relationships/slide" Target="/ppt/slides/slide25.xml" Id="Rf71e9362a35c41a9" /><Relationship Type="http://schemas.openxmlformats.org/officeDocument/2006/relationships/slide" Target="/ppt/slides/slide26.xml" Id="R5bd9f39fd0244561" /><Relationship Type="http://schemas.openxmlformats.org/officeDocument/2006/relationships/slide" Target="/ppt/slides/slide27.xml" Id="Re1f666c08024425f" /><Relationship Type="http://schemas.openxmlformats.org/officeDocument/2006/relationships/slide" Target="/ppt/slides/slide28.xml" Id="R02e41113f6874c23" /><Relationship Type="http://schemas.openxmlformats.org/officeDocument/2006/relationships/slide" Target="/ppt/slides/slide29.xml" Id="R85a4c9b897404e43" /><Relationship Type="http://schemas.openxmlformats.org/officeDocument/2006/relationships/slide" Target="/ppt/slides/slide30.xml" Id="R69d12dff7a08407b" /><Relationship Type="http://schemas.openxmlformats.org/officeDocument/2006/relationships/slide" Target="/ppt/slides/slide31.xml" Id="R7818b99c7173417f" /><Relationship Type="http://schemas.openxmlformats.org/officeDocument/2006/relationships/slide" Target="/ppt/slides/slide32.xml" Id="R990b01d073aa411f" /><Relationship Type="http://schemas.openxmlformats.org/officeDocument/2006/relationships/slide" Target="/ppt/slides/slide33.xml" Id="Ra2a1a67d671b453c" /><Relationship Type="http://schemas.openxmlformats.org/officeDocument/2006/relationships/slide" Target="/ppt/slides/slide34.xml" Id="R7fbfd4315fbc43ad" /><Relationship Type="http://schemas.openxmlformats.org/officeDocument/2006/relationships/slide" Target="/ppt/slides/slide35.xml" Id="Rf4d43422529b4632" /><Relationship Type="http://schemas.openxmlformats.org/officeDocument/2006/relationships/slide" Target="/ppt/slides/slide36.xml" Id="Rb500a747ed7c487d" /><Relationship Type="http://schemas.openxmlformats.org/officeDocument/2006/relationships/slide" Target="/ppt/slides/slide37.xml" Id="R0180d9c18a1249a4" /><Relationship Type="http://schemas.openxmlformats.org/officeDocument/2006/relationships/slide" Target="/ppt/slides/slide38.xml" Id="Rd3c8a7a8a63042c7" /><Relationship Type="http://schemas.openxmlformats.org/officeDocument/2006/relationships/slide" Target="/ppt/slides/slide39.xml" Id="Re38f3dc793684fe2" /><Relationship Type="http://schemas.openxmlformats.org/officeDocument/2006/relationships/slide" Target="/ppt/slides/slide40.xml" Id="R259fc250464b4611" /><Relationship Type="http://schemas.openxmlformats.org/officeDocument/2006/relationships/slide" Target="/ppt/slides/slide41.xml" Id="R4db262839b054d19" /><Relationship Type="http://schemas.openxmlformats.org/officeDocument/2006/relationships/slide" Target="/ppt/slides/slide42.xml" Id="R253fdbad2f1b429d" /><Relationship Type="http://schemas.openxmlformats.org/officeDocument/2006/relationships/slide" Target="/ppt/slides/slide43.xml" Id="Raa4db02503984e88" /><Relationship Type="http://schemas.openxmlformats.org/officeDocument/2006/relationships/slide" Target="/ppt/slides/slide44.xml" Id="Rdbf60ddf255246f0" /><Relationship Type="http://schemas.openxmlformats.org/officeDocument/2006/relationships/slide" Target="/ppt/slides/slide45.xml" Id="Rd45a80000a6f4a77" /><Relationship Type="http://schemas.openxmlformats.org/officeDocument/2006/relationships/slide" Target="/ppt/slides/slide46.xml" Id="R1e46f94e82114ff5" /><Relationship Type="http://schemas.openxmlformats.org/officeDocument/2006/relationships/slide" Target="/ppt/slides/slide47.xml" Id="R701f7ce058bb4bc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5aec1ddb2647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72ab527c47c4586" /><Relationship Type="http://schemas.openxmlformats.org/officeDocument/2006/relationships/notesMaster" Target="/ppt/notesMasters/notesMaster1.xml" Id="R7101a74ded9d44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26ffc2f2b034bf8" /><Relationship Type="http://schemas.openxmlformats.org/officeDocument/2006/relationships/notesMaster" Target="/ppt/notesMasters/notesMaster1.xml" Id="R01e3ab2cfb2c454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e9300806ec4454" /><Relationship Type="http://schemas.openxmlformats.org/officeDocument/2006/relationships/notesMaster" Target="/ppt/notesMasters/notesMaster1.xml" Id="R14ab2d282ab541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a94a584f134b74" /><Relationship Type="http://schemas.openxmlformats.org/officeDocument/2006/relationships/notesMaster" Target="/ppt/notesMasters/notesMaster1.xml" Id="Ra6bfc06b9610480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8623fd505804e6a" /><Relationship Type="http://schemas.openxmlformats.org/officeDocument/2006/relationships/notesMaster" Target="/ppt/notesMasters/notesMaster1.xml" Id="R013f6e9ec76b4c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0c976ab194d4af0" /><Relationship Type="http://schemas.openxmlformats.org/officeDocument/2006/relationships/notesMaster" Target="/ppt/notesMasters/notesMaster1.xml" Id="R0395067d2209475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a48c79f2b54b88" /><Relationship Type="http://schemas.openxmlformats.org/officeDocument/2006/relationships/notesMaster" Target="/ppt/notesMasters/notesMaster1.xml" Id="Rd6cb511109a248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a5a89e1d9e641a2" /><Relationship Type="http://schemas.openxmlformats.org/officeDocument/2006/relationships/notesMaster" Target="/ppt/notesMasters/notesMaster1.xml" Id="Rac8e9b4aaeda4af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57ff61412a4e4e" /><Relationship Type="http://schemas.openxmlformats.org/officeDocument/2006/relationships/notesMaster" Target="/ppt/notesMasters/notesMaster1.xml" Id="Rc9ee96964dd549c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dbe2bbb0b124afe" /><Relationship Type="http://schemas.openxmlformats.org/officeDocument/2006/relationships/notesMaster" Target="/ppt/notesMasters/notesMaster1.xml" Id="R6bc0daba784f45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6f8025e64974835" /><Relationship Type="http://schemas.openxmlformats.org/officeDocument/2006/relationships/notesMaster" Target="/ppt/notesMasters/notesMaster1.xml" Id="Rb55c0782513a421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f0c40c8f6014010" /><Relationship Type="http://schemas.openxmlformats.org/officeDocument/2006/relationships/notesMaster" Target="/ppt/notesMasters/notesMaster1.xml" Id="Rf503f174ace54fb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f13c2fd94274571" /><Relationship Type="http://schemas.openxmlformats.org/officeDocument/2006/relationships/notesMaster" Target="/ppt/notesMasters/notesMaster1.xml" Id="Ra753ec1e75f2484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85e1ebcf48541bb" /><Relationship Type="http://schemas.openxmlformats.org/officeDocument/2006/relationships/notesMaster" Target="/ppt/notesMasters/notesMaster1.xml" Id="Rdf7ddcf6949049d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d27198ad0fc4e65" /><Relationship Type="http://schemas.openxmlformats.org/officeDocument/2006/relationships/notesMaster" Target="/ppt/notesMasters/notesMaster1.xml" Id="Rba3830fbfe49490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b5837cf2ace451a" /><Relationship Type="http://schemas.openxmlformats.org/officeDocument/2006/relationships/notesMaster" Target="/ppt/notesMasters/notesMaster1.xml" Id="R8ca4568a3a2e4a4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702f4d4a8fb4ed8" /><Relationship Type="http://schemas.openxmlformats.org/officeDocument/2006/relationships/notesMaster" Target="/ppt/notesMasters/notesMaster1.xml" Id="R16f0e7d54ac84c3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44f82275110469f" /><Relationship Type="http://schemas.openxmlformats.org/officeDocument/2006/relationships/notesMaster" Target="/ppt/notesMasters/notesMaster1.xml" Id="R4934b35eb37d447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469769227594d2a" /><Relationship Type="http://schemas.openxmlformats.org/officeDocument/2006/relationships/notesMaster" Target="/ppt/notesMasters/notesMaster1.xml" Id="R309459db82664b3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eebeac803b54a12" /><Relationship Type="http://schemas.openxmlformats.org/officeDocument/2006/relationships/notesMaster" Target="/ppt/notesMasters/notesMaster1.xml" Id="R15e3b487ed3c4b8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1ac489f69274f75" /><Relationship Type="http://schemas.openxmlformats.org/officeDocument/2006/relationships/notesMaster" Target="/ppt/notesMasters/notesMaster1.xml" Id="R7fa4c208a31a49c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9659f3358fd439c" /><Relationship Type="http://schemas.openxmlformats.org/officeDocument/2006/relationships/notesMaster" Target="/ppt/notesMasters/notesMaster1.xml" Id="R834c3b5a55e4479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268a263eb8340e2" /><Relationship Type="http://schemas.openxmlformats.org/officeDocument/2006/relationships/notesMaster" Target="/ppt/notesMasters/notesMaster1.xml" Id="Ra461064232b04ac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200d41bceac49a4" /><Relationship Type="http://schemas.openxmlformats.org/officeDocument/2006/relationships/notesMaster" Target="/ppt/notesMasters/notesMaster1.xml" Id="Rfbe51dc5b59b4a4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cf9877fd4a7462e" /><Relationship Type="http://schemas.openxmlformats.org/officeDocument/2006/relationships/notesMaster" Target="/ppt/notesMasters/notesMaster1.xml" Id="Rec30275c690749c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ecb5e3dc8a3426a" /><Relationship Type="http://schemas.openxmlformats.org/officeDocument/2006/relationships/notesMaster" Target="/ppt/notesMasters/notesMaster1.xml" Id="R04214de3145946b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aa88be3745044df" /><Relationship Type="http://schemas.openxmlformats.org/officeDocument/2006/relationships/notesMaster" Target="/ppt/notesMasters/notesMaster1.xml" Id="R6c608686aa72403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ad29a1fed64445a" /><Relationship Type="http://schemas.openxmlformats.org/officeDocument/2006/relationships/notesMaster" Target="/ppt/notesMasters/notesMaster1.xml" Id="Rf562d018519a459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ce72d58ba9b445f" /><Relationship Type="http://schemas.openxmlformats.org/officeDocument/2006/relationships/notesMaster" Target="/ppt/notesMasters/notesMaster1.xml" Id="R4fd4f6c7176d4f0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8145624ac864d79" /><Relationship Type="http://schemas.openxmlformats.org/officeDocument/2006/relationships/notesMaster" Target="/ppt/notesMasters/notesMaster1.xml" Id="R1182211101ca437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ba4f3e9a1384a53" /><Relationship Type="http://schemas.openxmlformats.org/officeDocument/2006/relationships/notesMaster" Target="/ppt/notesMasters/notesMaster1.xml" Id="Re8d356b6bd9c457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c20a2aa479245a6" /><Relationship Type="http://schemas.openxmlformats.org/officeDocument/2006/relationships/notesMaster" Target="/ppt/notesMasters/notesMaster1.xml" Id="R8c9ed52a13b2456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ccdfdbf938f4877" /><Relationship Type="http://schemas.openxmlformats.org/officeDocument/2006/relationships/notesMaster" Target="/ppt/notesMasters/notesMaster1.xml" Id="R1db59fd49d98463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a97b52e085ea4d62" /><Relationship Type="http://schemas.openxmlformats.org/officeDocument/2006/relationships/notesMaster" Target="/ppt/notesMasters/notesMaster1.xml" Id="R2f300974aecf484d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ca6db8824564b73" /><Relationship Type="http://schemas.openxmlformats.org/officeDocument/2006/relationships/notesMaster" Target="/ppt/notesMasters/notesMaster1.xml" Id="R2e90015503ab4248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e30ac818b3904b2c" /><Relationship Type="http://schemas.openxmlformats.org/officeDocument/2006/relationships/notesMaster" Target="/ppt/notesMasters/notesMaster1.xml" Id="R315a0a8198ba490d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29d15984f064323" /><Relationship Type="http://schemas.openxmlformats.org/officeDocument/2006/relationships/notesMaster" Target="/ppt/notesMasters/notesMaster1.xml" Id="R20346605f2db4e3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5bf069fa86564f66" /><Relationship Type="http://schemas.openxmlformats.org/officeDocument/2006/relationships/notesMaster" Target="/ppt/notesMasters/notesMaster1.xml" Id="R43392efd1e2c4f1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6ad6c1d6f4004c88" /><Relationship Type="http://schemas.openxmlformats.org/officeDocument/2006/relationships/notesMaster" Target="/ppt/notesMasters/notesMaster1.xml" Id="R20df7b66f8b24fa7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af92f95119994dd8" /><Relationship Type="http://schemas.openxmlformats.org/officeDocument/2006/relationships/notesMaster" Target="/ppt/notesMasters/notesMaster1.xml" Id="Ra3c371cbd1414cd4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ddeba55ad9ef406b" /><Relationship Type="http://schemas.openxmlformats.org/officeDocument/2006/relationships/notesMaster" Target="/ppt/notesMasters/notesMaster1.xml" Id="R38b802cb46994d7c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92a4e8fd74a245eb" /><Relationship Type="http://schemas.openxmlformats.org/officeDocument/2006/relationships/notesMaster" Target="/ppt/notesMasters/notesMaster1.xml" Id="Rc0089f97b00d4314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25ac4e1c540e4c03" /><Relationship Type="http://schemas.openxmlformats.org/officeDocument/2006/relationships/notesMaster" Target="/ppt/notesMasters/notesMaster1.xml" Id="R9283089f15a44328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4b78c1c4bbbb4523" /><Relationship Type="http://schemas.openxmlformats.org/officeDocument/2006/relationships/notesMaster" Target="/ppt/notesMasters/notesMaster1.xml" Id="Raee0ccc98bc349d2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794d475b7bdf4bda" /><Relationship Type="http://schemas.openxmlformats.org/officeDocument/2006/relationships/notesMaster" Target="/ppt/notesMasters/notesMaster1.xml" Id="Rd3f1d71fde7b457d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9d4a458945ee4d71" /><Relationship Type="http://schemas.openxmlformats.org/officeDocument/2006/relationships/notesMaster" Target="/ppt/notesMasters/notesMaster1.xml" Id="R20a164b21951494c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c0db5668400f4f18" /><Relationship Type="http://schemas.openxmlformats.org/officeDocument/2006/relationships/notesMaster" Target="/ppt/notesMasters/notesMaster1.xml" Id="Redb28ecc14a648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https://www.ysdinghuo.com/aboutUs.html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4dbdebdc4644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5b514dc70ba41cb" /><Relationship Type="http://schemas.openxmlformats.org/officeDocument/2006/relationships/slideLayout" Target="/ppt/slideLayouts/slideLayout1.xml" Id="R246ed03f22e24a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6ed03f22e24a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d923765016433b" /><Relationship Type="http://schemas.openxmlformats.org/officeDocument/2006/relationships/image" Target="/ppt/media/image.png" Id="Rbbdd919e46cd4808" /><Relationship Type="http://schemas.openxmlformats.org/officeDocument/2006/relationships/image" Target="/ppt/media/image2.png" Id="Ra251a6244b3b43ff" /><Relationship Type="http://schemas.openxmlformats.org/officeDocument/2006/relationships/notesSlide" Target="/ppt/notesSlides/notesSlide1.xml" Id="R9f91eb5c46e946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9b99d9023f41ca" /><Relationship Type="http://schemas.openxmlformats.org/officeDocument/2006/relationships/image" Target="/ppt/media/image3.png" Id="R2bfabceaffad4a9f" /><Relationship Type="http://schemas.openxmlformats.org/officeDocument/2006/relationships/image" Target="/ppt/media/image4.png" Id="R3bc7610eb8f24485" /><Relationship Type="http://schemas.openxmlformats.org/officeDocument/2006/relationships/image" Target="/ppt/media/image5.png" Id="Rd609b5b154e946f7" /><Relationship Type="http://schemas.openxmlformats.org/officeDocument/2006/relationships/image" Target="/ppt/media/image6.png" Id="R3784cea1b1954ab4" /><Relationship Type="http://schemas.openxmlformats.org/officeDocument/2006/relationships/image" Target="/ppt/media/image7.png" Id="Rce4caff111de452a" /><Relationship Type="http://schemas.openxmlformats.org/officeDocument/2006/relationships/image" Target="/ppt/media/image8.png" Id="Re4193315a63a47cc" /><Relationship Type="http://schemas.openxmlformats.org/officeDocument/2006/relationships/notesSlide" Target="/ppt/notesSlides/notesSlide2.xml" Id="Rda05cd014c8845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33a93d1a9b4efd" /><Relationship Type="http://schemas.openxmlformats.org/officeDocument/2006/relationships/notesSlide" Target="/ppt/notesSlides/notesSlide3.xml" Id="Rb4f4c94e00f847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7ea75e14334417" /><Relationship Type="http://schemas.openxmlformats.org/officeDocument/2006/relationships/image" Target="/ppt/media/image9.png" Id="Re6b8b15d4f434117" /><Relationship Type="http://schemas.openxmlformats.org/officeDocument/2006/relationships/image" Target="/ppt/media/image10.png" Id="R5b4def747ccb49c1" /><Relationship Type="http://schemas.openxmlformats.org/officeDocument/2006/relationships/image" Target="/ppt/media/image11.png" Id="R65041f9f4c3e432a" /><Relationship Type="http://schemas.openxmlformats.org/officeDocument/2006/relationships/image" Target="/ppt/media/image12.png" Id="R35b63216f3624342" /><Relationship Type="http://schemas.openxmlformats.org/officeDocument/2006/relationships/notesSlide" Target="/ppt/notesSlides/notesSlide4.xml" Id="R2e4f89b4201445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c8d7a1b5d34320" /><Relationship Type="http://schemas.openxmlformats.org/officeDocument/2006/relationships/image" Target="/ppt/media/image13.png" Id="Ree780ab5180d40a2" /><Relationship Type="http://schemas.openxmlformats.org/officeDocument/2006/relationships/image" Target="/ppt/media/image14.png" Id="R17b65e26917c464b" /><Relationship Type="http://schemas.openxmlformats.org/officeDocument/2006/relationships/image" Target="/ppt/media/image15.png" Id="Ra0e0182da30743f2" /><Relationship Type="http://schemas.openxmlformats.org/officeDocument/2006/relationships/image" Target="/ppt/media/image16.png" Id="Racb1290994204e3b" /><Relationship Type="http://schemas.openxmlformats.org/officeDocument/2006/relationships/image" Target="/ppt/media/image17.png" Id="Rf26ad3c498544c18" /><Relationship Type="http://schemas.openxmlformats.org/officeDocument/2006/relationships/notesSlide" Target="/ppt/notesSlides/notesSlide5.xml" Id="Rb6d9bab11c6045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ad7331e0614ffe" /><Relationship Type="http://schemas.openxmlformats.org/officeDocument/2006/relationships/notesSlide" Target="/ppt/notesSlides/notesSlide6.xml" Id="Rb90fe76aaf5b41e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37bae49a794ef5" /><Relationship Type="http://schemas.openxmlformats.org/officeDocument/2006/relationships/image" Target="/ppt/media/image18.png" Id="Rbd63f909a9a84071" /><Relationship Type="http://schemas.openxmlformats.org/officeDocument/2006/relationships/image" Target="/ppt/media/image19.png" Id="R1e764ecd507243a4" /><Relationship Type="http://schemas.openxmlformats.org/officeDocument/2006/relationships/image" Target="/ppt/media/image20.png" Id="R0986e3f56a6345dc" /><Relationship Type="http://schemas.openxmlformats.org/officeDocument/2006/relationships/image" Target="/ppt/media/image21.png" Id="Ra90eeabdb6a340ea" /><Relationship Type="http://schemas.openxmlformats.org/officeDocument/2006/relationships/image" Target="/ppt/media/image22.png" Id="Ra9d5ae3d69f94dd1" /><Relationship Type="http://schemas.openxmlformats.org/officeDocument/2006/relationships/image" Target="/ppt/media/image23.png" Id="R8b0d5124c24d4c88" /><Relationship Type="http://schemas.openxmlformats.org/officeDocument/2006/relationships/image" Target="/ppt/media/image24.png" Id="R545cf574e8d1472a" /><Relationship Type="http://schemas.openxmlformats.org/officeDocument/2006/relationships/notesSlide" Target="/ppt/notesSlides/notesSlide7.xml" Id="R09d96771834346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79c6b29014848" /><Relationship Type="http://schemas.openxmlformats.org/officeDocument/2006/relationships/notesSlide" Target="/ppt/notesSlides/notesSlide8.xml" Id="R01424d7aac754f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8f96c1d2544e6c" /><Relationship Type="http://schemas.openxmlformats.org/officeDocument/2006/relationships/image" Target="/ppt/media/image25.png" Id="R1d21ecfae86b418c" /><Relationship Type="http://schemas.openxmlformats.org/officeDocument/2006/relationships/image" Target="/ppt/media/image26.png" Id="R06dc5f0c59a347e3" /><Relationship Type="http://schemas.openxmlformats.org/officeDocument/2006/relationships/image" Target="/ppt/media/image27.png" Id="R5546df7093fe47f4" /><Relationship Type="http://schemas.openxmlformats.org/officeDocument/2006/relationships/image" Target="/ppt/media/image28.png" Id="R5928d89fd2ff450f" /><Relationship Type="http://schemas.openxmlformats.org/officeDocument/2006/relationships/image" Target="/ppt/media/image29.png" Id="Rf05e14b4e4974992" /><Relationship Type="http://schemas.openxmlformats.org/officeDocument/2006/relationships/image" Target="/ppt/media/image30.png" Id="Re7eb2c49cdd6434c" /><Relationship Type="http://schemas.openxmlformats.org/officeDocument/2006/relationships/image" Target="/ppt/media/image31.png" Id="R87e5e78378f54dd2" /><Relationship Type="http://schemas.openxmlformats.org/officeDocument/2006/relationships/image" Target="/ppt/media/image32.png" Id="R70b0385ffdc94da7" /><Relationship Type="http://schemas.openxmlformats.org/officeDocument/2006/relationships/notesSlide" Target="/ppt/notesSlides/notesSlide9.xml" Id="R727804c527184d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1341151c194ed7" /><Relationship Type="http://schemas.openxmlformats.org/officeDocument/2006/relationships/image" Target="/ppt/media/image33.png" Id="R15fad18226954229" /><Relationship Type="http://schemas.openxmlformats.org/officeDocument/2006/relationships/image" Target="/ppt/media/image34.png" Id="R4b40d3a1f0e845eb" /><Relationship Type="http://schemas.openxmlformats.org/officeDocument/2006/relationships/image" Target="/ppt/media/image35.png" Id="R2384d20f56b340db" /><Relationship Type="http://schemas.openxmlformats.org/officeDocument/2006/relationships/image" Target="/ppt/media/image36.png" Id="R98be6ab4ac2e4ed1" /><Relationship Type="http://schemas.openxmlformats.org/officeDocument/2006/relationships/notesSlide" Target="/ppt/notesSlides/notesSlide10.xml" Id="R7aa6fe69aa464d9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aea779f6da4797" /><Relationship Type="http://schemas.openxmlformats.org/officeDocument/2006/relationships/image" Target="/ppt/media/image37.png" Id="Rd589d936df3f42f5" /><Relationship Type="http://schemas.openxmlformats.org/officeDocument/2006/relationships/notesSlide" Target="/ppt/notesSlides/notesSlide11.xml" Id="R5c6e257fdbb34e8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4d9c8b5ce4061" /><Relationship Type="http://schemas.openxmlformats.org/officeDocument/2006/relationships/image" Target="/ppt/media/image38.png" Id="Rc2010892046f4bd4" /><Relationship Type="http://schemas.openxmlformats.org/officeDocument/2006/relationships/image" Target="/ppt/media/image39.png" Id="Reb2e563c266c4896" /><Relationship Type="http://schemas.openxmlformats.org/officeDocument/2006/relationships/image" Target="/ppt/media/image40.png" Id="R672fc3dda146419e" /><Relationship Type="http://schemas.openxmlformats.org/officeDocument/2006/relationships/notesSlide" Target="/ppt/notesSlides/notesSlide12.xml" Id="Radb004c32972410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28eeb1a0a94aa9" /><Relationship Type="http://schemas.openxmlformats.org/officeDocument/2006/relationships/image" Target="/ppt/media/image41.png" Id="R084ad52bd3da41c2" /><Relationship Type="http://schemas.openxmlformats.org/officeDocument/2006/relationships/notesSlide" Target="/ppt/notesSlides/notesSlide13.xml" Id="Rbbd9baed47f6471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eafc5e2ec34be4" /><Relationship Type="http://schemas.openxmlformats.org/officeDocument/2006/relationships/image" Target="/ppt/media/image42.png" Id="Rfc0436b04a06422b" /><Relationship Type="http://schemas.openxmlformats.org/officeDocument/2006/relationships/notesSlide" Target="/ppt/notesSlides/notesSlide14.xml" Id="R17771fcd68ac42b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0f055515414789" /><Relationship Type="http://schemas.openxmlformats.org/officeDocument/2006/relationships/image" Target="/ppt/media/image43.png" Id="Rc3f64e514f894150" /><Relationship Type="http://schemas.openxmlformats.org/officeDocument/2006/relationships/notesSlide" Target="/ppt/notesSlides/notesSlide15.xml" Id="Reea84f92a049401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528faa0fb74d0b" /><Relationship Type="http://schemas.openxmlformats.org/officeDocument/2006/relationships/image" Target="/ppt/media/image44.png" Id="Rd1ffa434af054d93" /><Relationship Type="http://schemas.openxmlformats.org/officeDocument/2006/relationships/image" Target="/ppt/media/image45.png" Id="Rff34065b3a4246bc" /><Relationship Type="http://schemas.openxmlformats.org/officeDocument/2006/relationships/image" Target="/ppt/media/image46.png" Id="R9a77bb6b945a43d7" /><Relationship Type="http://schemas.openxmlformats.org/officeDocument/2006/relationships/image" Target="/ppt/media/image47.png" Id="R9f924b6f074f480b" /><Relationship Type="http://schemas.openxmlformats.org/officeDocument/2006/relationships/notesSlide" Target="/ppt/notesSlides/notesSlide16.xml" Id="R4356a96b94a641a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cc7fc133e148e8" /><Relationship Type="http://schemas.openxmlformats.org/officeDocument/2006/relationships/image" Target="/ppt/media/image48.png" Id="R20e57b0f722240d4" /><Relationship Type="http://schemas.openxmlformats.org/officeDocument/2006/relationships/notesSlide" Target="/ppt/notesSlides/notesSlide17.xml" Id="R40d2477d12e94a3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ad4507ccff417a" /><Relationship Type="http://schemas.openxmlformats.org/officeDocument/2006/relationships/image" Target="/ppt/media/image49.png" Id="R6cd7c2bcbf2c4986" /><Relationship Type="http://schemas.openxmlformats.org/officeDocument/2006/relationships/image" Target="/ppt/media/image50.png" Id="Ra6d7cce9cbfb49b8" /><Relationship Type="http://schemas.openxmlformats.org/officeDocument/2006/relationships/image" Target="/ppt/media/image51.png" Id="R9ce410635b6f4a61" /><Relationship Type="http://schemas.openxmlformats.org/officeDocument/2006/relationships/image" Target="/ppt/media/image52.png" Id="R6466c378f2d64adc" /><Relationship Type="http://schemas.openxmlformats.org/officeDocument/2006/relationships/notesSlide" Target="/ppt/notesSlides/notesSlide18.xml" Id="R0b0e0b6a105648b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99cdde44454b20" /><Relationship Type="http://schemas.openxmlformats.org/officeDocument/2006/relationships/image" Target="/ppt/media/image53.png" Id="Rd4dcd789b49248f2" /><Relationship Type="http://schemas.openxmlformats.org/officeDocument/2006/relationships/image" Target="/ppt/media/image54.png" Id="Rcaeb50783f014be9" /><Relationship Type="http://schemas.openxmlformats.org/officeDocument/2006/relationships/image" Target="/ppt/media/image55.png" Id="Rbea77e44e70c4886" /><Relationship Type="http://schemas.openxmlformats.org/officeDocument/2006/relationships/notesSlide" Target="/ppt/notesSlides/notesSlide19.xml" Id="R38db6ef02462400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d693d9ec314481" /><Relationship Type="http://schemas.openxmlformats.org/officeDocument/2006/relationships/image" Target="/ppt/media/image56.png" Id="R6ea1a170476e490f" /><Relationship Type="http://schemas.openxmlformats.org/officeDocument/2006/relationships/notesSlide" Target="/ppt/notesSlides/notesSlide20.xml" Id="R6533654327884f1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c1adc2ff1e46c9" /><Relationship Type="http://schemas.openxmlformats.org/officeDocument/2006/relationships/image" Target="/ppt/media/image57.png" Id="R447da9ccbf8d44fe" /><Relationship Type="http://schemas.openxmlformats.org/officeDocument/2006/relationships/notesSlide" Target="/ppt/notesSlides/notesSlide21.xml" Id="Rd5fe080ae83640b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8d9bc53684b5e" /><Relationship Type="http://schemas.openxmlformats.org/officeDocument/2006/relationships/image" Target="/ppt/media/image58.png" Id="Rf6e8d9c987de4964" /><Relationship Type="http://schemas.openxmlformats.org/officeDocument/2006/relationships/image" Target="/ppt/media/image59.png" Id="R3ac00ff5d1a14968" /><Relationship Type="http://schemas.openxmlformats.org/officeDocument/2006/relationships/image" Target="/ppt/media/image60.png" Id="Rdb4c63ddbb67455d" /><Relationship Type="http://schemas.openxmlformats.org/officeDocument/2006/relationships/image" Target="/ppt/media/image61.png" Id="R3718603da7174bbe" /><Relationship Type="http://schemas.openxmlformats.org/officeDocument/2006/relationships/notesSlide" Target="/ppt/notesSlides/notesSlide22.xml" Id="Rb4e7ce4b9b6a497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5aec9d7ff49b8" /><Relationship Type="http://schemas.openxmlformats.org/officeDocument/2006/relationships/image" Target="/ppt/media/image62.png" Id="Re45f9015de7c4159" /><Relationship Type="http://schemas.openxmlformats.org/officeDocument/2006/relationships/image" Target="/ppt/media/image63.png" Id="R9e3947caa28c47da" /><Relationship Type="http://schemas.openxmlformats.org/officeDocument/2006/relationships/image" Target="/ppt/media/image64.png" Id="R25832d8945f1433c" /><Relationship Type="http://schemas.openxmlformats.org/officeDocument/2006/relationships/image" Target="/ppt/media/image65.png" Id="Ra1d153dd5f974de6" /><Relationship Type="http://schemas.openxmlformats.org/officeDocument/2006/relationships/image" Target="/ppt/media/image66.png" Id="R0033add6cef24b7f" /><Relationship Type="http://schemas.openxmlformats.org/officeDocument/2006/relationships/image" Target="/ppt/media/image67.png" Id="R5561650a0fdb4fca" /><Relationship Type="http://schemas.openxmlformats.org/officeDocument/2006/relationships/notesSlide" Target="/ppt/notesSlides/notesSlide23.xml" Id="Rddcb58f150e6477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ddad8a3e484350" /><Relationship Type="http://schemas.openxmlformats.org/officeDocument/2006/relationships/image" Target="/ppt/media/image68.png" Id="Rf2f7d6f342644664" /><Relationship Type="http://schemas.openxmlformats.org/officeDocument/2006/relationships/image" Target="/ppt/media/image69.png" Id="Rd7d9ecfeef4c4e57" /><Relationship Type="http://schemas.openxmlformats.org/officeDocument/2006/relationships/image" Target="/ppt/media/image70.png" Id="R844c0da3c60943c9" /><Relationship Type="http://schemas.openxmlformats.org/officeDocument/2006/relationships/image" Target="/ppt/media/image71.png" Id="R23dd5bd77cc54261" /><Relationship Type="http://schemas.openxmlformats.org/officeDocument/2006/relationships/notesSlide" Target="/ppt/notesSlides/notesSlide24.xml" Id="R06e2bd97736d4e0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74196ec27242c7" /><Relationship Type="http://schemas.openxmlformats.org/officeDocument/2006/relationships/image" Target="/ppt/media/image72.png" Id="R2d0fa30081fa4aa4" /><Relationship Type="http://schemas.openxmlformats.org/officeDocument/2006/relationships/image" Target="/ppt/media/image73.png" Id="R46eb0059aa3643b9" /><Relationship Type="http://schemas.openxmlformats.org/officeDocument/2006/relationships/image" Target="/ppt/media/image74.png" Id="Re64cf767d7384ac8" /><Relationship Type="http://schemas.openxmlformats.org/officeDocument/2006/relationships/notesSlide" Target="/ppt/notesSlides/notesSlide25.xml" Id="R1f6778f2959c44f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071ef36ce54871" /><Relationship Type="http://schemas.openxmlformats.org/officeDocument/2006/relationships/image" Target="/ppt/media/image75.png" Id="R2874d45a5c8f48ec" /><Relationship Type="http://schemas.openxmlformats.org/officeDocument/2006/relationships/image" Target="/ppt/media/image76.png" Id="R3f80c55b09b3440e" /><Relationship Type="http://schemas.openxmlformats.org/officeDocument/2006/relationships/image" Target="/ppt/media/image77.png" Id="R85c7dda7d8524914" /><Relationship Type="http://schemas.openxmlformats.org/officeDocument/2006/relationships/notesSlide" Target="/ppt/notesSlides/notesSlide26.xml" Id="Rb2d6628a419a46a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578c5879654736" /><Relationship Type="http://schemas.openxmlformats.org/officeDocument/2006/relationships/image" Target="/ppt/media/image78.png" Id="R0b227a4377c745f1" /><Relationship Type="http://schemas.openxmlformats.org/officeDocument/2006/relationships/image" Target="/ppt/media/image79.png" Id="R9840215d4b464a1b" /><Relationship Type="http://schemas.openxmlformats.org/officeDocument/2006/relationships/image" Target="/ppt/media/image80.png" Id="R667eb436bd104b83" /><Relationship Type="http://schemas.openxmlformats.org/officeDocument/2006/relationships/notesSlide" Target="/ppt/notesSlides/notesSlide27.xml" Id="R23a8bb5b02c5463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e17437104f40b9" /><Relationship Type="http://schemas.openxmlformats.org/officeDocument/2006/relationships/image" Target="/ppt/media/image81.png" Id="R4224641d90a24a75" /><Relationship Type="http://schemas.openxmlformats.org/officeDocument/2006/relationships/image" Target="/ppt/media/image82.png" Id="R40c96bcbdbb248fa" /><Relationship Type="http://schemas.openxmlformats.org/officeDocument/2006/relationships/image" Target="/ppt/media/image83.png" Id="Rc38c2fd01cf94ee2" /><Relationship Type="http://schemas.openxmlformats.org/officeDocument/2006/relationships/notesSlide" Target="/ppt/notesSlides/notesSlide28.xml" Id="R801560b7c51f4dc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6696266ce242ca" /><Relationship Type="http://schemas.openxmlformats.org/officeDocument/2006/relationships/notesSlide" Target="/ppt/notesSlides/notesSlide29.xml" Id="R37091a92520748f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06a0407b0a40dc" /><Relationship Type="http://schemas.openxmlformats.org/officeDocument/2006/relationships/image" Target="/ppt/media/image84.png" Id="R6b918fb384724de5" /><Relationship Type="http://schemas.openxmlformats.org/officeDocument/2006/relationships/notesSlide" Target="/ppt/notesSlides/notesSlide30.xml" Id="R0d79733d59c1462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a2342bc57b4108" /><Relationship Type="http://schemas.openxmlformats.org/officeDocument/2006/relationships/image" Target="/ppt/media/image85.png" Id="R6b23447a09024bb6" /><Relationship Type="http://schemas.openxmlformats.org/officeDocument/2006/relationships/notesSlide" Target="/ppt/notesSlides/notesSlide31.xml" Id="R6d3a07acd14e40b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f11f522d184159" /><Relationship Type="http://schemas.openxmlformats.org/officeDocument/2006/relationships/image" Target="/ppt/media/image86.png" Id="R76c2847b05b24677" /><Relationship Type="http://schemas.openxmlformats.org/officeDocument/2006/relationships/notesSlide" Target="/ppt/notesSlides/notesSlide32.xml" Id="Rb42ccab07b39436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0692063d1b4ce2" /><Relationship Type="http://schemas.openxmlformats.org/officeDocument/2006/relationships/image" Target="/ppt/media/image87.png" Id="R7fabf391b9e94674" /><Relationship Type="http://schemas.openxmlformats.org/officeDocument/2006/relationships/notesSlide" Target="/ppt/notesSlides/notesSlide33.xml" Id="R8f7dec7be5de456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f38cd905f24940" /><Relationship Type="http://schemas.openxmlformats.org/officeDocument/2006/relationships/image" Target="/ppt/media/image88.png" Id="R4b31934ca53e4dfb" /><Relationship Type="http://schemas.openxmlformats.org/officeDocument/2006/relationships/notesSlide" Target="/ppt/notesSlides/notesSlide34.xml" Id="Rbf239ce0bfe0419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6fea1191dd49c9" /><Relationship Type="http://schemas.openxmlformats.org/officeDocument/2006/relationships/image" Target="/ppt/media/image89.png" Id="Rd6858c277a3743d2" /><Relationship Type="http://schemas.openxmlformats.org/officeDocument/2006/relationships/notesSlide" Target="/ppt/notesSlides/notesSlide35.xml" Id="Rc1fcd41f6d0f48d0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112d5a71df4c12" /><Relationship Type="http://schemas.openxmlformats.org/officeDocument/2006/relationships/image" Target="/ppt/media/image90.png" Id="Re3e2dc8197d844de" /><Relationship Type="http://schemas.openxmlformats.org/officeDocument/2006/relationships/notesSlide" Target="/ppt/notesSlides/notesSlide36.xml" Id="R8ac7d54b15614279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8a9523b9374a2d" /><Relationship Type="http://schemas.openxmlformats.org/officeDocument/2006/relationships/image" Target="/ppt/media/image91.png" Id="R5eb88205b5ac486f" /><Relationship Type="http://schemas.openxmlformats.org/officeDocument/2006/relationships/image" Target="/ppt/media/image92.png" Id="Re684a785d8dd4974" /><Relationship Type="http://schemas.openxmlformats.org/officeDocument/2006/relationships/image" Target="/ppt/media/image93.png" Id="R7dff4eb45bca42db" /><Relationship Type="http://schemas.openxmlformats.org/officeDocument/2006/relationships/image" Target="/ppt/media/image94.png" Id="R45a27ffd93114c00" /><Relationship Type="http://schemas.openxmlformats.org/officeDocument/2006/relationships/notesSlide" Target="/ppt/notesSlides/notesSlide37.xml" Id="Re6cb51e41eb14e32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9cbc7c7c1f42c5" /><Relationship Type="http://schemas.openxmlformats.org/officeDocument/2006/relationships/image" Target="/ppt/media/image95.png" Id="Rb635b9416eca465e" /><Relationship Type="http://schemas.openxmlformats.org/officeDocument/2006/relationships/image" Target="/ppt/media/image96.png" Id="Rf8b9eb8a79f64400" /><Relationship Type="http://schemas.openxmlformats.org/officeDocument/2006/relationships/image" Target="/ppt/media/image97.png" Id="Ra42d6bad82354cdc" /><Relationship Type="http://schemas.openxmlformats.org/officeDocument/2006/relationships/notesSlide" Target="/ppt/notesSlides/notesSlide38.xml" Id="R01164a896b58406e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e87ca1d5042ef" /><Relationship Type="http://schemas.openxmlformats.org/officeDocument/2006/relationships/image" Target="/ppt/media/image98.png" Id="R404b7bdc6ed24138" /><Relationship Type="http://schemas.openxmlformats.org/officeDocument/2006/relationships/notesSlide" Target="/ppt/notesSlides/notesSlide39.xml" Id="R858b9ce5c67c4f1d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31ba2e718b45e2" /><Relationship Type="http://schemas.openxmlformats.org/officeDocument/2006/relationships/image" Target="/ppt/media/image99.png" Id="R249c2ddcfb6844a3" /><Relationship Type="http://schemas.openxmlformats.org/officeDocument/2006/relationships/image" Target="/ppt/media/image100.png" Id="R0ea6eca20ff9476a" /><Relationship Type="http://schemas.openxmlformats.org/officeDocument/2006/relationships/image" Target="/ppt/media/image101.png" Id="Ra76dd98bac364427" /><Relationship Type="http://schemas.openxmlformats.org/officeDocument/2006/relationships/notesSlide" Target="/ppt/notesSlides/notesSlide40.xml" Id="Rdd4c8a6bae9f4457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ebc93ff7804531" /><Relationship Type="http://schemas.openxmlformats.org/officeDocument/2006/relationships/image" Target="/ppt/media/image102.png" Id="R08ef84d5fb85484f" /><Relationship Type="http://schemas.openxmlformats.org/officeDocument/2006/relationships/image" Target="/ppt/media/image103.png" Id="R4abfa85b1f6a4ef4" /><Relationship Type="http://schemas.openxmlformats.org/officeDocument/2006/relationships/image" Target="/ppt/media/image104.png" Id="Re1eecb1b78db4e6b" /><Relationship Type="http://schemas.openxmlformats.org/officeDocument/2006/relationships/notesSlide" Target="/ppt/notesSlides/notesSlide41.xml" Id="R0449f02e18a94392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3650a138d34c64" /><Relationship Type="http://schemas.openxmlformats.org/officeDocument/2006/relationships/image" Target="/ppt/media/image105.png" Id="Rfc59c7c1f871458e" /><Relationship Type="http://schemas.openxmlformats.org/officeDocument/2006/relationships/image" Target="/ppt/media/image106.png" Id="R43519e70795b4c43" /><Relationship Type="http://schemas.openxmlformats.org/officeDocument/2006/relationships/image" Target="/ppt/media/image107.png" Id="R4cd5950353ad4ec4" /><Relationship Type="http://schemas.openxmlformats.org/officeDocument/2006/relationships/image" Target="/ppt/media/image108.png" Id="R132807b67764476f" /><Relationship Type="http://schemas.openxmlformats.org/officeDocument/2006/relationships/image" Target="/ppt/media/image109.png" Id="R6485d551d9604759" /><Relationship Type="http://schemas.openxmlformats.org/officeDocument/2006/relationships/notesSlide" Target="/ppt/notesSlides/notesSlide42.xml" Id="Rd90df9f3e857435d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14261729a049d5" /><Relationship Type="http://schemas.openxmlformats.org/officeDocument/2006/relationships/image" Target="/ppt/media/image110.png" Id="Rde1b0834139d4df6" /><Relationship Type="http://schemas.openxmlformats.org/officeDocument/2006/relationships/image" Target="/ppt/media/image111.png" Id="Ree2feff321fc4be8" /><Relationship Type="http://schemas.openxmlformats.org/officeDocument/2006/relationships/image" Target="/ppt/media/image112.png" Id="R59d4aeaf11b747a5" /><Relationship Type="http://schemas.openxmlformats.org/officeDocument/2006/relationships/notesSlide" Target="/ppt/notesSlides/notesSlide43.xml" Id="R6e74e92bc37c4077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f0639f635d47ea" /><Relationship Type="http://schemas.openxmlformats.org/officeDocument/2006/relationships/image" Target="/ppt/media/image113.png" Id="R0c019bcbdf2040a2" /><Relationship Type="http://schemas.openxmlformats.org/officeDocument/2006/relationships/notesSlide" Target="/ppt/notesSlides/notesSlide44.xml" Id="R49684eb66b0843ee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9adec67274d1f" /><Relationship Type="http://schemas.openxmlformats.org/officeDocument/2006/relationships/image" Target="/ppt/media/image114.png" Id="Rf82a4b48861f4d1b" /><Relationship Type="http://schemas.openxmlformats.org/officeDocument/2006/relationships/image" Target="/ppt/media/image115.png" Id="Rd72d618627bd4e71" /><Relationship Type="http://schemas.openxmlformats.org/officeDocument/2006/relationships/image" Target="/ppt/media/image116.png" Id="R59d67da705ea4d4b" /><Relationship Type="http://schemas.openxmlformats.org/officeDocument/2006/relationships/image" Target="/ppt/media/image117.png" Id="R42c780cba936465a" /><Relationship Type="http://schemas.openxmlformats.org/officeDocument/2006/relationships/notesSlide" Target="/ppt/notesSlides/notesSlide45.xml" Id="R92248c3eae064ad9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229d17ef9443f2" /><Relationship Type="http://schemas.openxmlformats.org/officeDocument/2006/relationships/image" Target="/ppt/media/image118.png" Id="R9ab3ed01fa7c4f46" /><Relationship Type="http://schemas.openxmlformats.org/officeDocument/2006/relationships/notesSlide" Target="/ppt/notesSlides/notesSlide46.xml" Id="Rd1efe921b6f24167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dc9a2c91ac4a6c" /><Relationship Type="http://schemas.openxmlformats.org/officeDocument/2006/relationships/image" Target="/ppt/media/image119.png" Id="R07d0bb9b132c4aa9" /><Relationship Type="http://schemas.openxmlformats.org/officeDocument/2006/relationships/notesSlide" Target="/ppt/notesSlides/notesSlide47.xml" Id="Rad5ba1205a3a45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027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0CC5C11-8398-44AA-8AE2-123DE94BDE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dd919e46cd4808"/>
          <a:srcRect xmlns:a="http://schemas.openxmlformats.org/drawingml/2006/main" l="0" t="7840" r="0" b="78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925D94-1FB1-480B-8B4F-BC4D72ABB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>
              <a:alpha val="4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7F0916-BEA0-40B5-9DAF-8C21CA488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009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>
              <a:alpha val="70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A706C0-3C80-482F-9EFD-DC161071E2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51a6244b3b43ff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324BC0-6FA3-41F6-A3F2-63923EE9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21717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>
              <a:alpha val="38000"/>
            </a:srgbClr>
          </a:solidFill>
          <a:ln xmlns:a="http://schemas.openxmlformats.org/drawingml/2006/main" w="9525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2C73E7-45F9-4F09-BDAF-53DE08C41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38250"/>
            <a:ext cx="2019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日化美妆行业解决方案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26E3C3-9C62-4296-98B6-9946C3C5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63817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从选对SKU、卖对政策，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到供对货、对清账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41AE0D-764A-403A-9EE2-0A4EFD9D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67100"/>
            <a:ext cx="647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rPr>
              <a:t>云上订货 · 日化美妆行业订货系统解决方案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B5B7BF-5CB0-4930-BE72-245ECC3E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00500"/>
            <a:ext cx="6191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把品牌、系列、功效、肤质、色号、香型、容量与包装规格带进同一条订货链，提升渠道政策、新品铺货、采购补货、交付退货和客户对账的SKU对应准确性。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D50478-22D0-449C-BF09-AEB4E991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7685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D9D89F-4D2E-42F3-8CD7-113C0E65A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9590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护肤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19FC61-3B35-4FAB-ABEC-39CCECDA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527685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DB0788-7595-4286-967F-F0DDA7815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29590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彩妆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9F822D-E491-4965-96D1-5F32C382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527685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C439BE-015D-462C-B859-66FB4D6E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29590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洗护发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71856A-1988-41F5-9F52-06587F6C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27685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563DD3-AA3C-408C-8E7C-5702CCD1D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29590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身体护理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5EAEA2-7E6E-4B03-9F32-FD90458B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7690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CBDD4B-53B6-4854-BA12-7B678272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9595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香氛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CFDE68-23B3-4964-A132-5FBC2AD6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567690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09EC1C-D9A6-4721-995A-51504C75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69595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口腔个护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4BAE65-6682-4CDD-8208-0C4A799E6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567690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BEB7A7-AFA1-4F3B-80AD-3DA61AA8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69595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男士护理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392012-59FB-43EB-B9D7-A7673822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67690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63F9F6-ACF2-4907-B36E-55932BBF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69595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家清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9D3273-98B5-43F4-9BC6-C6FF427D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6191250"/>
            <a:ext cx="2819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rPr>
              <a:t>日化美妆订货与经营协同</a:t>
            </a:r>
          </a:p>
        </p:txBody>
      </p:sp>
    </p:spTree>
    <p:extLst>
      <p:ext uri="{BB962C8B-B14F-4D97-AF65-F5344CB8AC3E}">
        <p14:creationId xmlns:p14="http://schemas.microsoft.com/office/powerpoint/2010/main" val="6039790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CDE5985-1507-4BFA-A2CB-C476DB282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44DC43-66A7-4BDA-A45B-4FC4A34C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 行业判断：业态不同，订货难点不同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FEF092-191F-4652-832B-3911C88B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六类日化美妆经营模式，共用一条SKU与渠道政策主线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19C5CE-6DEC-486B-88BA-7A7F49F91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品牌代理、集合店、专业线、日化流通与电商并不是同一种生意；方案先识别业态，再组合商品、价格、活动、履约与对账能力。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C5AF1-0D82-4FD3-837C-0D153E7A6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09577B-871C-4DB7-9977-2E587731C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B31BE2-DA77-42C1-8C6E-17F98A5E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BCB9FA-A35F-4D76-875A-B1265EE73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B9093F-C2FD-4C41-A532-5644E3910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D892A93-0F63-4A9F-A00C-AF4CF40B21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fabceaffad4a9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AA55EF-0605-4D35-AF31-B0BEA05C4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品牌 / 区域代理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511ADE-92C5-45F8-A5C0-C5F0F679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关注品牌系列、授权区域、渠道价格与新品首铺节奏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CBCE10-1F62-4857-926D-BD6675A8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81F3D4-0362-4B62-9853-68373D8AB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F06A900-3CA5-4776-A5FF-2586A26F42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c7610eb8f24485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BEC950-4FDF-481D-9AF9-B63CAB430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多品牌经销商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6B2407-3D58-430D-BB7C-B0FA6863B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同一客户跨品牌补货，SKU密集且客户价差异明显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C994F9-6FBE-46B3-A529-84B0A5E4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E0D6CE-F43C-48E6-A7BD-44F3864BE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468F1AB-A8EB-43F2-9128-4134499F90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09b5b154e946f7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F16877-5A00-41C9-8E76-EBBBF3EB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CS化妆品店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F0D47A-7A3F-4833-A463-9FE6965F0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护肤、彩妆、香氛组合经营，依赖活动与高频补货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1D021C-7606-4EF2-B232-AE603634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8956FF-B680-4874-848C-5CE483452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0BCD7A19-C428-443F-8B82-7A9AF4B9F2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84cea1b1954ab4"/>
          <a:stretch xmlns:a="http://schemas.openxmlformats.org/drawingml/2006/main"/>
        </p:blipFill>
        <p:spPr>
          <a:xfrm xmlns:a="http://schemas.openxmlformats.org/drawingml/2006/main">
            <a:off x="9144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512539-6912-44DC-BCB8-49F4772B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美容院 / 专业线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94A7875-118F-40AC-954E-A3715F727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院装、客装、疗程配套与顾问式选品需要清晰区分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0424DA-0BAD-4632-A9EE-9808398A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EC86E7D-8D96-40C3-8E18-3E65D007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027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95118C5F-2A64-41F0-99A8-3ADAAC56A5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caff111de452a"/>
          <a:stretch xmlns:a="http://schemas.openxmlformats.org/drawingml/2006/main"/>
        </p:blipFill>
        <p:spPr>
          <a:xfrm xmlns:a="http://schemas.openxmlformats.org/drawingml/2006/main">
            <a:off x="457835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51C6E34-8843-4E2C-A6EE-90514980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日化 / KA流通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EFBB7C9-1367-4BD0-85C7-F8BA87C79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整箱、件装与多仓配送并行，采购周转和对账更重要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B169FF5-F87A-4918-9FC5-50D763D2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D267304-BBA9-4325-B901-2B8E1D274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AA2C732B-2D87-4071-AE63-47E323CB20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193315a63a47cc"/>
          <a:stretch xmlns:a="http://schemas.openxmlformats.org/drawingml/2006/main"/>
        </p:blipFill>
        <p:spPr>
          <a:xfrm xmlns:a="http://schemas.openxmlformats.org/drawingml/2006/main">
            <a:off x="82423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91086BC-62E3-4F8C-96E7-B1432652A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电商 / 直播供货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72E9D7B-5E12-4CF3-994A-279E20EF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套装、活动货盘、快速配货与退货差异需要留痕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8365B4C-7003-44A0-9D99-73EE9821B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15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242D6BC-9856-4458-846A-AEB50FB76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53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行业差异最终落到四件事：SKU身份、客户政策、订单事实、供应执行</a:t>
            </a:r>
          </a:p>
        </p:txBody>
      </p:sp>
    </p:spTree>
    <p:extLst>
      <p:ext uri="{BB962C8B-B14F-4D97-AF65-F5344CB8AC3E}">
        <p14:creationId xmlns:p14="http://schemas.microsoft.com/office/powerpoint/2010/main" val="8076210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A89C70C-C18D-4829-9F1F-E92355EB4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3EE1A-9FF7-4558-AFAA-E9EC84B5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 行业判断：名字相近，不代表同一个SKU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A92DE3-13F3-4959-8D20-CF97B2ED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日化美妆商品身份，不只是“商品名称 + 数量”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D0308B-DED9-4D69-8F80-9A87D916B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同一系列下，功效、肤质、色号、香型、容量和包装形态都会改变可售对象、价格、库存与补货判断。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9AD3A2-3FA7-43A4-9D94-738BDD21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BA20F-2453-41FD-8A37-1F01762CE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72C83E-7662-4451-A671-748B20FB6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9AEB00-F20F-49B9-B511-89C4A23D3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1981200" cy="20383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A7645C-E4BE-474D-B3C9-98A830BFE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5146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CB99C9-1606-4145-9EAE-262A638AC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6479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5A010C-1AFC-4900-B9F0-566DA386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3375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品牌 / 系列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8D7011-8CD9-4CF2-A118-3B8D613FC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10000"/>
            <a:ext cx="1562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先确定经营归属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23B42B-C7E9-4AC1-8E1A-7100B2D4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305050"/>
            <a:ext cx="1981200" cy="20383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20C598-5D11-4336-831F-0960C8D9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5146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247E96-FD67-4BD4-B19C-2C14D8A03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6479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8FF335-D44A-4396-8E62-4CB8C20E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33375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品类 / 功效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6B8F2F-25B4-4AE7-AC47-FAE290FE5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810000"/>
            <a:ext cx="1562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洁面、精华、修护、防晒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263506-62CE-4E95-8B13-8CD943FFC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305050"/>
            <a:ext cx="1981200" cy="20383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683003-66ED-4CE7-8EBB-4BD75947C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5146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532713-E902-428E-B311-8F93A4696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6479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5145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51453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79D444-5A46-41AC-A6FB-F5E5C9FA4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33375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肤质 / 人群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F901CA-53CE-407A-9535-00F06C8C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810000"/>
            <a:ext cx="1562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干皮、油皮、敏感肌、男士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A7EF36-272C-4464-842D-5407E3B08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305050"/>
            <a:ext cx="1981200" cy="20383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4E3288-8D65-46A5-A18E-D0015B40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5146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B8F322-5315-4CAD-B9C0-76513BBE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6479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C2A0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C2A06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C56265-298C-4121-AFBC-6C4795CA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33375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色号 / 香型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65BCE2-F57E-4927-9CA4-CA25D9145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810000"/>
            <a:ext cx="1562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直接决定客户是否订对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B24357-56F1-43CA-89F6-87133CA8E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305050"/>
            <a:ext cx="1981200" cy="20383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CA633AC-55A1-4BE9-BEC6-D924C7525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5146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027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5C4039B-19A8-4542-A566-BC47F4876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479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2DB8FA9-BC50-4D74-975B-A5A4C395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33375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容量 / 包装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378A319-7EAA-429C-8823-FC070C5D1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810000"/>
            <a:ext cx="1562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单品、套装、箱规和单位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0F9E5AF-6BA6-4754-BCC5-5F28CEFE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029200"/>
            <a:ext cx="8839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1F1B95E-5514-4CB1-A610-923B812C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067300"/>
            <a:ext cx="8534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SKU建模正确，后面的客户价、促销、采购、库存、退货和对账才有共同主键</a:t>
            </a:r>
          </a:p>
        </p:txBody>
      </p:sp>
    </p:spTree>
    <p:extLst>
      <p:ext uri="{BB962C8B-B14F-4D97-AF65-F5344CB8AC3E}">
        <p14:creationId xmlns:p14="http://schemas.microsoft.com/office/powerpoint/2010/main" val="10052278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0385C7D-953B-4A58-8A99-6AA0B6948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100D68-212B-4675-A06C-0483E4EEE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 行业判断：差错集中在四个时刻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E0F759-A7BB-49B6-958C-ADF75F211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订单出错，往往不是不会下单，而是信息没有对齐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C2C9C1-7E80-40A4-BF90-65CFC67F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把差错点前移到选品、定价、活动与终端反馈，才能减少后续人工改单、退货与对账争议。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11E03B-02DD-40F7-944C-40660E2C2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C6C763-7408-4D92-82BE-AE768D47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0F98A8-08E4-435F-93E6-D1C2848BF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254A8C-7901-4DC8-BB8E-5045EBE1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336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047236-5254-4E8F-9083-FB78D873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20567D6-B9AF-4522-9680-2156058C07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b8b15d4f434117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4B376B-8D6D-463C-95B8-6D2265133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相似SKU选错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F01794-55E2-4D6F-B83A-C3C2E1F11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相同瓶型或系列下，色号、香型、容量和包装规格容易混淆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F0A21E-C65A-4EA2-AB2F-3EA1C813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336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A49793-DF7C-4D17-B912-6227D437F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17DF300-62A9-4D74-AF81-D0855F9A88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4def747ccb49c1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08D566-A0C7-4487-A929-2594DE3D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渠道政策落错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A7A1F4-E1D9-45A4-8719-422FA1312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不同客户应看到什么、按什么价格订，必须在下单前明确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466A53-9852-4A64-B0F4-08C0E8549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336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DF10BB-4880-411A-B122-68D5D8CD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43167B2-0D13-4D34-A8AD-AB516E57FC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041f9f4c3e432a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2BF69A-3937-4D4C-B9F2-BC964041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新品赠品错配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28C040-0E7D-4100-BFEE-36BF0BFEC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首铺、满赠、买赠和套装并行时，口头政策很难复核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A7F43B-6EA3-4E50-A551-14B6E097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336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6D08BC-9373-486F-BA18-F75744226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25CCB6F-C979-46A1-9D5A-F65A4CA38B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b63216f3624342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30AC29-1203-4667-A7AB-94C7DEE1F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终端事实断层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72D7AE-319A-472D-A19A-E6581827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到店库存、退货原因和复购信号没有回到客户与SKU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190B0FD-4A4F-49A1-A910-7F3849DA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578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38A0ED-AC06-4C61-9E69-2268725FD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959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减少差错的关键：每个业务动作都回到客户 × SKU × 订单</a:t>
            </a:r>
          </a:p>
        </p:txBody>
      </p:sp>
    </p:spTree>
    <p:extLst>
      <p:ext uri="{BB962C8B-B14F-4D97-AF65-F5344CB8AC3E}">
        <p14:creationId xmlns:p14="http://schemas.microsoft.com/office/powerpoint/2010/main" val="12549369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1140CD3-40A3-4669-874C-009E8BE1E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E5C70E-F37B-4CCE-A59B-958C42C20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 行业判断：五类角色看同一条订单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0E5A11-39D7-425C-A1C3-66CF6472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一套系统，需要同时给客户、销售、采购、仓库和财务确定性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5C3EE0-5901-4AFD-922F-174AAD86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每个角色只处理自己的关键动作，但引用同一份商品、客户、价格和订单事实。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2648F2-E02A-4FC7-A838-87846F916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150075-0A73-4091-B88B-5D7A916CA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E0B452-19DE-4B5B-A7D0-B45321C5F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65CABC-551B-4922-A4F5-1DE84DA6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078D5D-4E76-4B09-85BE-54F96F570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59E9783-3BCE-4E91-9B61-D1539CC2B6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780ab5180d40a2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84D0A9-5B1A-45AF-9619-D0EFE6F5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渠道客户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7448C7-A3BC-4C8E-BB03-237C694C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快速找对SKU，看清适用价格、活动和可订数量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2ADBE3-B71E-4562-803F-B8BF9CE50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BC1152-6CFD-460F-B975-DD115A74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25A338A-E154-4B4C-974C-17A056A32E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b65e26917c464b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3CA870-FD27-4D95-ACAB-FDCF832C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 / 运营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0B1129-8D6F-4BA9-993E-268D63BF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按客户类型投放商品政策，核准异常价格与赠品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7331AB-0759-4D93-9F08-37AFD8D0F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0F318D-4B72-41E1-AF01-295AB0FC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3BABDD0-4769-4626-9BC1-180A376E08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e0182da30743f2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FA654E-F607-4BAD-9DF1-355BDCF26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采购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751FD2-70CB-476D-99B3-2885C676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从已确认需求、库存和在途出发准备采购建议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2F75D9-5417-43A9-82F9-C5A280940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C6E0B1-9B89-4FB5-A5C8-B179F0160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9926E3AD-094D-451E-A050-9E714C28D2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b1290994204e3b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F6D4BF-9790-4791-8F38-DADE1AFF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仓库 / 配送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CC95B7-2374-46DC-B54E-F674BE582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按订单明细核对规格、数量、赠品与交付要求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9183819-91B2-4F6E-B449-268E64CB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2A19EDC-A8C5-40C7-BF2F-D356D8DC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027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009C02F6-EF66-4B35-98E4-E9EA2DC73E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6ad3c498544c18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9D3BF5E-2246-4E2E-9B0A-FB9D43A15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财务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22D8115-2029-4CE9-AAA8-51729971D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围绕销售单、退货单及相关收付款核对客户往来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EE7576E-2566-49E1-92A8-15FA025E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4673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3CDEBC2-E364-44FE-B1CD-240ACE14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5054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角色分工清楚，客户政策和供应执行才不会靠聊天记录传递</a:t>
            </a:r>
          </a:p>
        </p:txBody>
      </p:sp>
    </p:spTree>
    <p:extLst>
      <p:ext uri="{BB962C8B-B14F-4D97-AF65-F5344CB8AC3E}">
        <p14:creationId xmlns:p14="http://schemas.microsoft.com/office/powerpoint/2010/main" val="20069109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027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A96B1FA-6072-4C2D-8D3A-48CADF480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5FB180-2821-4233-BF95-533212AC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 方案总览：从行业问题组织功能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84DAA0-0ED4-4F21-AC87-091FB2FE3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三条主线，串起日化美妆订货经营闭环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3F38EE-24B0-4E27-97A9-D830A6517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以SKU准确、渠道政策落地和供货回款为目标，组合商品、订单、采购与财务能力。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323E30-D224-4987-8A34-B0D1514C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BAA67-4189-4E0B-83B6-286405798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C89651-1F95-4FDB-9FBB-6227467A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699976-424A-437E-9515-86B0A8FE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66950"/>
            <a:ext cx="3219450" cy="285750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BE52F6-5E17-45D7-AA43-DEF9AC3C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51460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85E2F0-F750-451E-B2F2-C586A417A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47950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43EE20-F0C4-43C3-958E-1E2C383B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2571750"/>
            <a:ext cx="1924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选对SKU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EA51CA-357C-4DCE-B357-E0653591C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238500"/>
            <a:ext cx="276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09D908-73B4-4909-AC03-741E9EE5F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524250"/>
            <a:ext cx="2724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分类 · 属性 · 规格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搜索筛选 · 详情选规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常购复购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42F678-2125-4979-B7A6-DAEBD620D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266950"/>
            <a:ext cx="3219450" cy="285750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552438-F772-4931-8A54-8A88F2ECA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51460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46F2C8-9EB7-4BA1-B0F5-5D9B931F2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647950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816B74-FF2D-430E-833F-4145005F8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571750"/>
            <a:ext cx="1924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卖对政策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2C3DBC-072A-40CF-A224-B61FC314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238500"/>
            <a:ext cx="276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F95346-0DF1-43EE-8576-57916E367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524250"/>
            <a:ext cx="2724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客户分层 · 可见范围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客户价 · 新品 · 赠品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套餐 · 预售 · 核准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F1FFAD-9BF9-4CC7-A426-32D91CD3D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266950"/>
            <a:ext cx="3219450" cy="285750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A6B20A-0455-419A-A8AD-51493408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51460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74896B-3F3F-4D45-A110-52F51086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47950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08A832-ACD4-47F5-A1D9-C02B44A52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571750"/>
            <a:ext cx="1924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供对货、对清账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21BE43-6ED7-4440-BC0A-64712DD12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0"/>
            <a:ext cx="276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3E3F2B-413B-4455-BE60-72A4C12F4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524250"/>
            <a:ext cx="2724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按品汇总 · 以销定采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库存周转 · 配送退货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客户对账 · 终端反馈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A7653C2-69F2-45B0-9938-918019585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50545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2DC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DCE3"/>
                </a:solidFill>
                <a:latin typeface="Microsoft YaHei"/>
                <a:ea typeface="Microsoft YaHei"/>
                <a:cs typeface="Microsoft YaHei"/>
              </a:rPr>
              <a:t>商品与客户主数据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E7F07A-CCC5-4014-B41B-0916F9BC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467350"/>
            <a:ext cx="57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E67DC1B-ED9B-4E4D-B5F1-A3C33428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50545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2E4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E4D1"/>
                </a:solidFill>
                <a:latin typeface="Microsoft YaHei"/>
                <a:ea typeface="Microsoft YaHei"/>
                <a:cs typeface="Microsoft YaHei"/>
              </a:rPr>
              <a:t>真实订单事实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734A32-2C7C-4670-AE0B-446DA0A7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5467350"/>
            <a:ext cx="57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C2A0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C2A06D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3D9274-2D44-4D02-9C6E-29A91BCD9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50545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DDE7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DE7DE"/>
                </a:solidFill>
                <a:latin typeface="Microsoft YaHei"/>
                <a:ea typeface="Microsoft YaHei"/>
                <a:cs typeface="Microsoft YaHei"/>
              </a:rPr>
              <a:t>供应与资金结果</a:t>
            </a:r>
          </a:p>
        </p:txBody>
      </p:sp>
    </p:spTree>
    <p:extLst>
      <p:ext uri="{BB962C8B-B14F-4D97-AF65-F5344CB8AC3E}">
        <p14:creationId xmlns:p14="http://schemas.microsoft.com/office/powerpoint/2010/main" val="4729436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6248A837-3616-4F8D-ACE3-149BB068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AE36C-AE38-4F72-907D-2989CCB4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02 方案总览：用一条真实订单贯通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14A183-D0ED-4A02-8A05-B27A5C9C6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从客户选品到财务核对，每一步都能回看原始SKU与政策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C4BE2D-51E2-4679-949C-0CC73C50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以下链路用于项目试点验收；具体环节按企业启用能力、权限和流程配置确定。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AF8652-668B-4C45-95E9-0C74393E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B10DB4-2390-4034-912F-AFC9521F1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AE37AD-86F4-46F2-8702-FA6BFF60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166083-C79F-4039-BE79-9E4CA21FE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C24C44-3371-4171-A483-1F6726971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C82496C1-4EA6-4EBC-B824-6CF51DBAB4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63f909a9a84071"/>
          <a:stretch xmlns:a="http://schemas.openxmlformats.org/drawingml/2006/main"/>
        </p:blipFill>
        <p:spPr>
          <a:xfrm xmlns:a="http://schemas.openxmlformats.org/drawingml/2006/main">
            <a:off x="9144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85C02D-4F71-4F76-AA6A-FA94C5CCB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577F82-FA70-4C81-8165-4C8A39880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E21125-8384-4761-B4EB-D5AA87331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选SKU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3F68AB-5291-40BE-B539-7C2BD672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品类 / 属性 / 具体规格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DBA0AB-35E0-4DB3-89F1-8324B037A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B5C661-2470-42BC-A2AE-05FDE285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36630A-C04D-4722-BAA7-BD02D2E4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4558509E-58F1-4DD9-B36A-22913E6B7E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764ecd507243a4"/>
          <a:stretch xmlns:a="http://schemas.openxmlformats.org/drawingml/2006/main"/>
        </p:blipFill>
        <p:spPr>
          <a:xfrm xmlns:a="http://schemas.openxmlformats.org/drawingml/2006/main">
            <a:off x="24765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93AFC0-74E6-4FA4-B16A-CB878749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FC8F71-6F8E-4F76-BE8A-5C78F50F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3579B5-2AC4-4FB8-905F-C4607C7E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匹配政策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814CC6-1122-453E-B4E5-9CA74C325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可见范围 / 客户价 / 活动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432307-30C9-4F03-8821-29F01F37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8CBDB8-9713-45E4-9A3D-D4D56888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AD8577-A8CA-4837-86AD-19943415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70A17DF1-4DF2-4DCD-855E-9D38E430C2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86e3f56a6345dc"/>
          <a:stretch xmlns:a="http://schemas.openxmlformats.org/drawingml/2006/main"/>
        </p:blipFill>
        <p:spPr>
          <a:xfrm xmlns:a="http://schemas.openxmlformats.org/drawingml/2006/main">
            <a:off x="40386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2336679-C2E6-465F-8724-180BD95FE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C28CAEA-A5CD-45FF-A586-21E68A22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FA55C22-BE99-494D-851F-F1CD90C92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提交订单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9101FA-27DC-4BEE-9FC0-190B05F8E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规格、数量、价格、赠品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4D704CE-3BD7-45C5-B757-84CE31AC7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F89C613-37E7-4EDF-AB9F-A64FAD845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2F90F8D-37D6-4C57-813E-33F8C3E8D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D7E11B13-0FEF-4057-876E-72315DDB04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0eeabdb6a340ea"/>
          <a:stretch xmlns:a="http://schemas.openxmlformats.org/drawingml/2006/main"/>
        </p:blipFill>
        <p:spPr>
          <a:xfrm xmlns:a="http://schemas.openxmlformats.org/drawingml/2006/main">
            <a:off x="56007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CF4C8F0-FB6F-45AC-99D7-CF9EDA47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32C4F64-E95C-490A-B5A7-FC7752C42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ED467BA-0660-4C3C-80FD-204BCE91F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2BE1252-0199-4239-B1B7-15D51549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异常价格与政策由人员确认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946D0EF-43E4-4890-98F2-A5A8BE028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AC2BCD1-611C-4919-9572-6C556BE94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2024530-B4CA-4850-BE9F-82288073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0E7525BE-8756-49D7-9B50-F801743041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d5ae3d69f94dd1"/>
          <a:stretch xmlns:a="http://schemas.openxmlformats.org/drawingml/2006/main"/>
        </p:blipFill>
        <p:spPr>
          <a:xfrm xmlns:a="http://schemas.openxmlformats.org/drawingml/2006/main">
            <a:off x="71628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199777E-D988-4293-AF42-64D7E336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B4D1794-93F5-41EF-81E2-324EB5AE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4FDE2E3-06DF-45F4-9591-741F4B05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汇总采购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BDE39D7-876B-4A01-BA85-35D548FE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按品需求结合库存与在途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1AA1889-0C7F-4C7C-9103-C58D9FF1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B1BA80E-40A1-4758-9781-6DC5B3C6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DA0A7ED-24C4-4816-9C49-FDF4D0425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432B2610-3A70-483E-BF52-4E2956673C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0d5124c24d4c88"/>
          <a:stretch xmlns:a="http://schemas.openxmlformats.org/drawingml/2006/main"/>
        </p:blipFill>
        <p:spPr>
          <a:xfrm xmlns:a="http://schemas.openxmlformats.org/drawingml/2006/main">
            <a:off x="87249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FDC44D87-48D7-4C76-983F-0F55D8908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1C3E95EE-C472-4888-B93D-E0CE3E83F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E8505F2F-3736-42CB-8C36-86493B949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交付退货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AF95AF2-44B6-4F68-86DE-F39FF867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发货、签收、差异与附件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06165FC-811E-4A5F-9E7E-633BC274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0B0676CD-2114-4117-B74B-08C6110D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5F20E045-5C98-43E2-BB3C-2238CFBB4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F4B89569-25EA-4C18-89E6-D41629E550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5cf574e8d1472a"/>
          <a:stretch xmlns:a="http://schemas.openxmlformats.org/drawingml/2006/main"/>
        </p:blipFill>
        <p:spPr>
          <a:xfrm xmlns:a="http://schemas.openxmlformats.org/drawingml/2006/main">
            <a:off x="102870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9EACF6F6-4348-403D-9455-9FC3D6224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B2BEBBE0-EA2C-4CDD-B279-ED77FDC18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B95567BD-DD68-4FEA-8889-359EB81B8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客户对账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2C9A77A4-5681-48AD-9F3D-BE0E51A93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订单、退货及相关收付款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5DC9049-E34A-4387-A523-44B7DEFD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720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8CD0BD01-F53C-4AA3-9C95-ED8ED267B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101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验收不是看菜单数量，而是验证一条真实订单能否完整贯通</a:t>
            </a:r>
          </a:p>
        </p:txBody>
      </p:sp>
    </p:spTree>
    <p:extLst>
      <p:ext uri="{BB962C8B-B14F-4D97-AF65-F5344CB8AC3E}">
        <p14:creationId xmlns:p14="http://schemas.microsoft.com/office/powerpoint/2010/main" val="5316287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E7F405C-6B8F-45A4-BF37-7C5D43FCC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36DCC-E147-4816-948C-F80DC763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02 方案总览：客户前台与企业后台协同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9CE6A4-77C8-48DA-A267-4E36F7E5E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客户看到“该订什么”，企业控制“该怎么卖、怎么供”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D569AC-1EAC-49A3-A994-084C92DB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前台降低选错与沟通成本；后台把客户、价格、活动、库存和订单结果保持在同一口径。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0BE81-C9A7-4628-9629-DD59A9C9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B0C1F5-F195-44BB-B19A-E4A36F17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8135C6-FB6B-4196-8AFE-6ABA4C2C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37F2BC-7EA5-41ED-A1A0-0465D775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18160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269A63-51E6-4D3F-B224-3522AB14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62200"/>
            <a:ext cx="1828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653A4A-9CCE-4315-A214-CE5B388D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8125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客户订货前台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E76276-55FE-45E0-8A43-9782757A3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718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B68FD4-68BC-4D1F-B816-FA67DB40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9908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6C37F0-2085-44DE-B82D-97FAAF441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93370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按品牌 / 品类 / 功效筛选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A99910-C4A2-4F6C-938F-37538F563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7660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CC99C2-3F0F-4C85-9CC6-BB14EFFB0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861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EE01B4-60D8-407C-A426-E1D091844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5052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8A468D-8C76-4DA2-97D8-C1C998DB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4805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在详情页确认规格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44BDFB-5DA6-499A-9165-4AF0BC20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9095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E81D0A-19D5-4D07-9652-0159F7DC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005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EBCB25-F7E6-48EF-ABC4-F450F5FB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0195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35C7BE-95AC-44BB-9D28-E80D92AA7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6240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查看适用价格与活动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C7FAE9-91D4-414D-8E5B-8A2D344B9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30530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2B9F9F-C0DE-485F-8F51-7BD90FF2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14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7DA91F-22DE-4297-AE5A-EB0CCBBFC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533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DC7F34-2476-410D-B4C1-82C69C70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7675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常购与再次购买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668401-48BA-4F16-91AF-1CDD9130C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52650"/>
            <a:ext cx="518160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C51EB6-F1D7-4020-990C-D7BD9E91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362200"/>
            <a:ext cx="1828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99351EB-672C-46F4-8010-28E43DE9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8125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企业经营后台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C5CB8A2-49D7-405F-B163-A3B076B5E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9718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FAA4AA3-96B4-4BCB-878B-DF48854D8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908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F6C83E3-4EF9-4E64-ADA3-7CA6B4716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3370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维护商品与组合规格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23C4327-5313-4C32-9A19-B2A527A0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27660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326AAE3-341F-45A9-A9F4-0A95CC1C3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4861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7724047-70CB-4512-81A8-84ACB0C65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052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6446E94-6F05-4BBC-ADD1-7F510AE0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44805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分配可见范围与客户价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94C0735-20DB-414B-BEB1-A17F06CA6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79095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E8684EE-E760-4632-9F8B-042A2A3C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005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29C9D58-503A-468E-B971-84ED98F2C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0195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360838A-81FA-4CC2-BE09-2235DC70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6240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配置活动并核准订单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2E8851A-7281-46BA-805A-22ADCA6C4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30530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A075820-D324-4258-B1DE-00DE1123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514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E6C2A1A-84CE-488C-B5DB-71BDBC94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33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86BCBA8-5040-40EF-9FC5-C78CE3790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47675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汇总需求、交付与对账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05AD65A-6322-49F5-B88D-3054BB733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32956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CDD09C0-7327-4A83-9F53-7270D8EBC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3467100"/>
            <a:ext cx="800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</a:t>
            </a:r>
          </a:p>
          <a:p xmlns:a="http://schemas.openxmlformats.org/drawingml/2006/main">
            <a:pPr algn="ctr">
              <a:lnSpc>
                <a:spcPct val="9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6C760EF-FAF4-4B76-BA3C-A0893385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791200"/>
            <a:ext cx="82296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035A8FF-F826-4916-891F-EFF326FB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829300"/>
            <a:ext cx="7924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客户少问一次，企业少改一次；订单越准确，后续供应与财务越顺畅</a:t>
            </a:r>
          </a:p>
        </p:txBody>
      </p:sp>
    </p:spTree>
    <p:extLst>
      <p:ext uri="{BB962C8B-B14F-4D97-AF65-F5344CB8AC3E}">
        <p14:creationId xmlns:p14="http://schemas.microsoft.com/office/powerpoint/2010/main" val="91543460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314F3C6-B2B5-4492-95DF-57130807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4920BD-CB11-473F-A0F7-E381E2E3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主线A：先让客户选对SKU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903D3B-4783-4A37-A345-84AFD0EF5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先建立日化美妆数字商品身份证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B641B9-9913-468D-A3A8-5DDD15C19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分类负责快速进入，属性负责理解商品，规格负责生成可交易SKU；商品图和详情内容帮助客户在下单前确认。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DCD13D-37E4-47AD-A024-33F2F4FA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14A74C-32F9-43E6-BA52-E06EAF45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F85FC0-0A82-4D93-92AD-CBE50C38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F145A3C-8CF2-41CA-9DC5-A0CE4FF48B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21ecfae86b418c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1526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9B023AE-ABFB-4C48-8F96-DF9DB25A23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dc5f0c59a347e3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962150" y="21526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B097DEB-669F-49E0-8216-97746A3D18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46df7093fe47f4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8500" y="21526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3AED149-5A72-4A7E-B0F0-C5999B589E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28d89fd2ff450f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14850" y="21526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1B5869A-88FF-41EF-889D-095CDFEE63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5e14b4e4974992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962150" y="35623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2D1BC15-D6CC-4C2C-9068-3AFCA5E9A4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eb2c49cdd6434c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14850" y="35623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AFC4F6D-CC10-430E-A028-7202CA3B3C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e5e78378f54dd2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35623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D57436D-D14C-4C1B-9B21-DF23B4DFD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b0385ffdc94da7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8500" y="35623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D57B19-FD5A-41A4-9178-E9A98380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152650"/>
            <a:ext cx="5429250" cy="2647950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E32767-1C32-4049-B880-CC14CACF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400300"/>
            <a:ext cx="685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31C756-03A2-46E5-A585-DFF206DCD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4193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43D799-558D-48E0-9216-373FA5C2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3812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护肤 / 彩妆 / 洗护 / 香氛 / 个护 / 家清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EEC7B2-5735-46A4-BFA9-C9BBE65E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933700"/>
            <a:ext cx="685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A8D27D-BA95-45B0-B183-DE5FB0D77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52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属性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90074F-57E8-4D89-9B8C-8239F466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9146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品牌、系列、功效、肤质、适用人群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71BA88-25C6-49D9-89C2-BAF30274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467100"/>
            <a:ext cx="685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63FB1C-D0CD-4E6F-9247-BB38040AB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48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规格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713BF1-1EEE-4BF5-AF67-C5426FCC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4480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色号、香型、容量、包装形态（按需组合）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3E7A48-9E50-46B8-A583-95759D66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00500"/>
            <a:ext cx="685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60CA24-907E-488F-9F1D-F6492403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0195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交易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C63D56-B570-4FD5-BA21-981F81A6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9814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SKU价格、库存、单位与可订状态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81EDB3-7E42-4E4D-8472-DB03A2992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295900"/>
            <a:ext cx="84963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030A7A6-4CEC-4E64-AC04-FED6AD75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334000"/>
            <a:ext cx="819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不追求字段越多越好：只保留客户选品、下单与供应执行真正需要的维度</a:t>
            </a:r>
          </a:p>
        </p:txBody>
      </p:sp>
    </p:spTree>
    <p:extLst>
      <p:ext uri="{BB962C8B-B14F-4D97-AF65-F5344CB8AC3E}">
        <p14:creationId xmlns:p14="http://schemas.microsoft.com/office/powerpoint/2010/main" val="6816399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B5F9B21-3BFA-4B39-B30C-C6754585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3E8D19-3CE3-4988-ABCA-2E042AB63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主线A：分类、属性、规格各司其职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FDE82F-1173-4834-832A-04B88DA86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四层建模，把“好看”变成“可检索、可下单、可履约”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D2931B-3CF5-4EFB-970E-18AB2B4F5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建议在项目启动时用核心SKU共创字段字典，避免把所有信息都塞进商品名称。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787371-F560-4A48-8FDF-60AEB01E1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5331C4-FF91-4D4B-9722-0B72AD903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5598C3-8003-46B0-8E1B-7195809B3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C344F5-09CB-4756-B43F-C424218C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FBA33-528C-4A22-A676-790A81B33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C012EF3-24D3-4956-9B84-95213AEA8D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fad18226954229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E698EC-6BBE-4E22-BF61-F963077A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商品分类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16CA3B-47EA-49C1-BF62-9A90E0AD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用于客户进入与运营导航，例如护肤、彩妆、洗护发、香氛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8084E8-8584-4F5C-AF23-4FA2916A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B79CDF-9898-4413-9D7B-B16E4064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189B202-D51B-4AEA-9142-931E503B76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40d3a1f0e845eb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4F4874-B7A7-42D2-90AE-633AAE71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商品属性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C5A1E6-F1A9-4255-B29D-F3FC5E736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表达品牌、系列、功效、肤质、适用人群等理解维度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29D259-3D80-417D-AF2C-FB1EF6F3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2434E9-18FF-4D8B-9AFB-242AFBF22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BC3A4F1-CAB8-4B26-A5AE-85C4D38F6E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84d20f56b340db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508C21-E3EE-46D7-B7EF-97DE39E57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商品规格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A83E48-8396-44F8-A08F-8650F6E74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区分色号、香型、容量与包装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C50919-FF4D-460C-B8DE-AB8EDF278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D7C801-ABA4-4EC2-8A2F-4F023A3B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989897C-76DB-4E9F-8F38-52AF39021D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be6ab4ac2e4ed1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B1C512-AF58-4542-B543-0223FC14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自定义字段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908C27-0E9D-4E43-9CA3-118714AB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承接企业确有需要、但不适合成为组合规格的管理信息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0311013-3526-4737-832D-F36F6B2A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2819C1C-E039-4089-9DBA-039FD1320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判定标准：是否影响搜索理解？是否影响SKU交易？是否只用于企业内部管理？</a:t>
            </a:r>
          </a:p>
        </p:txBody>
      </p:sp>
    </p:spTree>
    <p:extLst>
      <p:ext uri="{BB962C8B-B14F-4D97-AF65-F5344CB8AC3E}">
        <p14:creationId xmlns:p14="http://schemas.microsoft.com/office/powerpoint/2010/main" val="15014718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02158C-5511-4E60-8788-214A67C7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7A308A-99F7-4E07-86F1-B97E06BFE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主线A：基础信息先标准化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93D9D3-37E8-4B50-8CBD-69BA1F7F7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商品页承接分类、名称、编码、单位与经营信息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34BBC5-114F-41D3-9ABA-9FA9BAD4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商品基础信息统一维护分类、名称、编码、单位与经营资料，供各岗位持续引用。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FDD621-0F48-4590-BFEB-7C6E4D44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532D2D-D885-48B1-8383-D38C9471C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4DB0CB-9B87-4DAA-A6BE-AFCF6F85C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C6FF81-9B22-44EC-B7EA-E0F0CB45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CDB310-DC52-4991-9F6F-EF568A70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商品基础信息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DB923E-8408-4023-98BA-E0EBEE8D9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D143BF-AEF9-40C3-9B17-D0A1A3313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C32C675-2406-4FF3-BA81-79EDDB115F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89d936df3f42f5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FCC2C6-EE95-4A51-8600-91C83F9F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A675C5-E294-4789-94FB-4F92EB75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8A97DB-A840-46CB-8C05-DBDCECB8A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A0D980-C9F6-4D1E-8463-FE57286C5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分类进入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6FCC96-3C5F-4A3D-9115-072EBEBD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让护肤、彩妆、洗护、香氛等品类可导航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4B9CEA-FEB4-41B4-9829-764C2695F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CEEE87-CD00-40DB-96BC-CDA691EB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27E992-6C4F-4313-A237-2A272E9B8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2853EC-40FB-41CA-A02B-F508F0BE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商品识别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D4A9B5-55FA-43DA-A3C1-22D47A90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名称、编码与基础信息形成企业统一口径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045753-A406-41F1-B9DA-80B4A127D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E75BCD-33A5-4D63-B184-0949932E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1D238D-5650-4DC8-B6D4-5793CB6BF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D77D80-F616-4D00-8AA8-2B25F116C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单位与状态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8C1491-46B0-43F5-881F-81953637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为后续价格、库存、下单和履约提供基础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B893E18-1F81-422C-8E1D-6E45F9F3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47F6002-EE96-4015-ADF2-07AFDBF67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商品主数据先统一，渠道政策和订单执行才有共同依据</a:t>
            </a:r>
          </a:p>
        </p:txBody>
      </p:sp>
    </p:spTree>
    <p:extLst>
      <p:ext uri="{BB962C8B-B14F-4D97-AF65-F5344CB8AC3E}">
        <p14:creationId xmlns:p14="http://schemas.microsoft.com/office/powerpoint/2010/main" val="198790555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2A589A-7144-499E-A342-E0339F35C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2BC980-AE4B-4D1C-AE3F-F7C710D2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主线A：用组合规格区分可交易SKU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32501C-A50D-4A20-8ABB-CADB34D7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色号、香型、容量建议控制在不超过三个有效组合轴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725D30-7A5A-4516-A9B9-3CF4D08B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移动批量加购按前三个规格轴组织，色号、香型和容量依据真实商品选择，避免组合过多。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1E218F-AC6B-4577-8DBE-0EC6196A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F7B204-E785-4F71-B07B-4E4F528DB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46049F-2911-46F9-A38A-7493FF7E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E21BC7-85CE-49AD-B48D-99AC3DD5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457450"/>
          </a:xfrm>
          <a:prstGeom xmlns:a="http://schemas.openxmlformats.org/drawingml/2006/main" prst="roundRect">
            <a:avLst>
              <a:gd name="adj" fmla="val 62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4FDF07-D4F1-4C38-9E2A-2A0C36A8D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D8D8E4C-98BE-4171-B8B3-64F96F8150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010892046f4bd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115211-BDC1-444C-96D2-716DB7ED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彩妆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0800D0-0651-49D9-B7A8-75022F9D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优先色号 × 容量；必要时再增加包装形态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85B830-5253-4A1C-9AFE-FEE0ED6B8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457450"/>
          </a:xfrm>
          <a:prstGeom xmlns:a="http://schemas.openxmlformats.org/drawingml/2006/main" prst="roundRect">
            <a:avLst>
              <a:gd name="adj" fmla="val 62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91BC12-C791-4B7C-A133-B63CFB16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289D6CF-0BE9-40C0-9B92-815D47A96F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2e563c266c4896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FC0512-D0B7-4192-8370-39BDD8FAD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香氛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5E0EC5-F375-4EFB-A60D-5C460584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优先香型 × 容量；礼盒另按销售组合评估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25249C-0869-4E5F-8214-192B0883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457450"/>
          </a:xfrm>
          <a:prstGeom xmlns:a="http://schemas.openxmlformats.org/drawingml/2006/main" prst="roundRect">
            <a:avLst>
              <a:gd name="adj" fmla="val 62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6AA952-1584-4AF7-8AE1-11B63E86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DFB44DA-39B8-4657-8B54-B01691FA1B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2fc3dda146419e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164C52-3B0D-45A8-800D-F02901E2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洗护 / 家清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3F3B7A-3A77-482B-86E1-111BA19A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容量 × 包装形态 × 香型，按真实商品选择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ACD82F-65CA-424A-BD40-7B0E2E53C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06D446-4597-4B51-9437-ECE7B5C48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有效规格轴越克制，客户越容易选对，移动下单越稳定</a:t>
            </a:r>
          </a:p>
        </p:txBody>
      </p:sp>
    </p:spTree>
    <p:extLst>
      <p:ext uri="{BB962C8B-B14F-4D97-AF65-F5344CB8AC3E}">
        <p14:creationId xmlns:p14="http://schemas.microsoft.com/office/powerpoint/2010/main" val="142612453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A15767F-9ECE-4DD2-A669-1A559F98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6DBD41-EE49-40F0-9C39-7AD33080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主线A：规格一旦不同，就按SKU经营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8AA815-945B-489B-B3FD-81CE47E0E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库存与可售数量回到具体SKU，差异价格另在商品设置维护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BC2908-CB15-4778-A539-6DB3C3C5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规格、库存与单位共同形成供货依据；不同色号或香型需要差异价时，在商品设置中逐SKU维护。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C6BE2B-BC4C-46BD-8B91-FC830563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A27044-6AEC-4589-965D-2DF670774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BC3B17-AECF-48B0-9578-E910F928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8EFBCB-3E0E-47FA-BF3E-7349A407A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22F658-7390-4F6B-92EE-33BF09138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商品库存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3B2651-26DC-45CE-9027-D4C1C6AF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644D83-EAB1-4063-AD83-950973F03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DF5B3D3-2360-4380-8511-39BB180538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4ad52bd3da41c2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94A1B6-58FA-41AA-B839-01B676CFB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CDBF0C-5516-475B-B2EF-7201E2C69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2FE994-C403-4784-84A0-9D96F00A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746627-5E08-411B-BDCB-01ABFEE5B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SKU库存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8FFFAF-9009-4EF0-8C73-51D76C868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库存与可订数量回到具体规格，而不是只看商品总量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8F5C6F-FA69-4E5C-96D5-7B696486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D570D4-05F2-4265-AC3B-D93FE8EFB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F81588-FDC3-4226-91E8-993E04952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6A6B05-0322-4AC7-AC6A-CB4D47D96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单位口径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0DA517-B842-49C8-92AB-4099361E9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当前仓库、规格与单位共同构成库存和履约依据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8C034B-1B9D-4D7B-B01E-2531594D7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4B63A6-BA92-40EF-9BE2-9020497F6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C55BAE-FD83-4549-82C6-BCB17551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733037-E2B0-4319-99D8-3FC26EB8F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价格边界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E6A532-F8D3-4129-B5BD-B5FCBFE4F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差异价需要逐SKU配置，并在真实订单中进一步验收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5314F0C-8F16-4B6E-8115-170022DAD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40C2CF1-CDCB-4FA6-A709-7F93C7A10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客户订的是具体SKU，采购、仓库与退货也必须回到具体SKU</a:t>
            </a:r>
          </a:p>
        </p:txBody>
      </p:sp>
    </p:spTree>
    <p:extLst>
      <p:ext uri="{BB962C8B-B14F-4D97-AF65-F5344CB8AC3E}">
        <p14:creationId xmlns:p14="http://schemas.microsoft.com/office/powerpoint/2010/main" val="84149021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BA82D49-3C58-4A62-896A-961BD60B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A9D431-387A-44AE-89A1-F694614C5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主线A：在下单前完成最后一次确认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0ADA3B-7C15-444A-8476-12CF8509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商品详情把主图、当前包装与交易信息放在同一处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113BE-A13C-4468-9346-B7B4ACF4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商品详情显示主图、价格、名称、编码、分类与容量包装；多规格商品按企业配置提供选择项。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F0E9A7-98D2-4F07-BCD3-749BE50AB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3C2DA9-2B18-489A-95DF-60D67B63B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5E4596-B392-42F4-B9A9-A383D24AA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59CA90-9CA7-4631-9D46-611C5FD95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ED3974-E6FB-476E-B19B-BF6E870E8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A4938F5-041F-4498-BAC1-307A44492F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0436b04a06422b"/>
          <a:stretch xmlns:a="http://schemas.openxmlformats.org/drawingml/2006/main"/>
        </p:blipFill>
        <p:spPr>
          <a:xfrm xmlns:a="http://schemas.openxmlformats.org/drawingml/2006/main">
            <a:off x="1336704" y="2076450"/>
            <a:ext cx="1422342" cy="363855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734119-8F15-4420-A5B5-CF90A61D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11455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23908B-654F-43EC-82A2-73CC844D2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20383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2D0852-AF73-4D6F-8794-E12268B5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EDE7FE-FFC1-4C39-A1E2-AC8803F5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828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55383B-7760-4E7E-9C75-AA536EA26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676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商品详情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CF3310-07F8-4C7C-A3D9-8FA2F15B0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88B887-811B-4CF2-8558-67659E9FA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978384-C848-4989-B0C9-52FFC9475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识别商品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B76C10-8534-4496-9E3A-90F9A481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主图、名称、编码与分类帮助客户确认当前商品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E3DFDB-A03A-43B1-A496-739558E8A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B00C22-6A19-4293-ADBD-092A357A5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ECBEB6-2EB7-4FCD-BA85-707DF108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7353B4-B9F9-4930-898E-9F4FB298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确认包装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46C0B9-D5E8-43DC-BF6E-78D916DD2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在提交前确认当前容量、包装与页面显示规格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3A6844-9B65-40F8-AF00-E6494FBDE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6CAFC4-7336-4D45-8CC6-C5A7A436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5BD9E0-227D-43A6-96A1-257A3CF1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3EECC20-1DA0-413C-A1E7-A1B7C36B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进入订单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136328C-97F4-4F78-995E-6C9639A0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所选商品、数量和适用价格继续进入购物车与订单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F8131AC-07FA-47B6-A36B-E7B0C9CC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B426D4D-C804-4AF5-96B3-751F8EB5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页面展示当前交易信息，多规格路径按真实配置验收</a:t>
            </a:r>
          </a:p>
        </p:txBody>
      </p:sp>
    </p:spTree>
    <p:extLst>
      <p:ext uri="{BB962C8B-B14F-4D97-AF65-F5344CB8AC3E}">
        <p14:creationId xmlns:p14="http://schemas.microsoft.com/office/powerpoint/2010/main" val="92357827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087272C-2A3A-4170-A760-55FA8D85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D85ABF-DDD2-4603-AAA6-52B959C4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04 主线B：先建立真实客户档案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FA9D6A-FAFF-4C9F-B191-349F66E18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客户资料先统一，渠道分层与政策映射再按企业配置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49323-843A-4DE4-A287-536B7A7C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客户档案记录门店、联系人、区域与客户类型；按品牌代理、CS门店、专业线或电商业务配置渠道政策。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BF6BFD-5EAF-4829-82EA-6B0F6F8BD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57531F-FD52-45B2-BF7C-1F5525EB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DEE91D-C3AD-41E3-A591-B00FC40E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446773-554F-4227-9B47-211EDAD8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42B1AE-B9A0-41B1-BB0D-D3050F522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客户列表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DE823A-96AE-40C7-A318-45002A69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2715C-B226-4658-9249-733862B3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44DB4D3-59EC-43C6-B29B-8156F7E24B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f64e514f894150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69F585-BC78-4383-9A75-E2F99459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EC5657-C9B4-48B5-8F19-8F287A8DF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B2AA61-7DCD-4262-9038-6E675224F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199502-81D9-45F7-B914-A9630DBD6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真实客户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893B17-2268-4F05-A427-D1742E6A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连锁门店、美容会所、发廊、电商等自然客户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F5C39D-35D3-4698-B173-C58C2C9D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6A1F33-D409-408E-905C-BE4901164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AE44C2-3AD4-4285-8C4D-BD5D60F1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A97AE4-977E-4F13-BC6E-029AEF856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C91E07-2C91-40F0-9157-EDA52D25A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门店、联系人、区域与往来关系归集到同一客户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066E9A-3A59-48C2-8731-ADB01E39D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308E8C-B081-4529-9C29-B5FB2D0D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A28DAA-A008-4BDA-B3D5-D74A371BD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99278F-D96E-46E8-BD00-ED7E6078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分层方法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5965E80-A815-489C-A7D4-586C78C5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客户类型与价格、货盘、活动按企业规则配置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60C8DD-206E-4832-8FDF-FD5D901B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A0400B3-ECC9-41B3-9241-12E0EEE9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先把客户身份做对，再逐步落地渠道差异化政策</a:t>
            </a:r>
          </a:p>
        </p:txBody>
      </p:sp>
    </p:spTree>
    <p:extLst>
      <p:ext uri="{BB962C8B-B14F-4D97-AF65-F5344CB8AC3E}">
        <p14:creationId xmlns:p14="http://schemas.microsoft.com/office/powerpoint/2010/main" val="27838186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2BE08E2-F9B0-402F-AF90-1C07D7FD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B6A4A3-1E36-4CBB-B3C6-E55BB08E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04 主线B：不同渠道看到不同货盘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02FC44-229C-4A82-BB1B-308B30EAE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用客户可见范围控制“哪些商品可以订”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4E7319-9087-4A87-8F4D-2165F2182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可见与可订货盘按客户类型、区域、具体客户和企业授权规则配置。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10FBB-795D-430D-B630-D752A3960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141F28-93C4-4693-96F3-18E998E1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713FA4-CEEB-454D-BE2E-19C82DB9A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2CF39A-E432-4D90-9C59-B47C0C213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356890-BA35-429A-8B6E-02FFF95E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CF8AEB8-FAD4-4C4C-AD47-C5D7519A86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ffa434af054d93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CAFDD3-75EC-446E-A0CE-A1772C2D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渠道身份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252288-5919-463E-80F3-FDB80743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从客户类型与具体客户识别适用渠道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4697DB-3994-4E50-ACA7-0A77DA39A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C477E3-9B7C-4B4B-A531-0402910D0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69EAE0B-8197-4B88-B080-DB1551C1D6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34065b3a4246bc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F2FF36-3FD7-4EE9-91FE-5CA63008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可见商品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5FFDDD-505A-439B-91EB-08EB98B2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按品牌、系列或新品范围组织该渠道可见货盘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71F6E4-0099-40C5-9E98-036495C1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198C3E-8E05-4FD5-8848-3B1E21935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F59ED7D-5BF2-4C44-A554-F4A4FB4F4D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77bb6b945a43d7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7CA8A3-CCF2-41A6-AF55-601B32A7F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可订权限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FD82A8-2330-413F-9042-74D4DBC8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客户在系统内只订当前允许的商品范围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2DDE63-F1DB-4C27-9B1B-899450A91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00858D-C257-46FA-8A40-076AA5FAF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B85C10C-3C06-4323-8EE2-14B90D36DB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924b6f074f480b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3F0EE3A-DB60-4CFA-A389-673FF3005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明确边界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8DDADC-A476-4930-AABB-46F7AA00A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不等于下游零售价管控、窜货治理或防止价格外泄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24CDBE-3194-423A-8A0A-D60D429F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2A83E6-445B-4846-BADB-31EC70F85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让客户先看到适合自己的货盘，再讨论价格与活动</a:t>
            </a:r>
          </a:p>
        </p:txBody>
      </p:sp>
    </p:spTree>
    <p:extLst>
      <p:ext uri="{BB962C8B-B14F-4D97-AF65-F5344CB8AC3E}">
        <p14:creationId xmlns:p14="http://schemas.microsoft.com/office/powerpoint/2010/main" val="143250005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39DB913-ACAB-4631-B7DD-93C2328DA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29602-F129-4347-B049-6D9FE86E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04 主线B：客户先看到自己的当前订货价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41A20E-9A5E-400B-9656-934E8B723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客户报价单把商品、单位、价格与购买记录放在一起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21CB3B-DB93-48CA-97F1-CD5E0277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客户报价单显示适用订货价与商品信息；等级价、客户指定价等规则按企业配置带入订单。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48EB08-6F9E-480E-9683-065321BAF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3EFE50-5E31-485F-BC1D-CDC093A0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D0DBDD-0FF1-4295-9501-051E57E3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518D67-5F36-45DC-AF25-3F6FF908A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892EC9-CFF7-434E-9C59-80A8D146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客户报价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1FF2E3-4DA3-4AC5-B8A9-FD3465C76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F686D6-4E31-4F5C-A1B5-403045DD7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41B04A2-8E0C-4DBD-825A-69C996A4CB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e57b0f722240d4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206850-70F7-419C-8502-0D835A50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70676A-7F2F-40CF-853F-C439B5227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1CD763-B668-4C7F-ACFA-C9DCB4942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CDD82B-AF13-4F6B-839A-F5F017CE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当前报价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1B64FC-A38D-47D9-9699-110D6863C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按具体客户查看商品、单位与本次可用订货价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11D0EF-5DEE-42D8-9947-B493C103F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066971-D105-4A51-8DCC-4178B3CC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342216-FAF0-41B2-A1DC-A4E21C080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27A2F5-5EAB-4227-BFCD-19D98EFE2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购买记录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3C3838-CB43-48AC-B70E-D5B967F8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最近购买、购买次数与库存帮助快速复购判断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0ABBD2-857A-4175-B033-09D92975F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B4A680-1961-4E41-B951-232953C1A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224D8C-2D11-4E0D-B52E-862C80A4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F01A4C-A88A-4BD3-BC5B-8A71843C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价格边界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5886A1-5344-457F-AAD4-D10E6CC4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价格层级与专属价需在配置和真实订单中进一步验收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62CC2E9-EA09-4A17-83F6-AC5CFACCE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5E247A6-E7AE-4923-83E2-51AD3760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先把客户本次订货价说清，再验证价格规则如何进入订单</a:t>
            </a:r>
          </a:p>
        </p:txBody>
      </p:sp>
    </p:spTree>
    <p:extLst>
      <p:ext uri="{BB962C8B-B14F-4D97-AF65-F5344CB8AC3E}">
        <p14:creationId xmlns:p14="http://schemas.microsoft.com/office/powerpoint/2010/main" val="132055539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C0038D-E840-41B8-81D9-5D7E3E0EF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B4E1EB-7E45-405C-A722-8A8572BD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04 主线B：瓶、盒、箱要有明确换算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5748BA-779D-4A0B-B0AD-6821D8222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多单位用于表达日化美妆常见包装层级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DE0C86-4969-48BF-BA37-CD56BFBF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多单位价格按真实包装关系维护；预售按最小计量单位订购，赠品条件按活动及原订单分别核对。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09E5E-EA8D-41A3-A3F5-A2902B4AE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098000-A0C8-491F-B4E7-48B0CBBDD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7B66C0-AE67-497A-B444-70F2D164D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22DCB4-A796-4281-8DB2-EA15AA06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26BF75-3EB5-4CF8-ACB4-24D863BCF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243DBC8-2FAE-46D1-A4B2-8721F37428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d7c2bcbf2c498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B61A5F-33D4-4549-82E4-C29F8573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基础单位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5000D0-F691-4264-9EA1-AF2385CF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例如瓶、支、片，作为库存与交易口径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D2A60-81A2-472B-8366-3918F4E7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206944-E090-4791-96BB-5A131B8E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CE9090E-F679-4E45-B6FD-B01A45AAC2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d7cce9cbfb49b8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64C86F-0A45-45A9-912A-F8A5BC9E1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辅助单位一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F019F1-53F9-4E61-AA93-DBEA6F2F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例如盒，按真实装箱关系维护换算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8E6D21-7B98-4FA7-BFBB-BDFAAA74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B8AD43-27BF-4C9F-A960-4CE9DCA9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4088CA4-B8AB-4A35-9969-93C052C8D3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e410635b6f4a61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126B25-359A-44FE-8318-3D6336CA6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辅助单位二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57E90D-1678-41B2-A693-08B4BE9A0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例如箱，用于整箱订货与交付核对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484593-32FE-40C0-9BEC-E315E5CDD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4A924C-09A3-45C6-9EA3-22DA7B02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0EE7432-10EC-42CB-B6B1-01887AA3FA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66c378f2d64adc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0CE1CA-44F9-4DB6-AEA7-15D78583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活动口径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D4FC04-3A23-4B26-B56F-5F73CC679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促销按基础单位；预售按最小单位，需在上线前验收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8BF421E-4AFD-45E2-8446-B5DE9F8F9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56D5C41-CA41-40C7-9313-5732539D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单位换算按实物包装资料维护，数量和价格分开核对。</a:t>
            </a:r>
          </a:p>
        </p:txBody>
      </p:sp>
    </p:spTree>
    <p:extLst>
      <p:ext uri="{BB962C8B-B14F-4D97-AF65-F5344CB8AC3E}">
        <p14:creationId xmlns:p14="http://schemas.microsoft.com/office/powerpoint/2010/main" val="188784840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F4B79C-A648-4AC6-82CE-840BFAF8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CD5FA2-C1B9-4DBA-8130-157C90AA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05 客户订货体验：商城不是海报，是可用货盘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4ECBA2-5C70-4DEA-9F19-6ED3B232E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精致商城装修，让品牌感与补货效率同时成立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79ECDA-BF77-462F-A6B9-82C4A13C6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首页组织品牌与品类，分类页缩短找货路径，商品详情帮助客户确认SKU后下单。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B804FA-66F0-47AD-A039-72D8B1C8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A42C7-B520-4D99-B05D-E9CD43002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101AF0-82C0-4324-A409-1A571FA0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F46C2B-7BF7-427F-8A20-D617D4CD5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5715000" cy="3638550"/>
          </a:xfrm>
          <a:prstGeom xmlns:a="http://schemas.openxmlformats.org/drawingml/2006/main" prst="roundRect">
            <a:avLst>
              <a:gd name="adj" fmla="val 41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CDF225-41C2-4B61-BD31-47313B37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4495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PC商城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E5E6C1-A5F6-42B3-86A9-99EB54B9C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7A54C0-0C85-416A-919E-677BC650C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C094B7F-5717-40B7-AB64-B5FCC4FE4A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dcd789b49248f2"/>
          <a:stretch xmlns:a="http://schemas.openxmlformats.org/drawingml/2006/main"/>
        </p:blipFill>
        <p:spPr>
          <a:xfrm xmlns:a="http://schemas.openxmlformats.org/drawingml/2006/main">
            <a:off x="967740" y="2362200"/>
            <a:ext cx="5151120" cy="3219450"/>
          </a:xfrm>
          <a:prstGeom xmlns:a="http://schemas.openxmlformats.org/drawingml/2006/main" prst="roundRect">
            <a:avLst>
              <a:gd name="adj" fmla="val 3550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C24CC6-A357-41FD-ABBB-52E58730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38350"/>
            <a:ext cx="1809750" cy="3638550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1525D7-E9B3-4C02-B27B-38E43D8E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7110" y="2095500"/>
            <a:ext cx="50673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1C939F6-3669-4906-B4A6-A19F1A2C43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eb50783f014be9"/>
          <a:stretch xmlns:a="http://schemas.openxmlformats.org/drawingml/2006/main"/>
        </p:blipFill>
        <p:spPr>
          <a:xfrm xmlns:a="http://schemas.openxmlformats.org/drawingml/2006/main">
            <a:off x="6988666" y="2171700"/>
            <a:ext cx="1243619" cy="3181350"/>
          </a:xfrm>
          <a:prstGeom xmlns:a="http://schemas.openxmlformats.org/drawingml/2006/main" prst="roundRect">
            <a:avLst>
              <a:gd name="adj" fmla="val 9302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651AD5-8382-470B-A3E0-5492506D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410200"/>
            <a:ext cx="158115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01F4B6-1DC8-42B6-A461-C70404AAD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419725"/>
            <a:ext cx="15049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CDD21E-5C5D-4DCC-BD21-64DA8C5FF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038350"/>
            <a:ext cx="2724150" cy="200025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9FB79C-E9D6-408E-903F-2EFF8B40E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95500"/>
            <a:ext cx="1504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装修编辑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C6CAB1-CF96-44F2-BC30-506A13628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2504DA-E6B2-4DF9-A1B4-89C88ECF2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180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318B299-6DF3-4FC8-9ED0-E0D1F4A08F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77e44e70c4886"/>
          <a:srcRect xmlns:a="http://schemas.openxmlformats.org/drawingml/2006/main" l="0" t="75" r="0" b="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77300" y="2362200"/>
            <a:ext cx="2533650" cy="1581150"/>
          </a:xfrm>
          <a:prstGeom xmlns:a="http://schemas.openxmlformats.org/drawingml/2006/main" prst="roundRect">
            <a:avLst>
              <a:gd name="adj" fmla="val 7229"/>
            </a:avLst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35A44D-D666-4D35-A6E0-A590A672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229100"/>
            <a:ext cx="2724150" cy="14478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BDDC83-17E1-42BD-984B-167258B93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400550"/>
            <a:ext cx="12954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76D85F-BE4E-4594-AEF7-CE907FF0F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41960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装修落地原则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5F330B-3267-4B0A-ACDE-F1B5CCDD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819650"/>
            <a:ext cx="22288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品牌感克制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品类入口清晰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核心SKU可直达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活动不遮挡选品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E2CE881-EEDE-4195-A1D1-2CA84585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5867400"/>
            <a:ext cx="86106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EA7DC5-4DFC-4030-AE85-F9641D5FE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5905500"/>
            <a:ext cx="8305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设计原则：品牌气质克制、品类入口清晰、核心SKU可直达、活动不遮挡选品</a:t>
            </a:r>
          </a:p>
        </p:txBody>
      </p:sp>
    </p:spTree>
    <p:extLst>
      <p:ext uri="{BB962C8B-B14F-4D97-AF65-F5344CB8AC3E}">
        <p14:creationId xmlns:p14="http://schemas.microsoft.com/office/powerpoint/2010/main" val="19113047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43D1239-E88F-4D41-A4C4-CAA96F47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DCB8E7-1E60-4DEC-83AA-973E5CAAE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05 客户订货体验：先按品类缩短找货路径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2B8E7C-D5B8-4135-8D7B-5855DD982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分类入口把客户快速带到相关商品，再进入详情确认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0D23FF-6F61-4CA5-BC87-C2124818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品类导航与商品列表帮助快速找货；品牌与属性筛选按后台维护和商城启用结果使用。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567DEB-6312-4650-8125-E9FE7951D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CCE4A9-113D-4F95-8924-C8EF493B6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24D01-5D57-481C-8951-E9528A948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3D1713-FB8D-4D92-9E20-2380F9BF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DBC191-507E-49C5-A230-FB3764A21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DAC7589-75E6-480B-BEF2-8B91EA1290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a1a170476e490f"/>
          <a:stretch xmlns:a="http://schemas.openxmlformats.org/drawingml/2006/main"/>
        </p:blipFill>
        <p:spPr>
          <a:xfrm xmlns:a="http://schemas.openxmlformats.org/drawingml/2006/main">
            <a:off x="1336704" y="2076450"/>
            <a:ext cx="1422342" cy="363855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411464-85E8-42D8-8CB7-F5B1665B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11455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7DE8F9-074F-4DD1-8C32-87E8E3FC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20383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8BF7A4-974D-4929-98DF-622889DEF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DCCAA2-FCA7-474E-BD6D-7701CECC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828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DDCF95-B6C7-4224-99A2-05BFFFC1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676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分类找货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048C58-DE1F-493E-8251-61763FB22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D7548A-A6DF-4C88-85C1-6AEA8BC4E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628668-4941-479A-90FF-2F6CF20C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先进入品类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EE6759-476E-4728-8507-D5F6B521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护肤、彩妆、洗护、香氛、个护和家清形成清晰入口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24AB0E-8510-4CAE-8E13-CD4F43CC3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CC71B2-0B27-425F-A6D4-912B75850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E0FC07-83D4-4A6D-8896-266AFD411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7E3B48-3C01-4681-89CB-2177FD396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搜索与筛选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0F7CBA-A2DB-481D-B0D6-8025BAA46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页面入口结合已维护的分类、品牌与属性逐步缩小范围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92C76F-B71F-4EDB-87DA-A980BE872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6A407A-93CE-48E5-AF0D-8F4C46E25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49D3F8-A2F4-4668-A420-7AB038983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F02717-FBD6-4B87-87EE-D5904F718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落到商品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4AED552-0593-4561-A895-9056966A9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进入详情后再确认当前容量、包装与具体SKU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090299-445F-479A-BD02-B201C4C1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3D77C8E-070E-4FF1-8571-CE952CE3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分类负责快速进入，详情负责最终确认</a:t>
            </a:r>
          </a:p>
        </p:txBody>
      </p:sp>
    </p:spTree>
    <p:extLst>
      <p:ext uri="{BB962C8B-B14F-4D97-AF65-F5344CB8AC3E}">
        <p14:creationId xmlns:p14="http://schemas.microsoft.com/office/powerpoint/2010/main" val="190287080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307F359-5BE1-4960-AA19-6855539F2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8091D0-67EA-436A-AC70-52CF9BBDA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05 客户订货体验：先确认规格，再进入购物车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32D82-94EB-471A-9BAD-22A01051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在详情页确认容量、包装与当前可订规格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6778DA-3E4D-4398-82EC-A8B67E803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商品详情展示SKU规格与可订状态；企业按商品配置选择色号、香型、容量和包装后进入订单。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852E96-6153-4B9D-B3F5-B024D3C1B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E57B7A-80B4-4757-8744-06A0BC53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76A155-8158-4614-94F8-09EC50D2E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325ECB-B78B-43AD-A912-7EEF0A7C6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85D0C3-979A-476B-844F-23CCA73E8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AF21CF3-DE46-4A31-B48F-CB112C4C73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7da9ccbf8d44fe"/>
          <a:stretch xmlns:a="http://schemas.openxmlformats.org/drawingml/2006/main"/>
        </p:blipFill>
        <p:spPr>
          <a:xfrm xmlns:a="http://schemas.openxmlformats.org/drawingml/2006/main">
            <a:off x="1336704" y="2076450"/>
            <a:ext cx="1422342" cy="363855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3850EA-6BB2-4A73-877B-987F29E20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11455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572834-0403-422D-A014-1F3EB50EF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20383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7FA04D-3DE3-4D93-AC79-5CA992847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F9CEF1-D7CA-4830-8234-F54280D49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771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C5E06E-27BE-49CC-9FE2-CC4ADE994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规格确认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F69309-F5DC-46A5-9E3E-049CDC4FB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AB4FCB-E66D-4493-B819-EFD65E5B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05C30B-3B5B-431E-B580-C65AC71E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规格名称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83BDA0-6BD3-4691-969B-D3AF6687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使用客户能够理解的业务语言，不把内部编码当展示名称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58429C-129E-497C-BEB6-EA9BDE5B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3C8228-3F70-4D36-97B0-81021434C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045E36-B4EC-4344-AABF-26074A339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81604E-DD08-4A66-9764-2497500F9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可订状态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C70012-33D3-4C58-9068-F4D566CC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价格、库存和可订状态对应当前展示的具体SKU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CC8CC9-BCF0-4943-8CF3-52E43F80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E6D1FE-9014-4350-B555-0AF5D6CD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AE31F9-6D64-4B7F-ABB8-F27889D6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3E9899-62F8-4604-B0E2-282394156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确认后加购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97DB941-ADBB-4196-B8AB-0836A45EA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订单明细继续保留商品、规格、数量与适用价格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8BAB2FE-B641-434E-A9F1-1B9662553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FDBB523-198D-4E8B-B4C5-0C096B768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先确认容量、包装与规格，再进入购物车和订单</a:t>
            </a:r>
          </a:p>
        </p:txBody>
      </p:sp>
    </p:spTree>
    <p:extLst>
      <p:ext uri="{BB962C8B-B14F-4D97-AF65-F5344CB8AC3E}">
        <p14:creationId xmlns:p14="http://schemas.microsoft.com/office/powerpoint/2010/main" val="183519185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F395E4A-34F4-42BF-8B75-9E7AE79D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582A89-D367-46AA-8952-89618F643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05 客户订货体验：高频补货要少走重复路径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E32586-7030-4E3C-BDB7-DFF1A33C1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常购与再次购买，把门店补货从“重新找”变成“快速确认”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E1853-B2E7-4F82-AB88-11A8068A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日化美妆常销SKU稳定、补货频繁；常购清单与历史订单可以缩短路径，但每次仍需确认当前规格、价格、库存与活动。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BEB667-6C07-4AC2-894E-DC7711C60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402B6-6DC6-4E8D-A731-AE953E4C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0C39AB-879C-4FDB-A26A-5815E0AB8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A301E3-3D50-4C6F-95F3-80DC7DB8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477832-261F-4574-BFE9-4837D02A5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C4BE92D-485A-4754-8C5C-26CE76810A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e8d9c987de496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E5DB49-6A35-4488-AEE5-0ABD351DF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常购清单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382111-406C-4D31-A9BC-909407A8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把高频洁面、精华、洗发水、口腔与家清SKU集中管理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999899-DC3E-4852-9846-DFE192791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F05094-334D-43AA-A3D1-9FEE92C3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E112218-2736-4CA6-ABA1-31D3925E54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c00ff5d1a14968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785691-AE41-46AC-856B-F7BC6CF1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历史订单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97B740-FB84-4EE7-AE84-5FCC1987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从上一笔真实订单回看商品、规格和数量组合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F30726-57A9-409D-9802-2429600E7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0DCA39-24F9-4468-AA08-EDBA1AEA5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5C1D572-D97C-469F-8A93-C75B0B6097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4c63ddbb67455d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417E70-0CE3-4988-BFB6-9060AFE0F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重新校验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E6F706-D9F9-4663-95C5-0188BAB5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再次购买时仍以当前客户价、库存、活动和可售状态为准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15E3F3-6727-4D24-AAD5-C777F0E4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FC499D-4B11-43B8-AF52-D8312706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1880553-8E74-4FDB-A856-C7C8397B66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18603da7174bbe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550D17-C515-4925-B657-B9D6880B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门店补货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549A4E-5E22-44A3-B5B6-07A9CF45E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减少重复筛选与咨询，让店员更快完成高频订货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3719E3-E558-43B3-A09D-3B10A544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347AF29-787A-4F3E-896B-51177A97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复购不是复制旧订单，而是用历史事实加速本次确认</a:t>
            </a:r>
          </a:p>
        </p:txBody>
      </p:sp>
    </p:spTree>
    <p:extLst>
      <p:ext uri="{BB962C8B-B14F-4D97-AF65-F5344CB8AC3E}">
        <p14:creationId xmlns:p14="http://schemas.microsoft.com/office/powerpoint/2010/main" val="165813273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1891D6EF-ADE6-4D7C-BA23-A10852E3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562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010427-DEAB-47D1-8C0E-48AD5A0D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409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渠道政策：新品不是上架结束，而是一条验证链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F2B15B-5EA5-41E1-8573-DEB65E959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新品首铺从目标渠道、首批政策到复购反馈连续记录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8B2219-D7B5-4CDF-A4D3-FBF6E76C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新品上市要先确定适合的客户和货盘，再用真实订单、交付和终端反馈判断是否继续补货。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02D99-C3CD-401E-B349-197C7490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E2FBEC-5594-492B-9098-49DC3155E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4CC8CC-20C6-4E5A-800E-67719F68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8A642B-BD2E-45C0-9B59-2BFD6143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7E7C20-7E80-451F-A717-3474FFAC0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F11C630C-4558-4069-A767-EE7C94E524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5f9015de7c4159"/>
          <a:stretch xmlns:a="http://schemas.openxmlformats.org/drawingml/2006/main"/>
        </p:blipFill>
        <p:spPr>
          <a:xfrm xmlns:a="http://schemas.openxmlformats.org/drawingml/2006/main">
            <a:off x="9144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2DC319-8640-48C3-A51F-048137A14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34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CD3B87-9C55-472E-A8E7-C43B5659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96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567330-5B3B-4882-B20F-0FDC737A0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选目标客户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2D8153-1C3F-427D-9B56-1951D538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按渠道类型与经营能力确定首铺范围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A51EE9-A3A9-4AFF-8C03-69793287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4900" y="29527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210164-848A-404C-B339-C510C4FF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825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8D3759-0A41-429E-802A-67A53C148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6468475E-92CC-4418-A475-BAE47CBB7A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3947caa28c47da"/>
          <a:stretch xmlns:a="http://schemas.openxmlformats.org/drawingml/2006/main"/>
        </p:blipFill>
        <p:spPr>
          <a:xfrm xmlns:a="http://schemas.openxmlformats.org/drawingml/2006/main">
            <a:off x="27368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B24230-525D-4121-8CA5-CA709BD2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8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47C474-EA42-41A2-88BB-0925BB32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20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8BFFE1-D678-44AA-8C28-31F50E931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06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开放货盘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9920FF-ED72-4A01-B9DE-189AD6BE6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065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向目标客户开放新品货盘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56274D-CE36-44E2-B275-A1B01CC13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7350" y="29527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A9FC40-1B04-4C47-9CA2-987D6328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3002BD-A88A-4495-B7C0-AFDAAA474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3C7F6EFA-BA53-4DC7-9015-686CE1C039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832d8945f1433c"/>
          <a:stretch xmlns:a="http://schemas.openxmlformats.org/drawingml/2006/main"/>
        </p:blipFill>
        <p:spPr>
          <a:xfrm xmlns:a="http://schemas.openxmlformats.org/drawingml/2006/main">
            <a:off x="45593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29A272-095F-4F4B-BC64-9D5DB67B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F6B0CD0-CBFA-4E25-81F6-94C947AA2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03272A-DA34-4603-9AE3-B7E2496A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配置政策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00A236-9411-4EB9-8AE6-638078311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客户价、买赠、满赠或预售按需选择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58B755-D81A-4053-89A7-85B0639F0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527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7F31279-5750-42F4-A971-4F9354A7F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32FA527-BEAA-4BCD-B3BB-0B31BE03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F1775A56-AB7A-4C49-BCB7-22CB59DE36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d153dd5f974de6"/>
          <a:stretch xmlns:a="http://schemas.openxmlformats.org/drawingml/2006/main"/>
        </p:blipFill>
        <p:spPr>
          <a:xfrm xmlns:a="http://schemas.openxmlformats.org/drawingml/2006/main">
            <a:off x="63817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4D402B8-8031-4D61-A9F0-31E41EAC8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07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1139D12-B228-413B-B849-9AE1CFAA0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9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1C75986-D3F3-47F1-B6E4-986B3889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形成订单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F5BDF91-B5F4-49A8-A6DB-2A4EFC314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记录具体SKU、数量、价格与赠品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21E52D9-D9F8-423B-A257-FDA7F929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2250" y="29527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89A1DDC-9A30-4B0A-B139-09CDB325F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0A43A0A-DB97-4218-B385-1049C8D8E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A51CA44B-0F10-46DD-91CC-91F3438486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3add6cef24b7f"/>
          <a:stretch xmlns:a="http://schemas.openxmlformats.org/drawingml/2006/main"/>
        </p:blipFill>
        <p:spPr>
          <a:xfrm xmlns:a="http://schemas.openxmlformats.org/drawingml/2006/main">
            <a:off x="82042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F462B0B-3E8D-40D5-8FB8-B220EA28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32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2FDD7AB-246C-418E-8FE8-3E077E8F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94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0D71DFF-42F8-4F94-B072-CAB4AB44B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完成交付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04CE802-B76F-4F6A-8C72-E7D81DD9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把首批货真实送到目标客户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69C5851-1100-4839-8871-9CFCE314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4700" y="29527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1409C47-1F2E-456A-AE48-F80905C2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805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1DD5058-0FE0-4527-89B4-A0179A5B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5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26B3D497-ABA9-4389-A06C-ED2FD8D55D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61650a0fdb4fca"/>
          <a:stretch xmlns:a="http://schemas.openxmlformats.org/drawingml/2006/main"/>
        </p:blipFill>
        <p:spPr>
          <a:xfrm xmlns:a="http://schemas.openxmlformats.org/drawingml/2006/main">
            <a:off x="100266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6FDEABF7-B5A6-4091-8150-BDD596FD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FE901A7-AC43-4B9E-AECE-048C8C1B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CBB5627-7CE9-4B68-BBD9-83DFF77C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04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收集反馈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4D2C40F-35AB-4FC9-A70F-FFC8767EE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045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记录终端库存与后续跟进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34A212F-2FDD-4792-BC63-CD4B189B7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101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E9CCE45-7963-4A36-BF58-74015415F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482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用首铺订单和终端反馈判断复购，而不是只统计“上了多少新品”</a:t>
            </a:r>
          </a:p>
        </p:txBody>
      </p:sp>
    </p:spTree>
    <p:extLst>
      <p:ext uri="{BB962C8B-B14F-4D97-AF65-F5344CB8AC3E}">
        <p14:creationId xmlns:p14="http://schemas.microsoft.com/office/powerpoint/2010/main" val="117799899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C1319AD-CE81-40B6-AFDD-1B3EDE90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DB4FA2-B503-41D1-8BD4-E655C2A1C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渠道政策：试用装先成为真实商品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DCDAC1-9A52-4EA1-9CA4-83F2F38D9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样品、试用装和Tester按SKU管理，再作为赠品进入订单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CE5AC0-ECD7-4A06-9453-F3C158F8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Tester按商品管理，不含独立样品全生命周期；领用和消耗由业务人员按门店、SKU与实际记录核对。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39EE3A-742E-4E5D-A762-EB8234730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24DF46-E6A4-45A6-BF0D-8836F443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A63E4-FBE0-40BC-A3AC-4BE46FCD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39516-0A09-494D-8A17-4A7E86BC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579B21-D9FE-4F24-A1D9-3688E99A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B278DB4-E6EC-424F-A6D4-0C654A6F04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f7d6f34264466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F43D7A-CD3C-48D2-94F3-F5BB0BD03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建立SKU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BA3F48-5FD5-452A-805F-F06F7DA79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给试用装、旅行装或Tester明确名称、编码、规格和单位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73C4C0-F12A-404A-B782-E7C388B83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1BEE31-4C35-48B8-A6AD-AE6A6024A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96BC7F7-785B-45F3-818C-63911B5623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9ecfeef4c4e57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ACF841-07E5-48D7-B74D-782FBCDB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按商品管理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FDAB35-BA05-4C39-B70C-0897CD2C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若企业需要库存控制，就按真实商品进入库存口径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842A92-4801-4B7F-8F86-D2D4FB836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F926FF-683D-4E83-900E-A4B040A4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B44D8E8-8504-42C3-BD27-473E7A541D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4c0da3c60943c9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9125BE-C339-4322-A70E-9BB53751A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设置赠品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1AB251-FBC1-48DA-9548-87278A5E3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在商品买赠、订单满赠或自选赠品中选择适用方式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D6FAEC-1FE4-4975-80DF-9691B8993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C3CE49-EF78-4EE7-ADA3-3C3419907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39470C4-0451-4A1C-A14A-A5FDF94DDA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dd5bd77cc54261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C4E0DC-1903-4D8D-87B3-87E680EB4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落到订单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9A4B5C-17FB-4AA3-AA4E-ACFD5CF7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客户、赠品SKU、数量和对应活动随订单留存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A46A77-36AA-4826-B259-B3A8A5298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7453D4-A26B-4E60-887C-312F8DFC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试用装按实际SKU留业务记录，投放、余量与消耗由业务人员核对。</a:t>
            </a:r>
          </a:p>
        </p:txBody>
      </p:sp>
    </p:spTree>
    <p:extLst>
      <p:ext uri="{BB962C8B-B14F-4D97-AF65-F5344CB8AC3E}">
        <p14:creationId xmlns:p14="http://schemas.microsoft.com/office/powerpoint/2010/main" val="101953412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BED575-5F13-41A9-98C5-28F514EA4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66011C-8F16-493B-94B0-A95888FB8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渠道政策：以具体SKU承接单品买赠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1AD74C-FD69-461B-AF90-7B088E0D2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商品买赠适合新品首推、组合体验与重点SKU拉动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245C9-2D2B-4C33-A000-5482065E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活动条件和赠品必须与适用商品、客户和时间范围一起确认；最终以订单实际结果为准。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A441CD-7AF1-4085-9CA4-2E9F4E8DE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7CE622-9BB7-4055-B98B-7AA6CEDF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E69598-B813-45B2-99BB-17F4470B7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12AE0E-3671-4441-B680-1B0018EA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66921A-4A0B-48D5-AF24-4F33E9DA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1FD4DB8-A047-4684-9148-10E2DBC297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0fa30081fa4aa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FEF05B-7335-4160-9AD6-9083AE68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活动商品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1C15BC-3A25-4709-9126-6584DC30E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明确参与买赠的护肤、彩妆、洗护或香氛SKU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68E61B-9C60-4308-A8E6-16E7CDEB0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F8CAA9-FFF7-4467-B3BB-53EBF23BC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906E794-C180-4B97-8D0B-1BBBC0F1BE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eb0059aa3643b9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A88F78-0596-4009-BA2F-993B9B91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赠品SKU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F776C2-B551-4D45-97EB-99096E6C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样品、旅行装或关联商品先成为真实商品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758BB3-7F93-439D-A297-F7D4B530B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8A6960-9880-47AF-86B8-28F2F915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08AFAAB-A878-4592-9DD0-F57674E500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4cf767d7384ac8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2ABB2E-A328-4FCF-9613-035BA287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订单结果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E0A6CA-8A36-49B1-8C5F-97EE17E0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购买数量、赠送数量和客户范围随订单留存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525072-6523-4B23-942A-48640DF3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3520B5-707F-4BEA-8C84-64700662F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规则写进活动、结果写进订单，减少口头赠品差异</a:t>
            </a:r>
          </a:p>
        </p:txBody>
      </p:sp>
    </p:spTree>
    <p:extLst>
      <p:ext uri="{BB962C8B-B14F-4D97-AF65-F5344CB8AC3E}">
        <p14:creationId xmlns:p14="http://schemas.microsoft.com/office/powerpoint/2010/main" val="136282069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907B19-DE15-4252-8517-121C66DF0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23B732-D4A8-41FB-89F2-C7D1A7FC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渠道政策：按整单门槛组织活动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1D5DD1-6512-4EDA-901E-C673B2504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订单满赠与自选赠品，适合渠道订货会和阶梯政策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75D5EE-215C-4262-893D-E9F4EEBA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满额、满量或指定范围达到门槛后提供赠品；自选范围与数量必须在活动设置和订单中共同核对。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DACE54-422C-4568-8F64-F397BA74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655EE4-EC0B-4CAD-99C2-EAC9EC49C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BCE483-B6D1-4E58-A8B7-1D5E5672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BF921-9F07-49CB-B84E-EF9901F1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045366-DCBA-481B-AEA3-0C0872735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D1B0BB7-21F3-427E-A645-F97AEF4888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74d45a5c8f48ec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466843-6C32-49BE-BCF1-BBE6BC59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整单门槛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C8E801-86D5-4A84-977B-F23868A11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按活动规则设置金额、数量或适用范围条件。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EF17D2-CCF5-471B-87A7-B5BF50C07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A875EB-6BD8-4DB3-8776-05BEA5D5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8766439-293F-4FF5-9507-80651E6C31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80c55b09b3440e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635D48-2E63-4CEA-BFC3-229F476F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赠品范围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9092AB-99E4-4493-9A95-9C119CA2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固定赠品或自选赠品都限定到实际SKU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341670-1CCE-4CEC-84C8-0D7F3975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7FA174-7898-43C4-A695-ACED8141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B094D41-755E-4874-A2FC-E639748A4E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c7dda7d8524914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3DBDBC-98D0-4E5D-A730-08C9133B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客户适用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134A2A-719C-4C74-A404-C523E2A0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结合客户类型、活动时间与订单核准落地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FE0AA9-03D2-4433-9BC2-7B84F1FBC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5F00C6-CA86-4C16-BCF3-7E21234BD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客户看到活动、订单记录结果、后台人员负责核准边界</a:t>
            </a:r>
          </a:p>
        </p:txBody>
      </p:sp>
    </p:spTree>
    <p:extLst>
      <p:ext uri="{BB962C8B-B14F-4D97-AF65-F5344CB8AC3E}">
        <p14:creationId xmlns:p14="http://schemas.microsoft.com/office/powerpoint/2010/main" val="6552137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B075FF-DD75-4A63-A261-0368CE52E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448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A3EE47-4B8C-4602-B623-C71E4459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95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渠道政策：礼盒是销售组合，不是生产BOM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85D41D-75F1-488A-A39F-86AA3607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商品套餐承接护肤套组、洗护组合与节庆礼盒销售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5AF5B7-3912-4616-9BAE-BE96F198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套餐把多个现有商品组成一个销售方案；不把它解释为生产装配、物料清单或自动拆装库存。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923BCF-ABFA-4217-9817-912091E1E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A4DA8C-27BD-41AF-9AFB-1F31F800A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E44629-0919-4C29-822F-3684F3856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882487-BDD3-47CD-A2DD-B93B27C0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15C174-4D1B-44D3-B0ED-92921200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72351A0-53A8-422D-9204-AE310D79D8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227a4377c745f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DFB7C5-F460-4A9A-9F6C-F472DAB56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销售组合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D4C039-A5F0-4CDD-A7DF-557AA420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洁面 + 精华 + 面霜，或洗发 + 护发 + 发膜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AFBAF5-6BEE-485B-BCF5-374A1EEB3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213545-B3A2-4A6F-9246-3FD864B68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8B06CA9-6143-4C3E-9D11-46E2CC437B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40215d4b464a1b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2C846-16E7-45B8-A57A-C7A1A71B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统一呈现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5012F2-F39B-40EA-8D20-3A836E343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客户按套餐理解和订购，减少逐项找货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5CD399-92C4-4905-ABC5-570CB593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CC27CA-9EA8-4472-A157-38C4E3E60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4A15B0B-2D06-4867-A318-51FE6D05D1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7eb436bd104b83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8981BA-AC08-4342-A223-20DEBEFB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F976B5-D277-43D9-B54C-EE1357461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套餐不等于生产BOM，库存处理需现场验收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F1F7AF-B0F0-4DCC-B726-4FDE4DC22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CE00CC-3050-4A76-A6FB-3FCF6C04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用套餐表达销售方案，不扩大为制造装配能力</a:t>
            </a:r>
          </a:p>
        </p:txBody>
      </p:sp>
    </p:spTree>
    <p:extLst>
      <p:ext uri="{BB962C8B-B14F-4D97-AF65-F5344CB8AC3E}">
        <p14:creationId xmlns:p14="http://schemas.microsoft.com/office/powerpoint/2010/main" val="51582863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FB750A-ACF3-4259-8B0F-8E96DE897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A1BA39-FABC-4468-BE57-F6DB2E568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渠道政策：预售用于新品或限定货盘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6DAA0B-5D3D-4AA1-B288-5ED2ADBC2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预售管理订购窗口、发货时间、客户范围与SKU价格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E0FDD8-BAD3-4F7F-A053-EC3BDAC5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预售明确订购窗口、预计发货日、客户范围与SKU价格；不含定金尾款流程，也不叠加订单促销或代金券。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9719CA-F0E6-47AF-A0A8-F66435C3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3CA7F4-799F-430A-83F0-13C2DFCB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A3232B-5F2C-4D55-9008-2AE9B01D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5FDF31-2836-45AF-8361-8D62E94C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EE7304-D753-47C5-8FCE-73375BBC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AA64375-9D4E-49A4-8655-297077A2C3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24641d90a24a75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05CB44-C218-4EDF-B8F8-EB8EAD6B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订购窗口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04263C-969A-44C9-B0B2-FA80871EE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明确开始、结束与预计发货时间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2EB016-6750-4C1B-9C6C-D1C46455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AB1E0F-A205-454B-8D83-46E9D0FBD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D83AF72-8AEF-43B2-8944-2AE833C08F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c96bcbdbb248fa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FBE031-AE56-40B1-A952-B0F55596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客户与SKU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6C973C-4C6B-4460-B8A1-1424FFE45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限定客户类型、预售价格和最小/最大数量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CB3546-9494-4EA8-AE48-94A6B89E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815134-5C63-4CBF-A469-DB325D37F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AFB512B-6720-45C4-B768-DFF68A693E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8c2fd01cf94ee2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C651BD-76A9-454A-92B3-62FF2BFAB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规则边界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5B6491-2AD2-4B2F-AD95-E500A1BDD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不含定金尾款；不与订单促销或代金券叠加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355B41-778E-4865-88AA-CED50022F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8A44F9-8CCB-4B13-A30C-8ABD4DD9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预售先把可承诺范围说清，再进入供应准备</a:t>
            </a:r>
          </a:p>
        </p:txBody>
      </p:sp>
    </p:spTree>
    <p:extLst>
      <p:ext uri="{BB962C8B-B14F-4D97-AF65-F5344CB8AC3E}">
        <p14:creationId xmlns:p14="http://schemas.microsoft.com/office/powerpoint/2010/main" val="101803065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20CA750-ADF8-46F5-B3CB-AD320114D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AECA65-D5DF-49A5-BAEA-1F8CD42AC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渠道政策：先选业务目标，再选活动工具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0EED7-1051-4F70-B549-AA2B5B8A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五类政策的适用场景与能力边界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C7E94F-E04D-441D-BB72-51A98A32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同一时期不要堆叠过多规则；建议每次活动明确目标客户、目标SKU、门槛、时间和订单验收口径。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FD33F-3BF3-4B93-BA12-D67CD54A3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0C47CB-5720-45C8-B491-EBF923B7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A084D2-330E-483B-97E8-6405C8E4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3DE450-2754-4D3A-91F6-D90A604F5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1771650" cy="4191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E76094-5543-4061-B9A3-1C2A8AA9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19325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896CA-284D-47B8-9F1C-E984CB27F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133600"/>
            <a:ext cx="2552700" cy="4191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EEB75A-3283-4B83-8E25-80BE5AA1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219325"/>
            <a:ext cx="2400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典型场景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A9E2B5-6AAD-4FE7-961A-E6DCFFAA8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133600"/>
            <a:ext cx="2476500" cy="4191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DA4DA5-F324-4F33-AEDB-7899039B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219325"/>
            <a:ext cx="2324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订单中核对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817DEE-83D7-416B-ABAA-6861C7689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133600"/>
            <a:ext cx="3676650" cy="4191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3C651D-183B-4218-B001-1BF66FD59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219325"/>
            <a:ext cx="3524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77D8B5-D9C9-48CE-BB85-7EE615FB8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52700"/>
            <a:ext cx="1771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C4EBB5-BE35-43D5-8BD4-4E923F12B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47950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客户价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5D3227-F035-427D-90A6-DC6E64CA9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552700"/>
            <a:ext cx="2552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1C4E96-B7F8-479A-AB02-D4AC8FC3C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64795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渠道 / 合同差异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21F83F-26B7-421E-A07D-B576C339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5527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7F476B-D17C-4D18-A0FE-FA8E2624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6479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SKU单价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E6CA33-0E08-47C9-BCCB-7FFC346C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552700"/>
            <a:ext cx="3676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E3D9BE-5F44-42E6-9BD4-8A357E575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647950"/>
            <a:ext cx="3486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不等于下游零售价管控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22A391-9280-4D11-A07E-6131E6B89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1771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1B94FF-1B3A-4A4D-B630-94EC8B35A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0400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商品买赠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965F3B-2711-443A-87DD-CC017D323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105150"/>
            <a:ext cx="2552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A57C60-9349-46A6-81B0-A91830221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0040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新品首推 / 关联体验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905158A-517D-4E3E-AAE4-DF4214F7C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1051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1BA3FB-D573-4A08-80A7-3C1A86C07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004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购买与赠送SKU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9B9466B-0AAC-482E-9ECF-61A0972D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105150"/>
            <a:ext cx="3676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5DD27A5-6985-4790-BFAD-4AD7AD8ED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00400"/>
            <a:ext cx="3486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赠品需真实商品化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4DB9B6D-A6C3-4256-A466-77130F34D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771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B1CE127-592D-48B6-83BF-B09A7C60A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52850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订单促销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FB05FBC-B1D5-46E6-A256-DDEECFABD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657600"/>
            <a:ext cx="2552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971D818-4718-42A0-B98A-603B7A6D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75285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订货会 / 阶梯激励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5BE2253-5787-472E-A750-1D9FBB763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6576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F4D9383-9317-47DF-84C2-970AF9A37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528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门槛与赠品结果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501BA21-2259-42EF-89B6-1511E53B6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657600"/>
            <a:ext cx="3676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34B9B8D-6C73-442E-88F0-3F70187E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752850"/>
            <a:ext cx="3486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与适用客户和时间联动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61364C5-58FD-4D7E-B85E-920C19FF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771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D523FE1-313D-468E-B19D-7940BD7E5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05300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商品套餐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C7CF6BC-A66D-4495-861F-B20247686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210050"/>
            <a:ext cx="2552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AC0386D-48DB-433D-8CEA-B2FD33377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30530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护肤套组 / 节庆礼盒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A3CF7CE-8F72-4D28-8C42-332E0DA1B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2100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3FB5128-218A-49B4-A4C8-FA835631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3053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套餐及组成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70216EA-E31D-4730-B712-358C44792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210050"/>
            <a:ext cx="3676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33253AE-3F90-44ED-ACAE-9F9E7C99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305300"/>
            <a:ext cx="3486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不是生产BOM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71304BF-DA79-4BA2-905D-C0DA72095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771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147622D-9AB1-4BFA-A49D-E5FDA66A8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57750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预售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A18127D-CD4F-4AC2-9FA8-525E716F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762500"/>
            <a:ext cx="2552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32194FA-7EBC-482F-885C-2950DDDC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85775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新品 / 限定货盘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686E4F4-D601-4032-9050-0B580480C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7625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D83FE8E6-4F06-468D-8CF3-178A5B05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8577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价格、数量、发货日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9B37973-827D-4430-986C-33EE36EB3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762500"/>
            <a:ext cx="3676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AB71998-371C-4A6B-B27E-9FD5A7BEE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857750"/>
            <a:ext cx="3486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不含定金尾款；不叠订单促销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A3D0D1A-AE67-46CB-AFFF-DEB851AF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5600700"/>
            <a:ext cx="73533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DB165884-C6C3-4A4A-86A4-A90C2D81E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638800"/>
            <a:ext cx="704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先用最少规则跑通一条真实订单，再扩展活动组合</a:t>
            </a:r>
          </a:p>
        </p:txBody>
      </p:sp>
    </p:spTree>
    <p:extLst>
      <p:ext uri="{BB962C8B-B14F-4D97-AF65-F5344CB8AC3E}">
        <p14:creationId xmlns:p14="http://schemas.microsoft.com/office/powerpoint/2010/main" val="83669226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0055B98-80C3-4772-AC04-8A1A3AA2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AA5BFE-0E44-4C25-9909-A647BD4C6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渠道政策：提交信息进入统一确认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653BCB-B2B6-4EE2-ADB0-BD16F1D23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在核准前确认SKU、数量、价格与订单备注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68392-A434-47CF-B62A-897F6712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客户提交的商品规格、数量和价格进入订单确认；企业人员据此识别规格、数量、价格与交付备注差异。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7DBDD-2B8E-4B4D-9396-A6FA415B8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BC555F-2B1F-4A01-85BC-A8DE45B1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0AA80C-268B-4AD5-9766-9BEC72F9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4998D7-BF71-444C-8447-29F2BFA5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42A966-DEF1-4576-8725-5E1FB56BD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订单确认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9EA83E-CBEA-4474-8FC7-784031D76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A405CA-0EB9-4253-AC77-37DFEED36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E16402C-356F-495F-A000-48018B5C3C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918fb384724de5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429FEA-C378-4086-9A36-9D97DDC2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B5718A-20FE-46AE-9BAB-1B769EBD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7B68EB-76CE-4658-8E1A-669FC7CC2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58D45F-8DED-4A81-9E25-E4109B9E0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规格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11FD05-4732-4741-85CE-3AD943EF7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确认商品名称下的容量、包装与具体SKU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B37F8C-5EC1-4515-9ED6-77071FB91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B6B1DE-96F9-4E3C-8F54-53E6C913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31ED14-B7F2-43C5-BC61-15B28BFE9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12323C-DB5B-4EC1-B73D-0706EA5CD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价格数量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AE4221-6BD3-4709-8CB6-A96F85FD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确认本客户本次订单的实际单价与订购数量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D82D90-5023-4591-AC64-7214428FE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D590D5-1D86-43BF-89AD-13A898B17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0A7BFC-75E6-4D09-8CDA-AF8DC6BC4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789DFB-5CC0-4C60-AA43-022C15879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备注要求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61DDCB-2AF5-4087-A4A2-8D05E9ACB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核对交付备注和订单状态，异常项进入人员核准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D07D5DF-F45D-4D1B-99AD-578026D47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5B4FC69-5C0A-4BCE-A5F9-6C5EAC6F7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先把提交事实看清，再由授权人员处理例外</a:t>
            </a:r>
          </a:p>
        </p:txBody>
      </p:sp>
    </p:spTree>
    <p:extLst>
      <p:ext uri="{BB962C8B-B14F-4D97-AF65-F5344CB8AC3E}">
        <p14:creationId xmlns:p14="http://schemas.microsoft.com/office/powerpoint/2010/main" val="181547744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F3FBB90-6E97-4027-B830-23467DFF4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391033-2E73-4E25-AD5D-4595136FC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渠道政策：人员核准承接例外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86ECC8-D489-4178-9FD2-B9C264AC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订单列表区分待提交、待出库与后续处理状态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CC575F-A68D-488C-917D-5204F8CE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授权人员根据订单状态继续复核客户、商品、数量、金额与备注；活动赠品等政策在实际配置后随订单一并验收。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73030-9BCD-401F-B6B7-EE9176A0B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43641A-5F8C-4CA2-8607-79E179258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C25869-759B-452E-B7F6-14F2681F4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5E49C7-C7DA-41CB-8A01-B117F3ADD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E402A9-1219-42BC-9B29-0E7AA607C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销售订单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723915-043D-41B5-AC6E-7F2F823A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9C2229-8236-4A20-8F1D-4701DA9A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57EC69B-C56D-4B77-8B6F-DEDF2F6E89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23447a09024bb6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28685C-B0F7-4B30-A5FB-375687F5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002549-C666-4674-9E38-BE313F060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A03D96-26C8-477F-8BAE-D66C60128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A93DEE-E32B-474D-945C-4959B9FD0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状态清楚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14B6B1-099A-48AD-9F0C-546783C6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待提交、待出库等状态帮助团队识别下一步动作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874818-B5A1-4052-9511-74C1B3E0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EEACA9-0773-432C-ACF4-B0D57ADB8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49A310-0AA0-4E69-B5DD-B6F9103E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821DCC-27A1-4D32-87DE-48876B0E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订单归属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975969-7042-4566-B24C-1A16CC5C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客户、订单号、金额与提交时间保持在同一记录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F42D56-1167-4C8A-91AD-91E33EC4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7DC200-920A-41C4-9C09-35F0B878C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3D47BF-5CE5-4593-9C1A-43698CE5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3526DD-A341-4D49-8F8A-8A513C51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人员负责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CDF5FCE-D7CF-446E-8587-47263E0B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价格或政策例外由授权人员结合订单详情处理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7BDF71D-7E35-483E-8671-DDEA7260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CC15155-2E86-46BD-BE1F-283956DD0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规则进入订单，授权人员对例外和状态流转负责</a:t>
            </a:r>
          </a:p>
        </p:txBody>
      </p:sp>
    </p:spTree>
    <p:extLst>
      <p:ext uri="{BB962C8B-B14F-4D97-AF65-F5344CB8AC3E}">
        <p14:creationId xmlns:p14="http://schemas.microsoft.com/office/powerpoint/2010/main" val="27379471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D64FAED-B456-4B1E-9741-3965A33CE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485260-4DC2-4AA3-8DA7-BF80485B3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渠道政策：最终交易事实沉淀到订单详情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100936-99F7-40D3-B957-876E0480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订单详情是销售、仓库、售后与财务共同回看的依据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62C157-1689-4FB2-971B-39C25897B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客户、商品规格、数量、价格、金额、备注与订单状态进入同一记录；活动或赠品只有在实际配置后才作为订单结果验收。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4FFE09-506E-4C59-8BDB-D3870A28A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6BF606-4250-495F-9DF4-CCE3C5331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EB1473-0CBF-4C31-8319-BA01F9763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F300EB-FFBE-48B5-AB29-F22134B5A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C12B89-47F7-48E1-9AE0-02DF39870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订单详情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22AD12-9A77-442A-82C4-98DF370FC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48EBCF-BB10-4FDC-A690-E7A3F1D61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3E528B3-EBAF-453D-878C-BF3088E5A0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c2847b05b24677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9EB85F-E62E-4C6C-819E-F04F0856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7202D4-482C-4B4E-9ECE-A45FB0BB4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6BDB9-2107-4D43-9C5A-9CEA75A3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A25C32-6BCF-4EE0-A2A9-7ECE34187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交易事实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6E59B5-54D3-4DE8-BBBF-1F4AA4C3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客户、商品SKU、数量与实际价格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FE5DBB-B4BA-42EF-8570-C771BF986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2582C8-F66F-429D-80C7-A8017CD9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749261-2586-4D94-9C9C-BFC6E139C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DA35A8-9E7F-483F-ABC0-E8011062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订单结果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66B861-91B1-4BA4-836A-9FEEAAAC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单位、单价、小计、订单金额与当前状态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9A7328-DE06-4693-A461-45ED78AE6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9EF399-AF27-4A73-9C2D-C19A7562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AF20F1-0E3E-4A1B-9AD6-EE5CAB226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FF3783-9D42-4F6F-916A-7B0B427A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后续依据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2681075-8C85-4ED3-9D21-02FCD052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汇总、发货、退货和客户对账继续回到原单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E8F0ED7-AC4B-4D41-8849-44D9D36C2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A36DAA2-9726-4501-95A7-D9C131AA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让每个角色围绕同一订单事实协同，而不是各自维护一张表</a:t>
            </a:r>
          </a:p>
        </p:txBody>
      </p:sp>
    </p:spTree>
    <p:extLst>
      <p:ext uri="{BB962C8B-B14F-4D97-AF65-F5344CB8AC3E}">
        <p14:creationId xmlns:p14="http://schemas.microsoft.com/office/powerpoint/2010/main" val="504456132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46E7988-98CF-4589-9DB5-B791DF474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05EED-E6EA-42F5-8552-D7D66C38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主线C：先把真实订单需求按SKU汇总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5E20D6-FDAC-4B85-8CE4-04396CBF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按商品、规格和包装看清需求，而不是只看商品大类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9F21FF-4E89-448B-ABBF-D47E42B62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订单汇总为采购和仓库提供需求依据；多规格商品按具体SKU统计，汇总结果仍需结合库存、在途和业务判断。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FDFC8-166D-4963-9818-3FF9688D5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A23812-3A89-4F6C-A203-B547FD224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943182-DEA5-429D-9047-E109FD552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334EA7-88B4-4546-82EA-261AE14DD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585B9D-B286-4DA1-A960-01C38689E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按商品汇总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90721A-1C38-4E8A-9E6C-35991686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0103A7-B237-4ABA-91EE-16F942F9F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8317DE3-8E9D-46D8-A76B-C872DEE3A8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abf391b9e94674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855501-918B-4082-8B9D-D3A2AB711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32CB19-72AE-4632-9E84-4098FC26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09F501-00FF-47F6-96F4-61F59DFF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B63745-EE53-492F-B120-8423D654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按规格汇总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798BD2-8596-44B0-A9E4-AAD95CAEE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商品、规格编号、单位、数量与金额在同一视图统计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CCFB6A-CF17-466D-943E-76744CF3C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49FC91-0834-4240-ADC0-0F183452B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413C50-ADA8-4B78-8288-A096AC4B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3C2305-A201-4D5A-9EA3-8A6C7B532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数量口径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E12164-DF85-4227-AE4D-F7F2A47A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以已进入汇总范围的真实销售订单为基础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69AF38-289E-4FA4-91F9-30F194994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AD7C14-678A-417A-BFF1-A9D25E12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0BF4A4-EBE7-46CE-8B01-34BCB54F6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AEAEE3-0A95-43AB-B288-0BBD1BCAF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继续判断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15F1E3-C029-460D-8041-69BD326C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结合库存、在途、供应商与交期形成采购建议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61C797-51F9-4468-A2DF-E52A6DD7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B9A4856-24C6-43A8-80A1-4F487BF14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先把客户需求汇总清楚，再讨论采购，不用经验替代订单事实</a:t>
            </a:r>
          </a:p>
        </p:txBody>
      </p:sp>
    </p:spTree>
    <p:extLst>
      <p:ext uri="{BB962C8B-B14F-4D97-AF65-F5344CB8AC3E}">
        <p14:creationId xmlns:p14="http://schemas.microsoft.com/office/powerpoint/2010/main" val="446360105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06DEFF21-348A-449E-96EC-1EA166FED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BA3D59-091E-4C69-BC48-04A1BA7F6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主线C：从总量继续追到客户结构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E13D8F-08FF-4CC2-A4DB-1A7408BB6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 × SKU矩阵，识别铺货宽度与补货深度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7B4147-9D89-44DD-AFF9-7F4E1CE11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同样是100瓶精华，来自10家门店各10瓶，还是1家客户订100瓶，对新品判断、采购风险和销售跟进意义完全不同。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E00EB7-9679-48E3-B23B-113A85296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6B7C16-F674-49D6-9A7B-4FD18C22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F2730-AECC-4B81-BD4E-653038163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ED0237E3-A23D-474D-8D67-D809A78B7E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31934ca53e4dfb"/>
          <a:srcRect xmlns:a="http://schemas.openxmlformats.org/drawingml/2006/main" l="3184" t="0" r="31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76450"/>
            <a:ext cx="4762500" cy="3390900"/>
          </a:xfrm>
          <a:prstGeom xmlns:a="http://schemas.openxmlformats.org/drawingml/2006/main" prst="roundRect">
            <a:avLst>
              <a:gd name="adj" fmla="val 4494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D027A2-A1EF-40FD-959A-C5C275011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076450"/>
            <a:ext cx="5772150" cy="33909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31D27-77E5-4A3A-ABE6-860243F7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305050"/>
            <a:ext cx="11049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C9C661-63C3-4BDE-B2EC-9CFFA1A5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390775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6865F1-56D6-4948-84E1-179AAA27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305050"/>
            <a:ext cx="1047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38E6E2-FDCE-49E6-BD12-BD956D9B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390775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保湿精华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250943-C1AA-42E5-9CE5-B6F73DB1C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05050"/>
            <a:ext cx="1047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F99415-0C7C-4096-BD31-653B4195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390775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柔雾粉底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F3E682-806A-4EB3-9AE4-7EA5F6B2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305050"/>
            <a:ext cx="1047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63C088-859F-4FB5-9942-F05791816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390775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木质香水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72BB47-5BB8-4C2C-9C52-4BFFF9DC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305050"/>
            <a:ext cx="1047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10D2E5-EA99-4596-9A8F-FCA0A5E4D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2390775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修护洗发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71A7BC-E392-4D33-985B-59C8D8DD1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705100"/>
            <a:ext cx="11049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EF61AB-033B-41AD-A209-F414204B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81940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连锁美妆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B708B2-AFBF-4B31-B890-9ED74DB9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7051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611CD9-55CF-4D94-830E-E91D747EB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8194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70501C-4B32-42AB-84A6-1327F1D0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7051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3C3935-2668-4370-8AF3-EDFD9FC3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194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试销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4CB3B0-F3BF-414E-BD51-F49BC588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051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E4940D-D895-4471-A378-A1291141C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8194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已铺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80C9553-45DC-4C69-A342-00E5B42B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7051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B2295F-AC27-4ACB-8A16-E8A0333C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28194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待补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50640D7-030A-4A14-B3E2-7182EF87E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219450"/>
            <a:ext cx="11049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2AB810A-1A58-49F3-BE8C-25EB7A144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33375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精品店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26FC4A8-4464-4E8D-A894-BBC383D62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2194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6490E8B-463F-4F73-99EA-B06554F2A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3337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常销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CF37E97-47F1-4617-9E4D-CAB30719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194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869D237-6F29-4DFB-BEB2-D25C7C6A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337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已铺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A6D1B0E-CFD4-4C17-AA8A-09B258B9B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194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5504AAF-6EA1-46C4-A7E1-09052A83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3337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常销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23A7FDF-A63C-4C44-9A1C-276B9704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32194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9628B75-E7DE-4C35-A222-1133EDB3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33337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试销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3DF922B-4600-4997-89F2-1C255AA0D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733800"/>
            <a:ext cx="11049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3B9BF4E-761A-494B-9362-2585C66C5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84810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美容院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20F31A2-15E9-4E9A-A69C-8829B4703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7338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10415D3-2A68-4E64-938C-82501048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8481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待补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4227E63-C5C5-4481-915F-91691564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7338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72C2254-1D15-44A2-A629-E4F07153D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8481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未铺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69E878A-18F5-4FE0-AE6D-4F95F971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7338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365A2EA-F4C9-401B-83E6-8292B03BB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8481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试销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9B16811-0FD8-4B34-A99D-1EC095F5A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37338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0F8BB0A-D9D1-4716-8DBE-46533BD5B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38481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已铺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B63ACAC-D717-4151-9AC8-152BD4820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4248150"/>
            <a:ext cx="11049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38C0E99-556A-4386-8084-6C03A27C5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36245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发廊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51193A2-5B0F-4F09-B655-3485A13D5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2481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B5E55FC-742E-4C54-9805-AA5B9BD3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3624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未铺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01B024B-0A96-4096-9709-02DD33682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2481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51DE6EB-5BC1-4307-85C9-32521FCA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3624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未铺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4B249E7-BE28-4E00-B6CD-9170FDA1A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2481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6E41E43-AC92-4A54-9E29-B175143F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3624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未铺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50170C5-1419-4C11-8D8F-FDC5085D6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2481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47179636-3134-4711-A338-F68289D8A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43624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常销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445738C-DFB5-49FC-975E-41D31A5C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810250"/>
            <a:ext cx="73152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5145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6AA732FA-FF2F-438C-A476-B4EC772A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5848350"/>
            <a:ext cx="701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分析示例：客户分布与订货数量来自订单汇总，由业务人员核对</a:t>
            </a:r>
          </a:p>
        </p:txBody>
      </p:sp>
    </p:spTree>
    <p:extLst>
      <p:ext uri="{BB962C8B-B14F-4D97-AF65-F5344CB8AC3E}">
        <p14:creationId xmlns:p14="http://schemas.microsoft.com/office/powerpoint/2010/main" val="127226332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3DE9B1-A3B2-433D-873C-A3EEDE83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D498D3-53F1-4196-990C-AA62E50E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主线C：以销定采从真实缺口出发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276B7A-AD04-4879-876C-DEA1D66E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销售需求、可用库存与采购在途共同形成建议参考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446C7C-F141-45EB-91DE-1418B32A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智能采购是规则计算与人工确认，不是AI预测、自动补货或无人审批自动生成采购单。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46D2CB-0C10-4821-81C4-F6C4C566D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3D65D-5A6B-44A3-9BD1-21EA0E8FC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E36D01-AA12-4523-B5FF-6B57022C5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C7D92C-B9A8-4DBB-BF2E-1C4E4E116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500816-7457-4B81-898B-F83A740C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智能采购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56DF24-A1D1-4FD2-840B-59583E0C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7F761-9D70-4A74-AA10-7E87FB74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4D2FB34-1879-4013-BFAA-FFBEDC6578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858c277a3743d2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B6368D-AA37-455C-93C4-62B9DCA2C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0BD205-71B5-44BC-ACBB-C24AB4CD2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364D99-7231-4E98-9762-34BAD61A7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13B403-982A-43AB-B88C-EBB5D19E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销售需求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30B6DA-A742-44E4-8DB8-F30A63E88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从已确认的客户订单与按品汇总出发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C98E8D-4558-4E99-86E6-A7402830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64D881-6C77-4ED9-980A-BA6AE8F0F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89CE9C-1957-49DA-91E2-A9F5D8B8F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AC6D1F-8AF1-41F9-8553-8E09392E1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库存 / 在途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17F123-6FFA-4091-B4F3-A214DAAD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结合当前可用库存与采购在途判断缺口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CC79A4-427C-4B72-B1FF-775898E4D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10D575-2143-45E4-8658-8624266E8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098884-0903-454A-A031-D6E8DA71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26CC0D-2693-4F4A-A1E9-983C83D4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建议参考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CF4DC2-601C-4945-813D-9F15EF19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系统给出参考，采购人员再核供应商、数量与采购价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009E432-C032-4818-A5C3-56561F060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17C4A7-589F-4F46-950E-A478B88D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以销定采不是自动采购，而是让人工决策有同一组事实</a:t>
            </a:r>
          </a:p>
        </p:txBody>
      </p:sp>
    </p:spTree>
    <p:extLst>
      <p:ext uri="{BB962C8B-B14F-4D97-AF65-F5344CB8AC3E}">
        <p14:creationId xmlns:p14="http://schemas.microsoft.com/office/powerpoint/2010/main" val="16022110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363635-4EAC-4727-9A5B-CC071D87D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5BB01-C0E7-490E-A8AB-2D408CA8A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主线C：采购建议必须经过人员确认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F876AC-7681-43DF-BA8D-9B456363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供应商、采购量与采购价，由采购人员结合交期和政策落单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67F45C-2338-4585-8730-B235106BC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日化美妆新品、限定色、进口香氛和常规日化品的供应稳定性不同；系统规则给出参考，人对业务承诺负责。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8D39B-9BE0-445C-9A41-599DF31DC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16A34B-9D0A-4F83-9692-0357CFE22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F3E612-2DA5-4902-A99E-89E0F3E3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6219C-AD1F-41A1-903D-9B30E904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5178FF-F9F5-4832-B9B8-9B2303DE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采购确认区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435322-5124-47E6-B464-B8432964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590A23-9E4A-4592-BD4A-5D5AD0B5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71A2E9F-FEF0-4992-AF31-777EDA2550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e2dc8197d844de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3700A-A10A-4284-B0B2-DE0961EC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AC9A9-640A-455B-8EC2-59DFF6C5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0D96B-B769-4D6B-82B9-2EA8C4C3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EBD448-1D26-4D5B-A698-CDDEAA62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供应商与交期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36F61B-FB86-479D-A6EA-9527C2760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系统可带入供应商参考，采购人员结合交期与合作政策确认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9BB65D-E410-4D45-A1DB-A3BE5DCF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E03D22-C57C-4E43-8CE7-9ADDE325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B4122D-4EE3-4E56-9AFA-F3385124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A8115A-4914-4D06-858E-4CAEEF346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数量与单位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5DCF2A-0046-4FB9-BCC6-D94DCD9C1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按需求、库存与在途复核采购数量和单位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51C5D7-193E-43B7-A760-787322C3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712A10-235C-48F4-B239-B6CDBE3DF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69BF53-A97F-4B75-B2DB-53EBA78A0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6A75F4-72A7-4718-B7D4-2E93578B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采购价与异常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387C89-269E-4650-BE31-A53EAAF62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补齐采购价、备注，并处理缺供应商或异常SKU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487BB4A-6BE6-492B-80F5-3595D941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49163D7-720A-41C9-B210-FBC94F22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系统提供可解释参考，最终采购承诺由人员确认</a:t>
            </a:r>
          </a:p>
        </p:txBody>
      </p:sp>
    </p:spTree>
    <p:extLst>
      <p:ext uri="{BB962C8B-B14F-4D97-AF65-F5344CB8AC3E}">
        <p14:creationId xmlns:p14="http://schemas.microsoft.com/office/powerpoint/2010/main" val="1314677271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E9CE3DE-5EF5-42F6-8F04-70FBAD8F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80B762-3759-4A38-BF5E-298C83C6D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主线C：不同品类需要不同周转节奏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354385-A590-4502-9C95-7F9A375D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用SKU周转识别缺货风险与慢动销，而不是只看库存总额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A0C1C8-32FE-40BB-A333-C526CF43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常销洗护和家清、季节防晒、新品彩妆与进口香氛的周转目标不同；系统提供数据，经营人员结合品类策略判断。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86ECAF-7AA2-4F88-8665-AFEBC6C3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D8CDA9-8C9D-4F60-84FC-1DF40426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76A1BA-657A-40F2-85B8-32E4D5067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FACC11-3299-4670-8209-DFE4FF1B3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9A6682-A235-47F8-83DF-33189C94D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9C93E4E-80D0-41FA-A8F2-2F70C7B434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b88205b5ac486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35A59F-FB4D-49DC-AC79-C3BB9522D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周转分析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50F3BF-C879-4AE6-B641-07578F01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从SKU库存与销售变化识别高周转、低周转与异常波动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661D14-4A5C-4B30-B59C-813D801D3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D7A5E7-9A71-4249-8EF1-97CE71386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649DB6A-C2EB-4E0A-9651-6D44D20FBB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84a785d8dd4974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5B550D-1198-4705-9CA7-FABD7A9E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缺货风险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F60DAD-3589-4D5A-BB27-9ED01B1B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核心常销SKU结合需求、库存和在途提前准备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D06872-1F96-427E-AC42-14CC0DAD1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F1C39A-14EC-4ED7-AB03-1EAAD2D45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748126A-CD74-4DF0-A52F-90C7DDA5DA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ff4eb45bca42db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767052-DA1B-47B7-AD60-303F7462F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慢动销处理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A0A5C4-C24E-407B-BF29-A830794F2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通过货盘、活动、客户跟进或采购节奏进行人工干预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9BB0F4-CA6C-49F7-A835-7D928FE0F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5A63C1-4A0A-4DE8-BF50-24667CDD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625F9B4-CFDF-4102-B9DC-2D8D915198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a27ffd93114c00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8DA6EC-FF98-4302-BC08-64E4AECF1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品类策略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013C5E-2E4B-4EEF-9867-5B1EA6160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不预设统一阈值，由企业按品类、季节和供应周期制定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373D87-1945-4949-BF59-80B3C7B00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B1FF62C-4B34-41C9-9D38-8E2A7971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周转指标用于辅助判断，不承诺自动给出经营决策</a:t>
            </a:r>
          </a:p>
        </p:txBody>
      </p:sp>
    </p:spTree>
    <p:extLst>
      <p:ext uri="{BB962C8B-B14F-4D97-AF65-F5344CB8AC3E}">
        <p14:creationId xmlns:p14="http://schemas.microsoft.com/office/powerpoint/2010/main" val="136362372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14C6B8-2852-4E61-B66E-4EBC24D9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4A3140-952E-4997-A740-DAD70B084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主线C：只对需要的商品启用批次效期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9F058A-D0B6-4717-8AB6-A5835158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面膜、护肤、口腔和部分家清可按商品管理批次与效期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2E3EDE-6BA8-40DA-AAA6-576C73561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批次与效期按商品、应用和企业流程启用；系统提供日期记录与预警，停售、退换或报损由人员确认。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CE7308-4111-421A-88B9-482B5A4E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715737-A640-44B7-AEF2-567B5CAC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F70F09-43AD-4045-A45B-689A54DD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1B41A5-ACB3-4AFC-94B1-C0B44449A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543005-0363-4871-9BAE-7CF7CF08C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7EC4F1A-BD84-4195-8C70-91CCFC61C0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35b9416eca465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966A3A-E967-4D45-BED5-3909DE83F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按商品启用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42F1DA-8662-44BA-B1CE-C51A46172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只对确有批次或效期要求的商品纳入管理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1E2018-F27F-4851-8440-EB4283E4A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684FDC-D36A-4083-BB97-DB290C3FE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73C90BF-0728-4CAE-A061-5DEA3FFBE9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b9eb8a79f64400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48C34C-699B-43C5-BE36-F05F0350B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记录与预警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78C804-6906-430C-832B-73A12A2EF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按当前记录与规则查看临期或效期信息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BE5AA4-1D7A-4BFA-BFC3-96C6CAFB2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AA7B61-381A-4594-B6D4-35D532D40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0F72DA7-2075-412B-A680-2A17AF145C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2d6bad82354cdc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F54B6C-DB5F-4447-BD22-E7DDFC317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人工处理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ABB8D2-7145-46BA-9A3D-43EE4E2E0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停售、退换、促销或报损仍由人员负责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866A02-B22F-45E4-95D9-DF5D386E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730E67-E650-41EB-AC94-5516B930A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只承诺记录与预警边界，不扩大为自动锁货或FEFO</a:t>
            </a:r>
          </a:p>
        </p:txBody>
      </p:sp>
    </p:spTree>
    <p:extLst>
      <p:ext uri="{BB962C8B-B14F-4D97-AF65-F5344CB8AC3E}">
        <p14:creationId xmlns:p14="http://schemas.microsoft.com/office/powerpoint/2010/main" val="324047128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DDCE03D-7303-4382-9A83-D6415817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B689F9-E7EA-4714-9258-BEDFBFAA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主线C：仓库围绕最终订单供对货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5E297A-9D39-47AD-9A1D-E4D7A305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从出库核对到客户签收，规格、赠品与交付要求随单传递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23EF3B-3CDC-4F55-9558-EEF3D312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日化美妆需重点防止色号错配、香型错发、赠品漏发、瓶体破损和液体渗漏。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76D47B-194E-49ED-9719-7C29DDF12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8F686B-9B95-4F13-945C-DCA6EBDA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83F514-F417-43BD-B6AA-1B793967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3BD1FF7-BCF4-40AF-A728-34B89ED0B9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4b7bdc6ed24138"/>
          <a:srcRect xmlns:a="http://schemas.openxmlformats.org/drawingml/2006/main" l="3184" t="0" r="31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76450"/>
            <a:ext cx="4762500" cy="3390900"/>
          </a:xfrm>
          <a:prstGeom xmlns:a="http://schemas.openxmlformats.org/drawingml/2006/main" prst="roundRect">
            <a:avLst>
              <a:gd name="adj" fmla="val 4494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1D9BDE-A5F8-44B2-B4AF-147F6564D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171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361FC2-50C3-4E0B-817F-C9C5C5CAA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190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9C741D-4F5F-40F5-A378-DB45B0E2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336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订单明细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5E0B3E-6BDB-46FF-B0B2-77C03DC7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14312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具体SKU、数量、赠品和备注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D949D4-C0B4-41B5-AF42-19C37A314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47950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D36240-677D-4E74-B43E-31A99FF19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463E3D-21EB-438A-8B68-09D62E5A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A82FB1-C0B7-4A17-930D-2692B80D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146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仓库核对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8E65E8-A7B4-42F7-8C56-D1E33B0D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92417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色号 / 香型 / 包装 / 件数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04696C-74FA-48B7-9597-E3A7FDC0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29000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9A37E5-5530-4BB9-8C95-D1473DBD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70B14A-FEB3-4343-9F1C-14071B39E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122128-B79D-4B1F-9074-2805ACD2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957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配送交付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02B22B-F0E3-4ECF-9AD9-6209E602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70522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客户、时限、附件与结果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553A15-5C7B-401F-8761-1C4BD8C3C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10050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72F20A-1DCB-4BBD-97D4-BD4888FD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303A7B-3107-4D46-BABF-98A62DA4F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660AE7-4302-4B19-A328-D2E993C26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4767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差异处理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2F55CD-48D4-4290-A777-7751A5AF1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48627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破损、渗漏、错发回到原单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91ED64C-8E7A-4319-B38D-4B26BF47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810250"/>
            <a:ext cx="74676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5145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3E08BC3-864F-48FC-A365-7932DC149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5848350"/>
            <a:ext cx="716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仓库按订单核SKU与赠品，配送与退货按企业流程接续</a:t>
            </a:r>
          </a:p>
        </p:txBody>
      </p:sp>
    </p:spTree>
    <p:extLst>
      <p:ext uri="{BB962C8B-B14F-4D97-AF65-F5344CB8AC3E}">
        <p14:creationId xmlns:p14="http://schemas.microsoft.com/office/powerpoint/2010/main" val="2117888375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C27783-0BEB-4BDB-8C9E-8202376F7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40C6D1-7F6B-4386-B9A0-1DEC171E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主线C：交付结果继续回到订单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ACEFBB-B35B-486C-8883-7EBCF8A6D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配送任务、完成结果与回单为总部继续跟进提供依据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3486FF-20A9-4D61-BC9A-3F9FE501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交付事实通过任务状态、备注、附件和回单留存；连续GPS轨迹、自动调度与AI路线优化不在此业务范围。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B91E2F-FD6A-42CE-8EB7-F4E691844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EC8228-2EF9-430A-8A75-A1F8005E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1FD0F9-1D71-4436-B276-7CFFEDDE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124127-D867-4D1F-AFCB-087CEB80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D767A4-3A33-49A0-9660-E22388A1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A05B982-814F-403E-B1FB-1E7642EC2A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9c2ddcfb6844a3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1630F2-8B94-4E38-B8CF-3DA9DF9B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任务依据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C76F2E-B7EA-4754-9CF4-03D3C4DF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客户、商品件数、打包数量、时间与交付备注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97E906-6782-4A69-AFCE-E28E833E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2C276C-82F7-4264-B4B2-45540533B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D1FD276-ABB5-4D46-A8AE-CCCAE44C5B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a6eca20ff9476a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ECDCBA-99C3-4AA5-B698-B645190C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现场结果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50A881-34EE-4B05-B4FC-547DE899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完成状态、备注和附件按企业流程记录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BC8E57-7570-475D-8032-845F019B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632675-688B-4C3F-AC6D-18073B75A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AC19A40-BF9E-47FD-AB62-521C338114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6dd98bac364427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EA28BD-B724-4620-897F-C08B72A0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07A049-98E3-4EA3-BBFE-4DCD78E7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此流程不含连续定位、自动调度或AI路线优化。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4E661B-F422-43CF-8C04-55ECF676E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3BB868-AE8E-4ABD-955D-F3894811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配送状态、备注与附件形成可回查的交付记录。</a:t>
            </a:r>
          </a:p>
        </p:txBody>
      </p:sp>
    </p:spTree>
    <p:extLst>
      <p:ext uri="{BB962C8B-B14F-4D97-AF65-F5344CB8AC3E}">
        <p14:creationId xmlns:p14="http://schemas.microsoft.com/office/powerpoint/2010/main" val="1075893338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B59708-BEE0-463C-BE0B-08129D91C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441BE-B55D-4A39-AB14-7BDD99E6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主线C：售后先记录事实，再处理责任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8DDDEE-12DB-444E-8204-741288DD4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错色、错香、破损与渗漏通过原单、备注和附件说明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D3C960-1F56-4462-8320-B65B2671C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既有退货原因、行/单备注和最多9个附件共同说明退货事实；错色、错香、破损或渗漏可用备注与附件补充。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C57960-D784-4045-AC6C-2FF76BE09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0B1253-2C39-4A3D-B751-6D083978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04E807-4423-4902-A3AB-8E84EC14A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C9C1EE-96F7-4AF8-A2A9-597FE98E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06CDB3-D301-4447-995A-1893B4A8E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E479C16-4AA2-4109-989E-93AEC7EB54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ef84d5fb85484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165E13-C017-4D72-AE1E-9EA1EFD9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回到原单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7D2095-5326-4ABB-B35D-7906F4B73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明确客户、原销售订单与具体退货SKU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33F9D2-5207-4E67-ACEF-0AB6CE10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9AF3E8-78EA-429E-A70A-5E9E38A29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8DE26C1-9E28-4F87-9B18-4A876F24E3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bfa85b1f6a4ef4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1667A6-5BEC-48B8-BDCD-0C5714D4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说明差异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E8F0F8-7F3D-43FA-8274-F210D2623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错色、错香、破损或渗漏用备注和附件补充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7C4BC6-5FEE-4DDD-BB60-EE392259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6C0485-9138-46E8-BFFA-F03BC756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301E8B0-105C-4689-89FB-F8486D2B4D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eecb1b78db4e6b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9B171F-8F93-4C98-A0E0-5582E7997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进入处理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286CD2-33D7-477B-B5B3-A8881770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按企业流程审核，并处理入库与退款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A2D446-2653-4E74-A169-9BD4B16F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126F98-1718-4A09-BD98-7B46572C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既有退货原因、备注与附件用于记录实际差异。</a:t>
            </a:r>
          </a:p>
        </p:txBody>
      </p:sp>
    </p:spTree>
    <p:extLst>
      <p:ext uri="{BB962C8B-B14F-4D97-AF65-F5344CB8AC3E}">
        <p14:creationId xmlns:p14="http://schemas.microsoft.com/office/powerpoint/2010/main" val="528632642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E44BDEC-A64C-490F-AEC6-22FD75B3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D7F7F6-5F9E-449A-AD9D-3219D44B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主线C：退货不是一张单，而是一条闭环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A66573-E045-4FFC-9C3A-68A9191AA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申请、审核、入库与退款围绕同一退货事实推进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17DC01-DBBF-4FF4-974B-4630F61A8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部分退货、全部退货、部分入库或退款需按企业权限与流程处理，所有差异继续关联客户和原订单。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33B2E5-6986-4CBE-8F3E-2016C2C73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6F8C3E-9C70-491E-B96A-BF70927C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D73ECA-5049-46CE-A954-70E6F9BA3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9D4A41-31D2-4977-B8AA-08E1B051A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072640" cy="21717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2CB12E-1F48-481B-8867-2AC777DEA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38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E3872810-5B73-450E-8BEA-E38AD4CEFC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59c7c1f871458e"/>
          <a:stretch xmlns:a="http://schemas.openxmlformats.org/drawingml/2006/main"/>
        </p:blipFill>
        <p:spPr>
          <a:xfrm xmlns:a="http://schemas.openxmlformats.org/drawingml/2006/main">
            <a:off x="914400" y="2495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8FE04C-7D49-4EAF-9EC8-920D5E54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4574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00C88D-5576-4CD9-B518-EA840AA43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4765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3746A4-BF6D-4FB5-8349-A97099F2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480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客户申请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396C17-5901-423A-94FA-C4BE50A1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67100"/>
            <a:ext cx="176784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选择原单与退货SKU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28A52D-ED7D-467D-891A-002934B5E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29718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679304-C3C3-4241-98BC-419D3972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266950"/>
            <a:ext cx="2072640" cy="21717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558C71-E70B-462B-8EC8-C48FABEEC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438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16E6E880-C740-4162-A2E3-8C32174A91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519e70795b4c43"/>
          <a:stretch xmlns:a="http://schemas.openxmlformats.org/drawingml/2006/main"/>
        </p:blipFill>
        <p:spPr>
          <a:xfrm xmlns:a="http://schemas.openxmlformats.org/drawingml/2006/main">
            <a:off x="3101340" y="2495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2C1FAE-DE58-4678-8389-A83AB2D2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4574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FD2CB1-19B0-4CE0-90A3-B818FEC0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4765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8708C8-437B-48A7-8D49-2792EE2DD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0480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说明事实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CC9E1D-868C-40B7-A19B-1E76DD248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467100"/>
            <a:ext cx="176784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原因、备注与附件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69E10D-E0EB-4383-B5C7-5C286BD54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29718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C7086F-1F30-4426-B647-26D5C7F75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266950"/>
            <a:ext cx="2072640" cy="21717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A6D0F9-2020-485F-9006-04EF567D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438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ED93A606-B7AA-4492-96B3-FDA3BAEC05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d5950353ad4ec4"/>
          <a:stretch xmlns:a="http://schemas.openxmlformats.org/drawingml/2006/main"/>
        </p:blipFill>
        <p:spPr>
          <a:xfrm xmlns:a="http://schemas.openxmlformats.org/drawingml/2006/main">
            <a:off x="5288280" y="2495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A89C51E-6219-463E-B0B1-4E0220A4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4574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4F51E3-5D1F-4C08-9B88-A77C8CE3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4765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64AB59-37F2-40DE-A286-36E5A16D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0480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人员审核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C0A28A-BDB5-4FA7-B57D-B4354C8B1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467100"/>
            <a:ext cx="176784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确认责任、数量与处理方案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7E9F0B9-2CE5-43E5-9AF4-D272B714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29718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03FE5E1-1514-41DA-90BB-FAF3C997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266950"/>
            <a:ext cx="2072640" cy="21717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3BE737E-A587-460D-B267-0668581B7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438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55F8D458-3B16-4EAC-8320-6E9A67ED40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2807b67764476f"/>
          <a:stretch xmlns:a="http://schemas.openxmlformats.org/drawingml/2006/main"/>
        </p:blipFill>
        <p:spPr>
          <a:xfrm xmlns:a="http://schemas.openxmlformats.org/drawingml/2006/main">
            <a:off x="7475220" y="2495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94EBA72-A2EA-4D9A-84F6-F37CB4F0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4574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43E6A6A-D525-44E4-B00D-2BFBE1FCF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4765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A698E75-1E8C-459B-9E4E-D29EA773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0480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退货入库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65F6D77-9FF2-413F-837D-35C0426E6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467100"/>
            <a:ext cx="176784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按实际收货处理部分或全部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FCCD404-E03A-4835-9A4D-B2352FC7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29718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03DA4B8-212B-43C9-B473-E57BE916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266950"/>
            <a:ext cx="2072640" cy="21717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A3BD800-931D-4CDB-962A-657DF3B2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438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86CAF952-C861-40B6-AA0E-B1D41E1A62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85d551d9604759"/>
          <a:stretch xmlns:a="http://schemas.openxmlformats.org/drawingml/2006/main"/>
        </p:blipFill>
        <p:spPr>
          <a:xfrm xmlns:a="http://schemas.openxmlformats.org/drawingml/2006/main">
            <a:off x="9662160" y="2495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09FDAF7-D6A6-45F2-A237-DA0DD9CF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4574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AE13A52-80D9-4BB6-9E22-52AF4F95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4765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929B9C3-457F-41C7-8705-6029D477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0480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退款往来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1490C86-25EB-47B9-95D3-AD61AFCE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467100"/>
            <a:ext cx="176784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按退货结果形成相关付款事实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AB98768-9F51-4CDD-9624-868C2FC5C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292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C984D09-CC14-45F5-85E4-3C699595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673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退货差异回到原订单，仓库与财务才不会各自解释</a:t>
            </a:r>
          </a:p>
        </p:txBody>
      </p:sp>
    </p:spTree>
    <p:extLst>
      <p:ext uri="{BB962C8B-B14F-4D97-AF65-F5344CB8AC3E}">
        <p14:creationId xmlns:p14="http://schemas.microsoft.com/office/powerpoint/2010/main" val="43097946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A5ECE5-A2AD-4806-A57E-14E0D4A7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F54B12-D8F0-47B7-89AF-755A7D3B5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主线C：客户往来以业务单据为边界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E452D2-740E-4599-ACE9-4E35F55CC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客户对账聚合销售订单、退货及其相关收付款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8CDF9-DA21-41C5-BED9-ABD9C4A19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客户对账聚合销售订单、退货及其关联收付款；独立收款和手工预付款调整需另行核对。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04155B-E7A3-41F1-94E2-F0EF16CF7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490408-4616-4872-83D5-7F81E0C38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1DE1E4-56DF-46EA-88BF-C2C5F0F4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687CBA-1687-4A1C-9952-0839DB47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32A19D-8916-495D-BF7F-5EFD5443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324AAD6-B927-4939-8456-D63BD417D3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1b0834139d4df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72557C-935A-41BA-8982-13C7D1EC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销售订单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FF9C57-DE30-4D21-907A-99D757F8C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确认应收来源、客户和订单明细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945AD9-3913-471D-A87A-B386A9360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9CE7DD-B451-4C6D-B4BE-7A8ECF408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A8FDAC6-3B32-4CF5-BF6F-798E8FAE51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feff321fc4be8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14CC1D-5D9E-48B9-AE9E-A9E413BE6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退货与相关付款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A6575A-EEA2-4238-8408-54C55261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确认退货冲减及其对应的资金结果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C0326B-D8DC-4F0E-AD8C-0C669F4C6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EF0904-9979-48C8-B09B-96847C126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BC9E8C7-81ED-49A4-B45D-3FEA71379E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d4aeaf11b747a5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B62F63-7305-412D-B6CE-FB650F74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范围边界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655620-1BE2-4D7E-BA66-7A0595DC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只承诺订单、退货及相关收付款，不说全资金自动对账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5EAF4D-E1DB-4842-83F9-3657C61B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FA44F7-0CE3-4DBB-BBCF-33256A2C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对账先明确范围，再核差异，不用一句“自动对账”掩盖边界</a:t>
            </a:r>
          </a:p>
        </p:txBody>
      </p:sp>
    </p:spTree>
    <p:extLst>
      <p:ext uri="{BB962C8B-B14F-4D97-AF65-F5344CB8AC3E}">
        <p14:creationId xmlns:p14="http://schemas.microsoft.com/office/powerpoint/2010/main" val="162918471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BD2B2BA-2783-4DE3-84D5-0CA0F8C07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5D80E5-90CF-48D2-8700-F96B07BF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08 终端反馈：把到店事实带回客户档案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EE38A7-F05E-4332-94DF-3F66EE48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拜访记录承接位置、到离店、照片与自定义检查项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9E72B3-B951-4CCB-A6CC-134DDC2B0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销售按客户记录到店事实、照片和后续需求；拜访计划、陈列判断与补货安排由业务人员处理。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BD3BCD-5F2A-43A3-A88F-F5369AD95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FC6DF7-20FB-480D-91AD-507582CF1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C52692-FF5C-4728-95C4-2BA3F721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9C6D1AF-0669-4E93-90AF-395A5A965F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019bcbdf2040a2"/>
          <a:srcRect xmlns:a="http://schemas.openxmlformats.org/drawingml/2006/main" l="2747" t="0" r="27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76450"/>
            <a:ext cx="4914900" cy="3467100"/>
          </a:xfrm>
          <a:prstGeom xmlns:a="http://schemas.openxmlformats.org/drawingml/2006/main" prst="roundRect">
            <a:avLst>
              <a:gd name="adj" fmla="val 4396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39FC3A-60AC-4AC3-A592-75119E253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479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4B9337-2DF6-4869-A71D-AF2AA7EE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2669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7DF4F0-1626-4155-8180-1085AB89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20980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到店事实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3A3E8F-C38C-4699-A9CD-168C379F4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2193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位置、到达与离开时间按当前移动能力记录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4C4F05-8098-488D-80E5-279BBB4CB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33675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280A79-F8F6-4902-BB14-B6E89CB13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0289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92201D-18EB-4636-8F17-ED893FA05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0480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04F1AC-15CE-43D9-B554-9C25C50EA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99085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现场证据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A65B47-8CCE-4F76-A063-03C5D176C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00037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门店照片与企业配置的检查项随拜访留存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514080-E383-439E-AEC6-D8D4AA31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14725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1007F5-7FEE-4C15-BB36-8E0795433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8100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3F0BD7-D92D-4293-9D4F-59A4AF508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8290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1DCC39-9105-42AD-8D9D-66A3FD45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77190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客户关联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8958D4-255B-4F60-8C8E-1120BB49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7814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拜访结果继续归入对应客户和后续跟进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220F02-10F0-44B5-BC94-BD42C6B1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295775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431FA2-3663-4DD0-AE9F-EEE8BC29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5910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45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997963-48D8-468C-8579-C6729D0D6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6101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166A04-37A3-4B2B-9413-CCF264EE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55295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D91FB2-0560-4100-B5EC-E5C8CAB21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56247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不承诺排面字段、AI识图或自动补货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A9C399-F631-44E0-8406-BB9C4C26D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810250"/>
            <a:ext cx="77724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5145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33A73C2-A097-469E-BFEC-A5EF7154A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848350"/>
            <a:ext cx="7467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拜访记录随客户保留位置、到离店时间、照片与检查项</a:t>
            </a:r>
          </a:p>
        </p:txBody>
      </p:sp>
    </p:spTree>
    <p:extLst>
      <p:ext uri="{BB962C8B-B14F-4D97-AF65-F5344CB8AC3E}">
        <p14:creationId xmlns:p14="http://schemas.microsoft.com/office/powerpoint/2010/main" val="22341706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E95E4AC-896E-4948-8271-80558ABD0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BAAE0E-23F4-4858-86D2-4E22A9C10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08 终端反馈：把“卖得怎样”变成下一轮输入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37B006-D025-4605-AEA8-A8887044E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终端库存上报连接客户、SKU、人员与日期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6CB057-C39D-4099-B8E8-D11B1CE7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配送报告可记录客户、商品SKU、终端库存、人员和日期；用于辅助销售跟进与铺货复盘，不自动产生补货建议。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D4FFC3-50BC-44BC-A1B0-D38192A17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629487-D539-44F2-9B9B-E8260B573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154A9D-A926-43A0-AA3E-C44C819D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6F6D1C-F2FE-4A88-A41D-1775E58B8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D36152-05D7-449E-9C31-0E3B8A3D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332F71C-E46C-4D05-9967-B76B9D52F4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2a4b48861f4d1b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976BED-0BB6-4DD8-AF44-9E1D66B1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8BE185-B809-4603-B57E-DC04FC261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明确对应的门店或渠道客户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B41D8D-1AD0-42B1-8351-B2ABD8B7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315D85-76C1-4AE6-90D7-E28E6CCB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CB735F7-F2B5-480C-8FAF-F8E37AF72F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2d618627bd4e71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818E3A-660C-4802-B7FA-459043B1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商品SKU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025B4F-DD3C-4BD2-8D5E-FDA2796A3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回到具体色号、香型、容量或包装，而不是模糊品类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DA19ED-23D4-4140-B4F9-61235DBFB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8968A8-17AD-4EDD-9E26-BAFE7FFB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F272AC8-48EC-47EE-AA39-0D006EFC8B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d67da705ea4d4b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3E467F-C370-4B3B-BEB9-C5BE5ED86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终端库存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AF5A85-5BEB-4953-8D34-8E8E16008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记录现场看到的库存事实，支持后续人工判断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7D78C3-B7FC-41E7-8C76-0B9576D08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99EFFC-7AF2-415A-84D6-240B4B25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B52919E-9A32-4DA2-B3AF-11F8F402A2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c780cba936465a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476754-37D6-4DEB-AC9F-09CDB6E3B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人员与日期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1F8612-EF46-47A6-91B0-8A927D2C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保留上报人员与日期，便于持续跟进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76A48BE-4385-4A9C-9199-7BE629B1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AC9C360-0842-46FF-AA1C-F77029B7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终端库存 → 人工判断 → 下一轮铺货 / 补货 / 采购反馈</a:t>
            </a:r>
          </a:p>
        </p:txBody>
      </p:sp>
    </p:spTree>
    <p:extLst>
      <p:ext uri="{BB962C8B-B14F-4D97-AF65-F5344CB8AC3E}">
        <p14:creationId xmlns:p14="http://schemas.microsoft.com/office/powerpoint/2010/main" val="1142456912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0ED3B4-A92E-46B2-BE3E-9DAB8BF8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A9D14F-5993-4AC5-9612-53130944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09 实施：先跑通主线，再按阶段扩展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1A3AED-CF94-4FF6-BBF8-E1B3F07A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三阶段上线，把商品口径、渠道政策和供应对账逐步做实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E162CB-B8CB-499C-B045-8AB40B1E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版本与应用范围根据客户数、SKU、价格层级、仓库、营销、移动能力与接口范围评估，最终以正式合同为准。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C3C3CA-6A2C-49D1-9758-8ED9D1541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C61CA3-DA7A-4637-86D7-BD34BD60D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C65EA7-D371-4E19-8D5C-8A1C2D47C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CB5ACB-06F3-4539-912F-5A67C65E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5219700" cy="2952750"/>
          </a:xfrm>
          <a:prstGeom xmlns:a="http://schemas.openxmlformats.org/drawingml/2006/main" prst="roundRect">
            <a:avLst>
              <a:gd name="adj" fmla="val 51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0E575-1D94-487B-9B1E-E62BBC84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411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业务与应用选型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134DBF-6641-439B-8BE0-FE6F644C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085975"/>
            <a:ext cx="781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4FE571-49C4-43E2-A22E-EB58BA54F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105025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B2ECEE5-1402-4161-98F1-D63EE2BD5F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b3ed01fa7c4f4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775596"/>
            <a:ext cx="5029200" cy="1706858"/>
          </a:xfrm>
          <a:prstGeom xmlns:a="http://schemas.openxmlformats.org/drawingml/2006/main" prst="roundRect">
            <a:avLst>
              <a:gd name="adj" fmla="val 451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52F45E-00AF-45F2-AD7B-30A2E84FF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38350"/>
            <a:ext cx="1581150" cy="29527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EC32E4-185E-4F27-A5AC-B9A0B843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2479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E94796-58B3-48F8-B9FA-73EF7545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669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40220F-7CF5-4E1C-B2BE-ACCD53611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241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商品与客户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FB30B5-E585-4E18-9A53-6DE82F5D2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33750"/>
            <a:ext cx="12763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核心SKU字段字典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客户类型与可见货盘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客户价格口径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288198-B4B0-4C4F-AE35-A8D12B84B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038350"/>
            <a:ext cx="1581150" cy="29527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189F99-FCC3-45EC-8BCB-631E6F627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2479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3290AD-B0CC-418F-9A07-774160F0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2669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0BD3CA-1B46-469C-85E8-455F97CEE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订货与政策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22F196-8106-47F1-BF09-2CDE1591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333750"/>
            <a:ext cx="12763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商城装修与找货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促销、套餐、预售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订单核准与详情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8DEBB0-26B6-4FB4-ADBF-F1D0F9ED1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038350"/>
            <a:ext cx="1581150" cy="29527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61E328-27B0-447F-9426-209A6726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2479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9C8155-921A-4E21-BD12-7074C5E0E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2669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77D032-FDA7-43B7-B79A-381BDAFB5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7241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供应与对账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3E6920-51E3-46DB-80C3-31CCC778A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333750"/>
            <a:ext cx="12763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按品汇总与采购参考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库存、交付、退货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客户对账与终端反馈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2406775-A2AA-4D35-A9DB-23E4CB06C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429250"/>
            <a:ext cx="88392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EF88988-BC38-4DF6-8461-91BEC5449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467350"/>
            <a:ext cx="8534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建议试点：30–50个核心SKU + 3类真实客户 + 1条从订货到对账的完整订单</a:t>
            </a:r>
          </a:p>
        </p:txBody>
      </p:sp>
    </p:spTree>
    <p:extLst>
      <p:ext uri="{BB962C8B-B14F-4D97-AF65-F5344CB8AC3E}">
        <p14:creationId xmlns:p14="http://schemas.microsoft.com/office/powerpoint/2010/main" val="1630312016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2027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D37FB40-4AB3-40E4-AE81-CA37AE72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448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63B97D-5A5B-4934-8C71-1664C3AC9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95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09 下一步：用真实业务验收，不用功能清单验收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288DD4-0E2D-4906-90BE-834AB297D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带一条真实日化美妆订单，现场验证七个关键结果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DF689F-0F18-4C61-ACD0-5B17F4908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选择真实客户、真实SKU、真实价格和真实活动，从商城提交到订单核准、采购参考、交付退货与客户对账逐步核对。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8DAEF4-51D6-446A-B8D2-E2157CB2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68A95D-A75B-4236-887D-14697D07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D60FE9-1BD7-4D7C-BDD1-2DB49769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1A2BC0-7F63-4A16-B604-D221E98C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324350" cy="3181350"/>
          </a:xfrm>
          <a:prstGeom xmlns:a="http://schemas.openxmlformats.org/drawingml/2006/main" prst="roundRect">
            <a:avLst>
              <a:gd name="adj" fmla="val 479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B37254-7462-454C-8AB9-0E6D554C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33600"/>
            <a:ext cx="3219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日化美妆订单核对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7D0F13-F264-4EB4-9A57-A4E50D77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124075"/>
            <a:ext cx="781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FA2051-5863-499A-A18B-41973D3EB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143125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C6028C8-09E5-4855-9332-6FD96C8AA5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d0bb9b132c4aa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489597"/>
            <a:ext cx="4133850" cy="2583656"/>
          </a:xfrm>
          <a:prstGeom xmlns:a="http://schemas.openxmlformats.org/drawingml/2006/main" prst="roundRect">
            <a:avLst>
              <a:gd name="adj" fmla="val 4138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6B00F4-7A6E-4D9C-9975-5001D0F6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1145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701C2A-90EF-4B0C-9EBB-4FA9CEEA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574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CC1800-04CE-4323-89C4-9C26715BE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22764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18E18F-7D26-4AEF-A815-E7EE43C7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193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客户能否快速找到并选对规格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203CE5-CF2B-4CFA-A5E4-203F6F41F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8384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C01413-9E92-470F-9897-FE8E12CA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9813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A01A2C-FAD3-4FF7-986A-AC309142D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0003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6954E8-E16C-4998-9E40-9CE15A2D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432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可见货盘与客户价是否匹配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A47AC0-93FF-49AC-BB20-7AF36CA8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5623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D30404-0430-4661-A92B-C9447F5D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7052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87DBA2-E00F-4A6C-9EA3-C225E8F0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7242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49ABFC-4923-4A3C-B39C-4911783B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6671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活动赠品与套餐是否落到订单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88489C-AB25-42A5-BC3B-35D9545F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2862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012B73-9301-4822-B1D3-CF9609F67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4291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C1B665-150F-4A8D-96FA-52C89698B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4481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0C9C2A-85FC-4849-B1E4-6681DE54C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3910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核准能否发现异常价格与SKU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B7E61A-0E33-4E69-A6C1-4648F32A6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1145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57FFFC-FCF6-4D83-AF17-D12168D0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574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B3F6230-BDDB-4203-9C9E-E40CE4A47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2764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C822ABF-26C2-4601-9ADD-D0CC8027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2193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按品汇总能否支撑采购判断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675440F-7644-493D-8EBD-A6F39319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8384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8226FC3-74D4-4523-A598-E8DD17FC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9813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682A1C6-4559-47AA-8346-33CC053E2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0003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8ED28EC-1870-45F9-A783-1DBC6E30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432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交付退货能否回到原始订单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4053C96-1EFF-40B4-93E6-FBC320472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5623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A64C68">
              <a:alpha val="30000"/>
            </a:srgbClr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CAB8742-A59C-44FB-8F4D-09C1CABF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7052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6D92FC4-5557-4AE9-90B6-CFBEBC05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7242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0A3EA02-5ED5-40A4-BA2B-F0561EE0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6671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客户账单范围与差异是否清楚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CF547D0-590F-4C80-9E5F-2B04039D3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715000"/>
            <a:ext cx="67437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642C45E-1B7F-4D73-B5AC-861BCD0CE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753100"/>
            <a:ext cx="6438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验收通过的标准：七个结果在同一条真实订单上相互一致</a:t>
            </a:r>
          </a:p>
        </p:txBody>
      </p:sp>
    </p:spTree>
    <p:extLst>
      <p:ext uri="{BB962C8B-B14F-4D97-AF65-F5344CB8AC3E}">
        <p14:creationId xmlns:p14="http://schemas.microsoft.com/office/powerpoint/2010/main" val="11287886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2026-10-12T06:47:03.6630000Z</dcterms:created>
  <dcterms:modified xsi:type="dcterms:W3CDTF">2026-10-12T06:47:03.6630000Z</dcterms:modified>
</coreProperties>
</file>