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dae235c9a1433a" /><Relationship Type="http://schemas.openxmlformats.org/officeDocument/2006/relationships/extended-properties" Target="/docProps/app.xml" Id="Ra07d52df8fbc4879" /><Relationship Type="http://schemas.openxmlformats.org/officeDocument/2006/relationships/officeDocument" Target="/ppt/presentation.xml" Id="R934b120e1fcd46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bb5e370cee464b"/>
  </p:sldMasterIdLst>
  <p:notesMasterIdLst>
    <p:notesMasterId xmlns:r="http://schemas.openxmlformats.org/officeDocument/2006/relationships" r:id="R530ff39a9259495f"/>
  </p:notesMasterIdLst>
  <p:sldIdLst>
    <p:sldId xmlns:r="http://schemas.openxmlformats.org/officeDocument/2006/relationships" id="256" r:id="Rb889027cccb14ba7"/>
    <p:sldId xmlns:r="http://schemas.openxmlformats.org/officeDocument/2006/relationships" id="257" r:id="R3f790113919f4df0"/>
    <p:sldId xmlns:r="http://schemas.openxmlformats.org/officeDocument/2006/relationships" id="258" r:id="Rcb06e1456f1c484b"/>
    <p:sldId xmlns:r="http://schemas.openxmlformats.org/officeDocument/2006/relationships" id="259" r:id="R5bfb4bf71fce4a74"/>
    <p:sldId xmlns:r="http://schemas.openxmlformats.org/officeDocument/2006/relationships" id="260" r:id="R1a66cadf782a4f51"/>
    <p:sldId xmlns:r="http://schemas.openxmlformats.org/officeDocument/2006/relationships" id="261" r:id="Rc653277ad1084b74"/>
    <p:sldId xmlns:r="http://schemas.openxmlformats.org/officeDocument/2006/relationships" id="262" r:id="Ra00472f7eef343b0"/>
    <p:sldId xmlns:r="http://schemas.openxmlformats.org/officeDocument/2006/relationships" id="263" r:id="R1c4ab664bd2b4181"/>
    <p:sldId xmlns:r="http://schemas.openxmlformats.org/officeDocument/2006/relationships" id="264" r:id="R5cd4d0de3c6f49ca"/>
    <p:sldId xmlns:r="http://schemas.openxmlformats.org/officeDocument/2006/relationships" id="265" r:id="R7c54b0502a194313"/>
    <p:sldId xmlns:r="http://schemas.openxmlformats.org/officeDocument/2006/relationships" id="266" r:id="Rae35122ec01a425c"/>
    <p:sldId xmlns:r="http://schemas.openxmlformats.org/officeDocument/2006/relationships" id="267" r:id="R1442d5788e11415a"/>
    <p:sldId xmlns:r="http://schemas.openxmlformats.org/officeDocument/2006/relationships" id="268" r:id="Rd17e3e6d02f64d3f"/>
    <p:sldId xmlns:r="http://schemas.openxmlformats.org/officeDocument/2006/relationships" id="269" r:id="R1acdda1f145c4f25"/>
    <p:sldId xmlns:r="http://schemas.openxmlformats.org/officeDocument/2006/relationships" id="270" r:id="Rd12db24e273144c4"/>
    <p:sldId xmlns:r="http://schemas.openxmlformats.org/officeDocument/2006/relationships" id="271" r:id="Red481fb76af54a95"/>
    <p:sldId xmlns:r="http://schemas.openxmlformats.org/officeDocument/2006/relationships" id="272" r:id="R78c642dd0cf44ec0"/>
    <p:sldId xmlns:r="http://schemas.openxmlformats.org/officeDocument/2006/relationships" id="273" r:id="R8a69e763301d41e2"/>
    <p:sldId xmlns:r="http://schemas.openxmlformats.org/officeDocument/2006/relationships" id="274" r:id="R32ff524f042c4c7a"/>
    <p:sldId xmlns:r="http://schemas.openxmlformats.org/officeDocument/2006/relationships" id="275" r:id="R3688f9f242284ea7"/>
    <p:sldId xmlns:r="http://schemas.openxmlformats.org/officeDocument/2006/relationships" id="276" r:id="R8da82f5cbf8d4850"/>
    <p:sldId xmlns:r="http://schemas.openxmlformats.org/officeDocument/2006/relationships" id="277" r:id="R1d6bcb910ba840b1"/>
    <p:sldId xmlns:r="http://schemas.openxmlformats.org/officeDocument/2006/relationships" id="278" r:id="Rd79e25f0edac4b13"/>
    <p:sldId xmlns:r="http://schemas.openxmlformats.org/officeDocument/2006/relationships" id="279" r:id="Re6b2cd7f0a5e4fc6"/>
    <p:sldId xmlns:r="http://schemas.openxmlformats.org/officeDocument/2006/relationships" id="280" r:id="R7c717ceffef04d07"/>
    <p:sldId xmlns:r="http://schemas.openxmlformats.org/officeDocument/2006/relationships" id="281" r:id="R271799d99107448a"/>
    <p:sldId xmlns:r="http://schemas.openxmlformats.org/officeDocument/2006/relationships" id="282" r:id="R3cbe5db9106b423b"/>
    <p:sldId xmlns:r="http://schemas.openxmlformats.org/officeDocument/2006/relationships" id="283" r:id="R06825ff92e8c41bd"/>
    <p:sldId xmlns:r="http://schemas.openxmlformats.org/officeDocument/2006/relationships" id="284" r:id="R43b15b4e4cc741d5"/>
    <p:sldId xmlns:r="http://schemas.openxmlformats.org/officeDocument/2006/relationships" id="285" r:id="Raadf6d7234664520"/>
    <p:sldId xmlns:r="http://schemas.openxmlformats.org/officeDocument/2006/relationships" id="286" r:id="R8fb80bdb75474d96"/>
    <p:sldId xmlns:r="http://schemas.openxmlformats.org/officeDocument/2006/relationships" id="287" r:id="Rd2e2d23287454ebc"/>
    <p:sldId xmlns:r="http://schemas.openxmlformats.org/officeDocument/2006/relationships" id="288" r:id="R5e39c47614704cc2"/>
    <p:sldId xmlns:r="http://schemas.openxmlformats.org/officeDocument/2006/relationships" id="289" r:id="R336c71ec9aa04d57"/>
    <p:sldId xmlns:r="http://schemas.openxmlformats.org/officeDocument/2006/relationships" id="290" r:id="Rb39025db018b4dff"/>
    <p:sldId xmlns:r="http://schemas.openxmlformats.org/officeDocument/2006/relationships" id="291" r:id="R5bfeb0e1376e410e"/>
    <p:sldId xmlns:r="http://schemas.openxmlformats.org/officeDocument/2006/relationships" id="292" r:id="Rdd2c25d632bc4460"/>
    <p:sldId xmlns:r="http://schemas.openxmlformats.org/officeDocument/2006/relationships" id="293" r:id="R3947c99456c8411d"/>
    <p:sldId xmlns:r="http://schemas.openxmlformats.org/officeDocument/2006/relationships" id="294" r:id="R95424b1bdb354c43"/>
    <p:sldId xmlns:r="http://schemas.openxmlformats.org/officeDocument/2006/relationships" id="295" r:id="R948c7a3d0cda4fea"/>
    <p:sldId xmlns:r="http://schemas.openxmlformats.org/officeDocument/2006/relationships" id="296" r:id="R2fbf9d07abda481c"/>
    <p:sldId xmlns:r="http://schemas.openxmlformats.org/officeDocument/2006/relationships" id="297" r:id="R27c737e42c9a4461"/>
    <p:sldId xmlns:r="http://schemas.openxmlformats.org/officeDocument/2006/relationships" id="298" r:id="R1fba198044454e8a"/>
    <p:sldId xmlns:r="http://schemas.openxmlformats.org/officeDocument/2006/relationships" id="299" r:id="Re80acc8b8a4b479e"/>
    <p:sldId xmlns:r="http://schemas.openxmlformats.org/officeDocument/2006/relationships" id="300" r:id="R197c46d94e134ecf"/>
    <p:sldId xmlns:r="http://schemas.openxmlformats.org/officeDocument/2006/relationships" id="301" r:id="Rea6b85e6c0ff47cc"/>
    <p:sldId xmlns:r="http://schemas.openxmlformats.org/officeDocument/2006/relationships" id="302" r:id="Ra61e253d473541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989202184046e5" /><Relationship Type="http://schemas.openxmlformats.org/officeDocument/2006/relationships/slideMaster" Target="/ppt/slideMasters/slideMaster1.xml" Id="R10bb5e370cee464b" /><Relationship Type="http://schemas.openxmlformats.org/officeDocument/2006/relationships/notesMaster" Target="/ppt/notesMasters/notesMaster1.xml" Id="R530ff39a9259495f" /><Relationship Type="http://schemas.openxmlformats.org/officeDocument/2006/relationships/presProps" Target="/ppt/presProps.xml" Id="Ree0f491de61241a7" /><Relationship Type="http://schemas.openxmlformats.org/officeDocument/2006/relationships/tableStyles" Target="/ppt/tableStyles.xml" Id="Rd97a0e215a3b4253" /><Relationship Type="http://schemas.openxmlformats.org/officeDocument/2006/relationships/slide" Target="/ppt/slides/slide1.xml" Id="Rb889027cccb14ba7" /><Relationship Type="http://schemas.openxmlformats.org/officeDocument/2006/relationships/slide" Target="/ppt/slides/slide2.xml" Id="R3f790113919f4df0" /><Relationship Type="http://schemas.openxmlformats.org/officeDocument/2006/relationships/slide" Target="/ppt/slides/slide3.xml" Id="Rcb06e1456f1c484b" /><Relationship Type="http://schemas.openxmlformats.org/officeDocument/2006/relationships/slide" Target="/ppt/slides/slide4.xml" Id="R5bfb4bf71fce4a74" /><Relationship Type="http://schemas.openxmlformats.org/officeDocument/2006/relationships/slide" Target="/ppt/slides/slide5.xml" Id="R1a66cadf782a4f51" /><Relationship Type="http://schemas.openxmlformats.org/officeDocument/2006/relationships/slide" Target="/ppt/slides/slide6.xml" Id="Rc653277ad1084b74" /><Relationship Type="http://schemas.openxmlformats.org/officeDocument/2006/relationships/slide" Target="/ppt/slides/slide7.xml" Id="Ra00472f7eef343b0" /><Relationship Type="http://schemas.openxmlformats.org/officeDocument/2006/relationships/slide" Target="/ppt/slides/slide8.xml" Id="R1c4ab664bd2b4181" /><Relationship Type="http://schemas.openxmlformats.org/officeDocument/2006/relationships/slide" Target="/ppt/slides/slide9.xml" Id="R5cd4d0de3c6f49ca" /><Relationship Type="http://schemas.openxmlformats.org/officeDocument/2006/relationships/slide" Target="/ppt/slides/slide10.xml" Id="R7c54b0502a194313" /><Relationship Type="http://schemas.openxmlformats.org/officeDocument/2006/relationships/slide" Target="/ppt/slides/slide11.xml" Id="Rae35122ec01a425c" /><Relationship Type="http://schemas.openxmlformats.org/officeDocument/2006/relationships/slide" Target="/ppt/slides/slide12.xml" Id="R1442d5788e11415a" /><Relationship Type="http://schemas.openxmlformats.org/officeDocument/2006/relationships/slide" Target="/ppt/slides/slide13.xml" Id="Rd17e3e6d02f64d3f" /><Relationship Type="http://schemas.openxmlformats.org/officeDocument/2006/relationships/slide" Target="/ppt/slides/slide14.xml" Id="R1acdda1f145c4f25" /><Relationship Type="http://schemas.openxmlformats.org/officeDocument/2006/relationships/slide" Target="/ppt/slides/slide15.xml" Id="Rd12db24e273144c4" /><Relationship Type="http://schemas.openxmlformats.org/officeDocument/2006/relationships/slide" Target="/ppt/slides/slide16.xml" Id="Red481fb76af54a95" /><Relationship Type="http://schemas.openxmlformats.org/officeDocument/2006/relationships/slide" Target="/ppt/slides/slide17.xml" Id="R78c642dd0cf44ec0" /><Relationship Type="http://schemas.openxmlformats.org/officeDocument/2006/relationships/slide" Target="/ppt/slides/slide18.xml" Id="R8a69e763301d41e2" /><Relationship Type="http://schemas.openxmlformats.org/officeDocument/2006/relationships/slide" Target="/ppt/slides/slide19.xml" Id="R32ff524f042c4c7a" /><Relationship Type="http://schemas.openxmlformats.org/officeDocument/2006/relationships/slide" Target="/ppt/slides/slide20.xml" Id="R3688f9f242284ea7" /><Relationship Type="http://schemas.openxmlformats.org/officeDocument/2006/relationships/slide" Target="/ppt/slides/slide21.xml" Id="R8da82f5cbf8d4850" /><Relationship Type="http://schemas.openxmlformats.org/officeDocument/2006/relationships/slide" Target="/ppt/slides/slide22.xml" Id="R1d6bcb910ba840b1" /><Relationship Type="http://schemas.openxmlformats.org/officeDocument/2006/relationships/slide" Target="/ppt/slides/slide23.xml" Id="Rd79e25f0edac4b13" /><Relationship Type="http://schemas.openxmlformats.org/officeDocument/2006/relationships/slide" Target="/ppt/slides/slide24.xml" Id="Re6b2cd7f0a5e4fc6" /><Relationship Type="http://schemas.openxmlformats.org/officeDocument/2006/relationships/slide" Target="/ppt/slides/slide25.xml" Id="R7c717ceffef04d07" /><Relationship Type="http://schemas.openxmlformats.org/officeDocument/2006/relationships/slide" Target="/ppt/slides/slide26.xml" Id="R271799d99107448a" /><Relationship Type="http://schemas.openxmlformats.org/officeDocument/2006/relationships/slide" Target="/ppt/slides/slide27.xml" Id="R3cbe5db9106b423b" /><Relationship Type="http://schemas.openxmlformats.org/officeDocument/2006/relationships/slide" Target="/ppt/slides/slide28.xml" Id="R06825ff92e8c41bd" /><Relationship Type="http://schemas.openxmlformats.org/officeDocument/2006/relationships/slide" Target="/ppt/slides/slide29.xml" Id="R43b15b4e4cc741d5" /><Relationship Type="http://schemas.openxmlformats.org/officeDocument/2006/relationships/slide" Target="/ppt/slides/slide30.xml" Id="Raadf6d7234664520" /><Relationship Type="http://schemas.openxmlformats.org/officeDocument/2006/relationships/slide" Target="/ppt/slides/slide31.xml" Id="R8fb80bdb75474d96" /><Relationship Type="http://schemas.openxmlformats.org/officeDocument/2006/relationships/slide" Target="/ppt/slides/slide32.xml" Id="Rd2e2d23287454ebc" /><Relationship Type="http://schemas.openxmlformats.org/officeDocument/2006/relationships/slide" Target="/ppt/slides/slide33.xml" Id="R5e39c47614704cc2" /><Relationship Type="http://schemas.openxmlformats.org/officeDocument/2006/relationships/slide" Target="/ppt/slides/slide34.xml" Id="R336c71ec9aa04d57" /><Relationship Type="http://schemas.openxmlformats.org/officeDocument/2006/relationships/slide" Target="/ppt/slides/slide35.xml" Id="Rb39025db018b4dff" /><Relationship Type="http://schemas.openxmlformats.org/officeDocument/2006/relationships/slide" Target="/ppt/slides/slide36.xml" Id="R5bfeb0e1376e410e" /><Relationship Type="http://schemas.openxmlformats.org/officeDocument/2006/relationships/slide" Target="/ppt/slides/slide37.xml" Id="Rdd2c25d632bc4460" /><Relationship Type="http://schemas.openxmlformats.org/officeDocument/2006/relationships/slide" Target="/ppt/slides/slide38.xml" Id="R3947c99456c8411d" /><Relationship Type="http://schemas.openxmlformats.org/officeDocument/2006/relationships/slide" Target="/ppt/slides/slide39.xml" Id="R95424b1bdb354c43" /><Relationship Type="http://schemas.openxmlformats.org/officeDocument/2006/relationships/slide" Target="/ppt/slides/slide40.xml" Id="R948c7a3d0cda4fea" /><Relationship Type="http://schemas.openxmlformats.org/officeDocument/2006/relationships/slide" Target="/ppt/slides/slide41.xml" Id="R2fbf9d07abda481c" /><Relationship Type="http://schemas.openxmlformats.org/officeDocument/2006/relationships/slide" Target="/ppt/slides/slide42.xml" Id="R27c737e42c9a4461" /><Relationship Type="http://schemas.openxmlformats.org/officeDocument/2006/relationships/slide" Target="/ppt/slides/slide43.xml" Id="R1fba198044454e8a" /><Relationship Type="http://schemas.openxmlformats.org/officeDocument/2006/relationships/slide" Target="/ppt/slides/slide44.xml" Id="Re80acc8b8a4b479e" /><Relationship Type="http://schemas.openxmlformats.org/officeDocument/2006/relationships/slide" Target="/ppt/slides/slide45.xml" Id="R197c46d94e134ecf" /><Relationship Type="http://schemas.openxmlformats.org/officeDocument/2006/relationships/slide" Target="/ppt/slides/slide46.xml" Id="Rea6b85e6c0ff47cc" /><Relationship Type="http://schemas.openxmlformats.org/officeDocument/2006/relationships/slide" Target="/ppt/slides/slide47.xml" Id="Ra61e253d473541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7ab8c773a048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8fb6ab4042485d" /><Relationship Type="http://schemas.openxmlformats.org/officeDocument/2006/relationships/notesMaster" Target="/ppt/notesMasters/notesMaster1.xml" Id="R33ccf45b584347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5c3d5886ea4f12" /><Relationship Type="http://schemas.openxmlformats.org/officeDocument/2006/relationships/notesMaster" Target="/ppt/notesMasters/notesMaster1.xml" Id="Ra6caff9d5cd749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e96141110f4c78" /><Relationship Type="http://schemas.openxmlformats.org/officeDocument/2006/relationships/notesMaster" Target="/ppt/notesMasters/notesMaster1.xml" Id="R24ce48464f0f4c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66b4d04446436e" /><Relationship Type="http://schemas.openxmlformats.org/officeDocument/2006/relationships/notesMaster" Target="/ppt/notesMasters/notesMaster1.xml" Id="R37ac4a7f176849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e6a96d42524977" /><Relationship Type="http://schemas.openxmlformats.org/officeDocument/2006/relationships/notesMaster" Target="/ppt/notesMasters/notesMaster1.xml" Id="R54335858e9bc4f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24d1259d67406e" /><Relationship Type="http://schemas.openxmlformats.org/officeDocument/2006/relationships/notesMaster" Target="/ppt/notesMasters/notesMaster1.xml" Id="Rea4e2b0decba41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daea0cd5184ae6" /><Relationship Type="http://schemas.openxmlformats.org/officeDocument/2006/relationships/notesMaster" Target="/ppt/notesMasters/notesMaster1.xml" Id="R8ceb6bc3ee414a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5fba77343d4998" /><Relationship Type="http://schemas.openxmlformats.org/officeDocument/2006/relationships/notesMaster" Target="/ppt/notesMasters/notesMaster1.xml" Id="Ra15d35eab15d4a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c11ad6734a4e43" /><Relationship Type="http://schemas.openxmlformats.org/officeDocument/2006/relationships/notesMaster" Target="/ppt/notesMasters/notesMaster1.xml" Id="Rcabe9665bc184e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a2d6debe4a4d3c" /><Relationship Type="http://schemas.openxmlformats.org/officeDocument/2006/relationships/notesMaster" Target="/ppt/notesMasters/notesMaster1.xml" Id="R7da9461aedef4b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5ec7db3428a474c" /><Relationship Type="http://schemas.openxmlformats.org/officeDocument/2006/relationships/notesMaster" Target="/ppt/notesMasters/notesMaster1.xml" Id="Re8598306779c419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9248d024f314583" /><Relationship Type="http://schemas.openxmlformats.org/officeDocument/2006/relationships/notesMaster" Target="/ppt/notesMasters/notesMaster1.xml" Id="R7c6251ad921142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1db5dd92324acf" /><Relationship Type="http://schemas.openxmlformats.org/officeDocument/2006/relationships/notesMaster" Target="/ppt/notesMasters/notesMaster1.xml" Id="R72b91659366140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5de0f30e32472d" /><Relationship Type="http://schemas.openxmlformats.org/officeDocument/2006/relationships/notesMaster" Target="/ppt/notesMasters/notesMaster1.xml" Id="R0d2f4bccccb846f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55ab8fd60304584" /><Relationship Type="http://schemas.openxmlformats.org/officeDocument/2006/relationships/notesMaster" Target="/ppt/notesMasters/notesMaster1.xml" Id="R6a0a75f1a370402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0a52dc906324dd2" /><Relationship Type="http://schemas.openxmlformats.org/officeDocument/2006/relationships/notesMaster" Target="/ppt/notesMasters/notesMaster1.xml" Id="R2bf162185546476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eb726ccec68451a" /><Relationship Type="http://schemas.openxmlformats.org/officeDocument/2006/relationships/notesMaster" Target="/ppt/notesMasters/notesMaster1.xml" Id="Ra8c79bb7631a493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3784ef04bb94b0f" /><Relationship Type="http://schemas.openxmlformats.org/officeDocument/2006/relationships/notesMaster" Target="/ppt/notesMasters/notesMaster1.xml" Id="R5593db07eab741b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0c887b404334667" /><Relationship Type="http://schemas.openxmlformats.org/officeDocument/2006/relationships/notesMaster" Target="/ppt/notesMasters/notesMaster1.xml" Id="Re6af424b6e0c40c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d25c12b2e1e4c03" /><Relationship Type="http://schemas.openxmlformats.org/officeDocument/2006/relationships/notesMaster" Target="/ppt/notesMasters/notesMaster1.xml" Id="Rb93a7491d9844f9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ed1610135eb4da4" /><Relationship Type="http://schemas.openxmlformats.org/officeDocument/2006/relationships/notesMaster" Target="/ppt/notesMasters/notesMaster1.xml" Id="R2a6c1aebeaae4df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62aea8c605846b1" /><Relationship Type="http://schemas.openxmlformats.org/officeDocument/2006/relationships/notesMaster" Target="/ppt/notesMasters/notesMaster1.xml" Id="R3cd20fe318b945c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fd6d1322a0245fb" /><Relationship Type="http://schemas.openxmlformats.org/officeDocument/2006/relationships/notesMaster" Target="/ppt/notesMasters/notesMaster1.xml" Id="Re953e43f9504493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5b4a217804c4852" /><Relationship Type="http://schemas.openxmlformats.org/officeDocument/2006/relationships/notesMaster" Target="/ppt/notesMasters/notesMaster1.xml" Id="Rbe859a19acc341f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ad8b85799cb4aef" /><Relationship Type="http://schemas.openxmlformats.org/officeDocument/2006/relationships/notesMaster" Target="/ppt/notesMasters/notesMaster1.xml" Id="R3fe0f53eea7e44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cbaafa7210a4790" /><Relationship Type="http://schemas.openxmlformats.org/officeDocument/2006/relationships/notesMaster" Target="/ppt/notesMasters/notesMaster1.xml" Id="R86864c9120b349a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6d5b8fb6f5943e2" /><Relationship Type="http://schemas.openxmlformats.org/officeDocument/2006/relationships/notesMaster" Target="/ppt/notesMasters/notesMaster1.xml" Id="Rd3a1d096196c4d4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39f6c0261694812" /><Relationship Type="http://schemas.openxmlformats.org/officeDocument/2006/relationships/notesMaster" Target="/ppt/notesMasters/notesMaster1.xml" Id="Rb968ad8be07b449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820256275204af3" /><Relationship Type="http://schemas.openxmlformats.org/officeDocument/2006/relationships/notesMaster" Target="/ppt/notesMasters/notesMaster1.xml" Id="Re9eb6df9b5f340f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a1558c2ad924fd5" /><Relationship Type="http://schemas.openxmlformats.org/officeDocument/2006/relationships/notesMaster" Target="/ppt/notesMasters/notesMaster1.xml" Id="Rf0b1b67ca8944a2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aa8c26f4a03466b" /><Relationship Type="http://schemas.openxmlformats.org/officeDocument/2006/relationships/notesMaster" Target="/ppt/notesMasters/notesMaster1.xml" Id="Rc36901b679bf4b8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49b567052f84eae" /><Relationship Type="http://schemas.openxmlformats.org/officeDocument/2006/relationships/notesMaster" Target="/ppt/notesMasters/notesMaster1.xml" Id="Rdba1595b4eb1415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1ed4451746b4e2d" /><Relationship Type="http://schemas.openxmlformats.org/officeDocument/2006/relationships/notesMaster" Target="/ppt/notesMasters/notesMaster1.xml" Id="Re7d9112193a847b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6b2a7c559134ef4" /><Relationship Type="http://schemas.openxmlformats.org/officeDocument/2006/relationships/notesMaster" Target="/ppt/notesMasters/notesMaster1.xml" Id="R038d126bc8cb42e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ca0065094d34437" /><Relationship Type="http://schemas.openxmlformats.org/officeDocument/2006/relationships/notesMaster" Target="/ppt/notesMasters/notesMaster1.xml" Id="R7da35c980a69482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eca136eba0d4dd7" /><Relationship Type="http://schemas.openxmlformats.org/officeDocument/2006/relationships/notesMaster" Target="/ppt/notesMasters/notesMaster1.xml" Id="Ree8c00c1c4ee4a8c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64796dd4e61429e" /><Relationship Type="http://schemas.openxmlformats.org/officeDocument/2006/relationships/notesMaster" Target="/ppt/notesMasters/notesMaster1.xml" Id="Rd9e32cbc92164ba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10e09bcce63412f" /><Relationship Type="http://schemas.openxmlformats.org/officeDocument/2006/relationships/notesMaster" Target="/ppt/notesMasters/notesMaster1.xml" Id="R534adfc0236c4f5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6a3c318fb254a40" /><Relationship Type="http://schemas.openxmlformats.org/officeDocument/2006/relationships/notesMaster" Target="/ppt/notesMasters/notesMaster1.xml" Id="R0b65e193b4d641a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3bea59e719b4c74" /><Relationship Type="http://schemas.openxmlformats.org/officeDocument/2006/relationships/notesMaster" Target="/ppt/notesMasters/notesMaster1.xml" Id="R6a62ad64db0a496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261eb8cc66a44d7" /><Relationship Type="http://schemas.openxmlformats.org/officeDocument/2006/relationships/notesMaster" Target="/ppt/notesMasters/notesMaster1.xml" Id="R365a129542ce459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51e8918364c4e51" /><Relationship Type="http://schemas.openxmlformats.org/officeDocument/2006/relationships/notesMaster" Target="/ppt/notesMasters/notesMaster1.xml" Id="R9fc79706522749f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e51fea43a944463" /><Relationship Type="http://schemas.openxmlformats.org/officeDocument/2006/relationships/notesMaster" Target="/ppt/notesMasters/notesMaster1.xml" Id="Ra928522a4c8d429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aa53443f227f41fa" /><Relationship Type="http://schemas.openxmlformats.org/officeDocument/2006/relationships/notesMaster" Target="/ppt/notesMasters/notesMaster1.xml" Id="R6e3f33de97104a5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b26a80ada594e85" /><Relationship Type="http://schemas.openxmlformats.org/officeDocument/2006/relationships/notesMaster" Target="/ppt/notesMasters/notesMaster1.xml" Id="R58c2d6abc2a24b5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add37c0018fc4363" /><Relationship Type="http://schemas.openxmlformats.org/officeDocument/2006/relationships/notesMaster" Target="/ppt/notesMasters/notesMaster1.xml" Id="R739d80ab0d664c24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74f51447bbe4343" /><Relationship Type="http://schemas.openxmlformats.org/officeDocument/2006/relationships/notesMaster" Target="/ppt/notesMasters/notesMaster1.xml" Id="R7745941efd4743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化美妆当前旗舰版，55项应用仅商城装修启用。MEIB-002为300ml/500ml两普通规格，组合规格关闭，零售49.90/74.90、批发28.90/42.90；多单位已启用，基础瓶、辅助箱、1箱24瓶，两可订选项均选。BPC-SKN-002为30ml×24瓶一规格，基本件、多单位关闭，零售1774.08批发1584；列表38/26及销量14来源另核。Tester查询未命中不证明全库不存在，领用、赠品、客户价格、库存消耗和后续交付回款需各自事实依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64a08df07d4a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580f33ca75e4186" /><Relationship Type="http://schemas.openxmlformats.org/officeDocument/2006/relationships/slideLayout" Target="/ppt/slideLayouts/slideLayout1.xml" Id="R74a33392d7e54f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a33392d7e54f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ece81b79a4d79" /><Relationship Type="http://schemas.openxmlformats.org/officeDocument/2006/relationships/image" Target="/ppt/media/image.png" Id="R31c416c220744171" /><Relationship Type="http://schemas.openxmlformats.org/officeDocument/2006/relationships/image" Target="/ppt/media/image2.png" Id="R852c7f8ed6a248f7" /><Relationship Type="http://schemas.openxmlformats.org/officeDocument/2006/relationships/notesSlide" Target="/ppt/notesSlides/notesSlide1.xml" Id="R915ece99ba8c4a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7e2d5f6e947c0" /><Relationship Type="http://schemas.openxmlformats.org/officeDocument/2006/relationships/image" Target="/ppt/media/image3.png" Id="R836210a7a60943d0" /><Relationship Type="http://schemas.openxmlformats.org/officeDocument/2006/relationships/image" Target="/ppt/media/image4.png" Id="Rb2e087a59d914d36" /><Relationship Type="http://schemas.openxmlformats.org/officeDocument/2006/relationships/image" Target="/ppt/media/image5.png" Id="R8b364b92b0f548d7" /><Relationship Type="http://schemas.openxmlformats.org/officeDocument/2006/relationships/image" Target="/ppt/media/image6.png" Id="R667238c7084a4485" /><Relationship Type="http://schemas.openxmlformats.org/officeDocument/2006/relationships/image" Target="/ppt/media/image7.png" Id="Rdb87134f0ab34b7f" /><Relationship Type="http://schemas.openxmlformats.org/officeDocument/2006/relationships/image" Target="/ppt/media/image8.png" Id="R17f6575cd72a4395" /><Relationship Type="http://schemas.openxmlformats.org/officeDocument/2006/relationships/notesSlide" Target="/ppt/notesSlides/notesSlide2.xml" Id="R725d7f871cc04e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9b23c8d8df45b0" /><Relationship Type="http://schemas.openxmlformats.org/officeDocument/2006/relationships/notesSlide" Target="/ppt/notesSlides/notesSlide3.xml" Id="R2df5774919f54b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7ff0f866344a2" /><Relationship Type="http://schemas.openxmlformats.org/officeDocument/2006/relationships/image" Target="/ppt/media/image9.png" Id="Re9e4831df260447a" /><Relationship Type="http://schemas.openxmlformats.org/officeDocument/2006/relationships/image" Target="/ppt/media/image10.png" Id="R14cea98c59874d70" /><Relationship Type="http://schemas.openxmlformats.org/officeDocument/2006/relationships/image" Target="/ppt/media/image11.png" Id="Rdd5bf19a55714e33" /><Relationship Type="http://schemas.openxmlformats.org/officeDocument/2006/relationships/image" Target="/ppt/media/image12.png" Id="Rca80a971c15a40d1" /><Relationship Type="http://schemas.openxmlformats.org/officeDocument/2006/relationships/notesSlide" Target="/ppt/notesSlides/notesSlide4.xml" Id="R9333dc28e7ff45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ce15291d347d2" /><Relationship Type="http://schemas.openxmlformats.org/officeDocument/2006/relationships/image" Target="/ppt/media/image13.png" Id="R993214cfe41d4b79" /><Relationship Type="http://schemas.openxmlformats.org/officeDocument/2006/relationships/image" Target="/ppt/media/image14.png" Id="Rc898d16f048e447f" /><Relationship Type="http://schemas.openxmlformats.org/officeDocument/2006/relationships/image" Target="/ppt/media/image15.png" Id="Re86d07a19fca4f3a" /><Relationship Type="http://schemas.openxmlformats.org/officeDocument/2006/relationships/image" Target="/ppt/media/image16.png" Id="R75688dccdd174f2d" /><Relationship Type="http://schemas.openxmlformats.org/officeDocument/2006/relationships/image" Target="/ppt/media/image17.png" Id="Re5a8a830d3e84918" /><Relationship Type="http://schemas.openxmlformats.org/officeDocument/2006/relationships/notesSlide" Target="/ppt/notesSlides/notesSlide5.xml" Id="R92bfce7cb36d49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2babc1728476a" /><Relationship Type="http://schemas.openxmlformats.org/officeDocument/2006/relationships/notesSlide" Target="/ppt/notesSlides/notesSlide6.xml" Id="Rda17c1d2ee9444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111099e26491b" /><Relationship Type="http://schemas.openxmlformats.org/officeDocument/2006/relationships/image" Target="/ppt/media/image18.png" Id="R0e64ce88ed924394" /><Relationship Type="http://schemas.openxmlformats.org/officeDocument/2006/relationships/image" Target="/ppt/media/image19.png" Id="R207b38fe2a7d4f7c" /><Relationship Type="http://schemas.openxmlformats.org/officeDocument/2006/relationships/image" Target="/ppt/media/image20.png" Id="R022631e7b3ce4707" /><Relationship Type="http://schemas.openxmlformats.org/officeDocument/2006/relationships/image" Target="/ppt/media/image21.png" Id="R259a4c48cef04a92" /><Relationship Type="http://schemas.openxmlformats.org/officeDocument/2006/relationships/image" Target="/ppt/media/image22.png" Id="Rbc1b189e5c624002" /><Relationship Type="http://schemas.openxmlformats.org/officeDocument/2006/relationships/image" Target="/ppt/media/image23.png" Id="R203169879304440e" /><Relationship Type="http://schemas.openxmlformats.org/officeDocument/2006/relationships/image" Target="/ppt/media/image24.png" Id="R7117b99fab0a44cf" /><Relationship Type="http://schemas.openxmlformats.org/officeDocument/2006/relationships/notesSlide" Target="/ppt/notesSlides/notesSlide7.xml" Id="Rf1af089460b84b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159676aa7d4e88" /><Relationship Type="http://schemas.openxmlformats.org/officeDocument/2006/relationships/notesSlide" Target="/ppt/notesSlides/notesSlide8.xml" Id="R03c4fefd79c241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d1ba9e4dc4746" /><Relationship Type="http://schemas.openxmlformats.org/officeDocument/2006/relationships/image" Target="/ppt/media/image25.png" Id="R8fc904704305459c" /><Relationship Type="http://schemas.openxmlformats.org/officeDocument/2006/relationships/image" Target="/ppt/media/image26.png" Id="Raa3b2a00733b4ed0" /><Relationship Type="http://schemas.openxmlformats.org/officeDocument/2006/relationships/image" Target="/ppt/media/image27.png" Id="R4fb4c049e9974c18" /><Relationship Type="http://schemas.openxmlformats.org/officeDocument/2006/relationships/image" Target="/ppt/media/image28.png" Id="Rd80c8113b6c947cf" /><Relationship Type="http://schemas.openxmlformats.org/officeDocument/2006/relationships/image" Target="/ppt/media/image29.png" Id="Ra5fae47921d6402e" /><Relationship Type="http://schemas.openxmlformats.org/officeDocument/2006/relationships/image" Target="/ppt/media/image30.png" Id="Rdab12e9a8dcf4bf4" /><Relationship Type="http://schemas.openxmlformats.org/officeDocument/2006/relationships/image" Target="/ppt/media/image31.png" Id="Rb51a631888dc46d6" /><Relationship Type="http://schemas.openxmlformats.org/officeDocument/2006/relationships/image" Target="/ppt/media/image32.png" Id="Ra68dc33ff712458d" /><Relationship Type="http://schemas.openxmlformats.org/officeDocument/2006/relationships/notesSlide" Target="/ppt/notesSlides/notesSlide9.xml" Id="Rba4ed6357f7d4a4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274018a2f4e9e" /><Relationship Type="http://schemas.openxmlformats.org/officeDocument/2006/relationships/image" Target="/ppt/media/image33.png" Id="R3996986df201467e" /><Relationship Type="http://schemas.openxmlformats.org/officeDocument/2006/relationships/image" Target="/ppt/media/image34.png" Id="Rbbf0cdbf711348ef" /><Relationship Type="http://schemas.openxmlformats.org/officeDocument/2006/relationships/image" Target="/ppt/media/image35.png" Id="Rcae553b9e5534a6e" /><Relationship Type="http://schemas.openxmlformats.org/officeDocument/2006/relationships/image" Target="/ppt/media/image36.png" Id="Rd0ed1468dc3c480d" /><Relationship Type="http://schemas.openxmlformats.org/officeDocument/2006/relationships/notesSlide" Target="/ppt/notesSlides/notesSlide10.xml" Id="R5f00eff6db574e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aa86ba18d749d8" /><Relationship Type="http://schemas.openxmlformats.org/officeDocument/2006/relationships/image" Target="/ppt/media/image.jpeg" Id="R163005a196b84fc4" /><Relationship Type="http://schemas.openxmlformats.org/officeDocument/2006/relationships/notesSlide" Target="/ppt/notesSlides/notesSlide11.xml" Id="R917014b591674f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1e30082734216" /><Relationship Type="http://schemas.openxmlformats.org/officeDocument/2006/relationships/image" Target="/ppt/media/image37.png" Id="R785abba2231d41a8" /><Relationship Type="http://schemas.openxmlformats.org/officeDocument/2006/relationships/image" Target="/ppt/media/image38.png" Id="Rf54135bcd1f6409f" /><Relationship Type="http://schemas.openxmlformats.org/officeDocument/2006/relationships/image" Target="/ppt/media/image39.png" Id="Rcf7dfa19960d44d4" /><Relationship Type="http://schemas.openxmlformats.org/officeDocument/2006/relationships/notesSlide" Target="/ppt/notesSlides/notesSlide12.xml" Id="R49b17fe321ec45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05c618e26e4f6e" /><Relationship Type="http://schemas.openxmlformats.org/officeDocument/2006/relationships/image" Target="/ppt/media/image2.jpeg" Id="Raca607a1b5774d9e" /><Relationship Type="http://schemas.openxmlformats.org/officeDocument/2006/relationships/notesSlide" Target="/ppt/notesSlides/notesSlide13.xml" Id="R6ed1efb62d7945d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26168bb024091" /><Relationship Type="http://schemas.openxmlformats.org/officeDocument/2006/relationships/image" Target="/ppt/media/image40.png" Id="R6464ad9498ec4b17" /><Relationship Type="http://schemas.openxmlformats.org/officeDocument/2006/relationships/notesSlide" Target="/ppt/notesSlides/notesSlide14.xml" Id="Rff8e9f9778d9474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35576957914980" /><Relationship Type="http://schemas.openxmlformats.org/officeDocument/2006/relationships/image" Target="/ppt/media/image41.png" Id="R94404134f52847a5" /><Relationship Type="http://schemas.openxmlformats.org/officeDocument/2006/relationships/notesSlide" Target="/ppt/notesSlides/notesSlide15.xml" Id="R5005ab3e66314a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9fef30e6c482d" /><Relationship Type="http://schemas.openxmlformats.org/officeDocument/2006/relationships/image" Target="/ppt/media/image42.png" Id="R49adcbc3706b4e68" /><Relationship Type="http://schemas.openxmlformats.org/officeDocument/2006/relationships/image" Target="/ppt/media/image43.png" Id="R00fb7fc180c04c74" /><Relationship Type="http://schemas.openxmlformats.org/officeDocument/2006/relationships/image" Target="/ppt/media/image44.png" Id="Rdea700b84e5740b8" /><Relationship Type="http://schemas.openxmlformats.org/officeDocument/2006/relationships/image" Target="/ppt/media/image45.png" Id="R6df054ddb36c4e37" /><Relationship Type="http://schemas.openxmlformats.org/officeDocument/2006/relationships/notesSlide" Target="/ppt/notesSlides/notesSlide16.xml" Id="R2a6b45b78543433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31b843b084c85" /><Relationship Type="http://schemas.openxmlformats.org/officeDocument/2006/relationships/image" Target="/ppt/media/image3.jpeg" Id="Rf558652052db4464" /><Relationship Type="http://schemas.openxmlformats.org/officeDocument/2006/relationships/notesSlide" Target="/ppt/notesSlides/notesSlide17.xml" Id="R74bacb11c13d4ca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4494cc44448a3" /><Relationship Type="http://schemas.openxmlformats.org/officeDocument/2006/relationships/image" Target="/ppt/media/image46.png" Id="R71c178ab7b344c26" /><Relationship Type="http://schemas.openxmlformats.org/officeDocument/2006/relationships/image" Target="/ppt/media/image47.png" Id="R4f42d783886b45a0" /><Relationship Type="http://schemas.openxmlformats.org/officeDocument/2006/relationships/image" Target="/ppt/media/image48.png" Id="R5e784c86eb3b481a" /><Relationship Type="http://schemas.openxmlformats.org/officeDocument/2006/relationships/image" Target="/ppt/media/image49.png" Id="R85e98d5febad41fd" /><Relationship Type="http://schemas.openxmlformats.org/officeDocument/2006/relationships/notesSlide" Target="/ppt/notesSlides/notesSlide18.xml" Id="Ra76791e532e2499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49cf09a1c47e8" /><Relationship Type="http://schemas.openxmlformats.org/officeDocument/2006/relationships/image" Target="/ppt/media/image50.png" Id="Rca2e025200c24647" /><Relationship Type="http://schemas.openxmlformats.org/officeDocument/2006/relationships/image" Target="/ppt/media/image51.png" Id="R68f3295f141c42b7" /><Relationship Type="http://schemas.openxmlformats.org/officeDocument/2006/relationships/image" Target="/ppt/media/image52.png" Id="Rf5a33ef3b537467b" /><Relationship Type="http://schemas.openxmlformats.org/officeDocument/2006/relationships/notesSlide" Target="/ppt/notesSlides/notesSlide19.xml" Id="Rc1565e57b9a6473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7ef3897f234815" /><Relationship Type="http://schemas.openxmlformats.org/officeDocument/2006/relationships/image" Target="/ppt/media/image53.png" Id="R8b2106e693164044" /><Relationship Type="http://schemas.openxmlformats.org/officeDocument/2006/relationships/notesSlide" Target="/ppt/notesSlides/notesSlide20.xml" Id="Re1ccce15324e47b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682bf367b24dbe" /><Relationship Type="http://schemas.openxmlformats.org/officeDocument/2006/relationships/image" Target="/ppt/media/image54.png" Id="Rb8db413b87254aa4" /><Relationship Type="http://schemas.openxmlformats.org/officeDocument/2006/relationships/notesSlide" Target="/ppt/notesSlides/notesSlide21.xml" Id="Red13c69f91ba47d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832ddde6b42b9" /><Relationship Type="http://schemas.openxmlformats.org/officeDocument/2006/relationships/image" Target="/ppt/media/image55.png" Id="Rcfa2f8e5914c4064" /><Relationship Type="http://schemas.openxmlformats.org/officeDocument/2006/relationships/image" Target="/ppt/media/image56.png" Id="Re5e89ae479fb4e63" /><Relationship Type="http://schemas.openxmlformats.org/officeDocument/2006/relationships/image" Target="/ppt/media/image57.png" Id="R2951730f486240e3" /><Relationship Type="http://schemas.openxmlformats.org/officeDocument/2006/relationships/image" Target="/ppt/media/image58.png" Id="Rdee7d834075845c8" /><Relationship Type="http://schemas.openxmlformats.org/officeDocument/2006/relationships/notesSlide" Target="/ppt/notesSlides/notesSlide22.xml" Id="Rbe67e9802c814f0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7bc13468bb4cef" /><Relationship Type="http://schemas.openxmlformats.org/officeDocument/2006/relationships/image" Target="/ppt/media/image59.png" Id="Rcada3c47a6c3470c" /><Relationship Type="http://schemas.openxmlformats.org/officeDocument/2006/relationships/image" Target="/ppt/media/image60.png" Id="Rfcec9d19c98544cb" /><Relationship Type="http://schemas.openxmlformats.org/officeDocument/2006/relationships/image" Target="/ppt/media/image61.png" Id="Rc61ac0d255b54656" /><Relationship Type="http://schemas.openxmlformats.org/officeDocument/2006/relationships/image" Target="/ppt/media/image62.png" Id="R08e17a08417e4911" /><Relationship Type="http://schemas.openxmlformats.org/officeDocument/2006/relationships/image" Target="/ppt/media/image63.png" Id="R3b51e79c8a1a42e1" /><Relationship Type="http://schemas.openxmlformats.org/officeDocument/2006/relationships/image" Target="/ppt/media/image64.png" Id="R264f6f91a80c4619" /><Relationship Type="http://schemas.openxmlformats.org/officeDocument/2006/relationships/notesSlide" Target="/ppt/notesSlides/notesSlide23.xml" Id="R71ae6c7e7024452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8dd22b69b4a7e" /><Relationship Type="http://schemas.openxmlformats.org/officeDocument/2006/relationships/image" Target="/ppt/media/image65.png" Id="Rbf3b328eeaf4497b" /><Relationship Type="http://schemas.openxmlformats.org/officeDocument/2006/relationships/image" Target="/ppt/media/image66.png" Id="Rab1fc836325048f3" /><Relationship Type="http://schemas.openxmlformats.org/officeDocument/2006/relationships/image" Target="/ppt/media/image67.png" Id="Recf10872bf5c4cf4" /><Relationship Type="http://schemas.openxmlformats.org/officeDocument/2006/relationships/image" Target="/ppt/media/image68.png" Id="R5359bfda16f94b2e" /><Relationship Type="http://schemas.openxmlformats.org/officeDocument/2006/relationships/notesSlide" Target="/ppt/notesSlides/notesSlide24.xml" Id="Rca6cebe367c445c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a4a63e67c3419d" /><Relationship Type="http://schemas.openxmlformats.org/officeDocument/2006/relationships/image" Target="/ppt/media/image69.png" Id="R95c53067812f4e22" /><Relationship Type="http://schemas.openxmlformats.org/officeDocument/2006/relationships/image" Target="/ppt/media/image70.png" Id="R210e7c816252470a" /><Relationship Type="http://schemas.openxmlformats.org/officeDocument/2006/relationships/image" Target="/ppt/media/image71.png" Id="R71ab31960ee0405b" /><Relationship Type="http://schemas.openxmlformats.org/officeDocument/2006/relationships/notesSlide" Target="/ppt/notesSlides/notesSlide25.xml" Id="R7aa66facac83478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35df6cc4584fb6" /><Relationship Type="http://schemas.openxmlformats.org/officeDocument/2006/relationships/image" Target="/ppt/media/image72.png" Id="R3a9d2e8622554288" /><Relationship Type="http://schemas.openxmlformats.org/officeDocument/2006/relationships/image" Target="/ppt/media/image73.png" Id="R7770189aa6d54c98" /><Relationship Type="http://schemas.openxmlformats.org/officeDocument/2006/relationships/image" Target="/ppt/media/image74.png" Id="R94758da748c949f9" /><Relationship Type="http://schemas.openxmlformats.org/officeDocument/2006/relationships/notesSlide" Target="/ppt/notesSlides/notesSlide26.xml" Id="Ra7e0b57d14b64dd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560dc884544d8" /><Relationship Type="http://schemas.openxmlformats.org/officeDocument/2006/relationships/image" Target="/ppt/media/image75.png" Id="Rc724f37929364cfc" /><Relationship Type="http://schemas.openxmlformats.org/officeDocument/2006/relationships/image" Target="/ppt/media/image76.png" Id="R25cdb47ffe69466a" /><Relationship Type="http://schemas.openxmlformats.org/officeDocument/2006/relationships/image" Target="/ppt/media/image77.png" Id="R0208caf7253c4d10" /><Relationship Type="http://schemas.openxmlformats.org/officeDocument/2006/relationships/notesSlide" Target="/ppt/notesSlides/notesSlide27.xml" Id="Rc8c09b23d02e481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5ca54596a4d9e" /><Relationship Type="http://schemas.openxmlformats.org/officeDocument/2006/relationships/image" Target="/ppt/media/image78.png" Id="R85531b9b1b4b41f7" /><Relationship Type="http://schemas.openxmlformats.org/officeDocument/2006/relationships/image" Target="/ppt/media/image79.png" Id="R1cca4a0f35784936" /><Relationship Type="http://schemas.openxmlformats.org/officeDocument/2006/relationships/image" Target="/ppt/media/image80.png" Id="R60b110f7e1874de8" /><Relationship Type="http://schemas.openxmlformats.org/officeDocument/2006/relationships/notesSlide" Target="/ppt/notesSlides/notesSlide28.xml" Id="R9dc14b9b7f0f4de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2d9540a144fd1" /><Relationship Type="http://schemas.openxmlformats.org/officeDocument/2006/relationships/notesSlide" Target="/ppt/notesSlides/notesSlide29.xml" Id="Rc3f4aed397b1417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5b14caa0641d3" /><Relationship Type="http://schemas.openxmlformats.org/officeDocument/2006/relationships/image" Target="/ppt/media/image81.png" Id="R6b7207c761e6400b" /><Relationship Type="http://schemas.openxmlformats.org/officeDocument/2006/relationships/notesSlide" Target="/ppt/notesSlides/notesSlide30.xml" Id="R5903f0886843437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926008c29e4463" /><Relationship Type="http://schemas.openxmlformats.org/officeDocument/2006/relationships/image" Target="/ppt/media/image82.png" Id="R17b8ccd3efc841c5" /><Relationship Type="http://schemas.openxmlformats.org/officeDocument/2006/relationships/notesSlide" Target="/ppt/notesSlides/notesSlide31.xml" Id="R7b4a5fa94314450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ad9f5ffa54b83" /><Relationship Type="http://schemas.openxmlformats.org/officeDocument/2006/relationships/image" Target="/ppt/media/image83.png" Id="R29bdc3032c484265" /><Relationship Type="http://schemas.openxmlformats.org/officeDocument/2006/relationships/notesSlide" Target="/ppt/notesSlides/notesSlide32.xml" Id="R0f1c10be84d9463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c90cf96d524087" /><Relationship Type="http://schemas.openxmlformats.org/officeDocument/2006/relationships/image" Target="/ppt/media/image84.png" Id="R5df5a1666cbe4ec2" /><Relationship Type="http://schemas.openxmlformats.org/officeDocument/2006/relationships/notesSlide" Target="/ppt/notesSlides/notesSlide33.xml" Id="Rfb62350854c8437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af76d96904f11" /><Relationship Type="http://schemas.openxmlformats.org/officeDocument/2006/relationships/image" Target="/ppt/media/image85.png" Id="R9adb5f74ff714b31" /><Relationship Type="http://schemas.openxmlformats.org/officeDocument/2006/relationships/notesSlide" Target="/ppt/notesSlides/notesSlide34.xml" Id="Rfdaf8f37fc65490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d6f698a5448db" /><Relationship Type="http://schemas.openxmlformats.org/officeDocument/2006/relationships/image" Target="/ppt/media/image86.png" Id="R1aea74139a3a4b97" /><Relationship Type="http://schemas.openxmlformats.org/officeDocument/2006/relationships/notesSlide" Target="/ppt/notesSlides/notesSlide35.xml" Id="R5847e769840d4a0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a2d7ba4934f2d" /><Relationship Type="http://schemas.openxmlformats.org/officeDocument/2006/relationships/image" Target="/ppt/media/image87.png" Id="Rb69fda2997394651" /><Relationship Type="http://schemas.openxmlformats.org/officeDocument/2006/relationships/notesSlide" Target="/ppt/notesSlides/notesSlide36.xml" Id="Re73061e1c23d486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25b3d32fd4223" /><Relationship Type="http://schemas.openxmlformats.org/officeDocument/2006/relationships/image" Target="/ppt/media/image88.png" Id="R5c9e5923e72641f2" /><Relationship Type="http://schemas.openxmlformats.org/officeDocument/2006/relationships/image" Target="/ppt/media/image89.png" Id="R75b7023cd68840c6" /><Relationship Type="http://schemas.openxmlformats.org/officeDocument/2006/relationships/image" Target="/ppt/media/image90.png" Id="R7ea553689d4743dd" /><Relationship Type="http://schemas.openxmlformats.org/officeDocument/2006/relationships/image" Target="/ppt/media/image91.png" Id="R6a30024d3bfb4f4e" /><Relationship Type="http://schemas.openxmlformats.org/officeDocument/2006/relationships/notesSlide" Target="/ppt/notesSlides/notesSlide37.xml" Id="R853619794da7464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d1e587b2df4b63" /><Relationship Type="http://schemas.openxmlformats.org/officeDocument/2006/relationships/image" Target="/ppt/media/image92.png" Id="R9aa57284fbb44437" /><Relationship Type="http://schemas.openxmlformats.org/officeDocument/2006/relationships/image" Target="/ppt/media/image93.png" Id="R05a73a238ab14455" /><Relationship Type="http://schemas.openxmlformats.org/officeDocument/2006/relationships/image" Target="/ppt/media/image94.png" Id="R2548f592435a4900" /><Relationship Type="http://schemas.openxmlformats.org/officeDocument/2006/relationships/notesSlide" Target="/ppt/notesSlides/notesSlide38.xml" Id="Rb71864d9f6ee4d6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3cd447e554a29" /><Relationship Type="http://schemas.openxmlformats.org/officeDocument/2006/relationships/image" Target="/ppt/media/image95.png" Id="R73f65640aeb24961" /><Relationship Type="http://schemas.openxmlformats.org/officeDocument/2006/relationships/notesSlide" Target="/ppt/notesSlides/notesSlide39.xml" Id="R710aee80329a454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89b79eee74c90" /><Relationship Type="http://schemas.openxmlformats.org/officeDocument/2006/relationships/image" Target="/ppt/media/image96.png" Id="R84c2f77b54a8480f" /><Relationship Type="http://schemas.openxmlformats.org/officeDocument/2006/relationships/image" Target="/ppt/media/image97.png" Id="Redd0964a4c2344ae" /><Relationship Type="http://schemas.openxmlformats.org/officeDocument/2006/relationships/image" Target="/ppt/media/image98.png" Id="Ra7873bbaa99c439f" /><Relationship Type="http://schemas.openxmlformats.org/officeDocument/2006/relationships/notesSlide" Target="/ppt/notesSlides/notesSlide40.xml" Id="R8e5b17cc387d4f5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5d43e142e34975" /><Relationship Type="http://schemas.openxmlformats.org/officeDocument/2006/relationships/image" Target="/ppt/media/image99.png" Id="Rfae942f36e8a4b6c" /><Relationship Type="http://schemas.openxmlformats.org/officeDocument/2006/relationships/image" Target="/ppt/media/image100.png" Id="Rf792dee8db6c4aaf" /><Relationship Type="http://schemas.openxmlformats.org/officeDocument/2006/relationships/image" Target="/ppt/media/image101.png" Id="Rf5b92b1179f24690" /><Relationship Type="http://schemas.openxmlformats.org/officeDocument/2006/relationships/notesSlide" Target="/ppt/notesSlides/notesSlide41.xml" Id="Rb3b604f21c7245c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590b58fed45a2" /><Relationship Type="http://schemas.openxmlformats.org/officeDocument/2006/relationships/image" Target="/ppt/media/image102.png" Id="R5e277233dc684e64" /><Relationship Type="http://schemas.openxmlformats.org/officeDocument/2006/relationships/image" Target="/ppt/media/image103.png" Id="Rd4f0925d7c1246c3" /><Relationship Type="http://schemas.openxmlformats.org/officeDocument/2006/relationships/image" Target="/ppt/media/image104.png" Id="R9fbf17a084384a6e" /><Relationship Type="http://schemas.openxmlformats.org/officeDocument/2006/relationships/image" Target="/ppt/media/image105.png" Id="R03da56c4fe744526" /><Relationship Type="http://schemas.openxmlformats.org/officeDocument/2006/relationships/image" Target="/ppt/media/image106.png" Id="Rd10a52b0d0e64f1e" /><Relationship Type="http://schemas.openxmlformats.org/officeDocument/2006/relationships/notesSlide" Target="/ppt/notesSlides/notesSlide42.xml" Id="R312b360ad60b413f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ceef17c79e48e1" /><Relationship Type="http://schemas.openxmlformats.org/officeDocument/2006/relationships/image" Target="/ppt/media/image107.png" Id="R2ad02871cf9e4ff0" /><Relationship Type="http://schemas.openxmlformats.org/officeDocument/2006/relationships/image" Target="/ppt/media/image108.png" Id="R38cb36f6d0b74ccd" /><Relationship Type="http://schemas.openxmlformats.org/officeDocument/2006/relationships/image" Target="/ppt/media/image109.png" Id="R7f04a83102c048c3" /><Relationship Type="http://schemas.openxmlformats.org/officeDocument/2006/relationships/notesSlide" Target="/ppt/notesSlides/notesSlide43.xml" Id="R2e9b21a12b2d4bfd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bda54cf7814f3b" /><Relationship Type="http://schemas.openxmlformats.org/officeDocument/2006/relationships/image" Target="/ppt/media/image110.png" Id="Rccd27e926e304b64" /><Relationship Type="http://schemas.openxmlformats.org/officeDocument/2006/relationships/notesSlide" Target="/ppt/notesSlides/notesSlide44.xml" Id="R2b29e5122108423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6bce67fff646d8" /><Relationship Type="http://schemas.openxmlformats.org/officeDocument/2006/relationships/image" Target="/ppt/media/image111.png" Id="R0f8397a195d34601" /><Relationship Type="http://schemas.openxmlformats.org/officeDocument/2006/relationships/image" Target="/ppt/media/image112.png" Id="Rc12213cd5e124fb6" /><Relationship Type="http://schemas.openxmlformats.org/officeDocument/2006/relationships/image" Target="/ppt/media/image113.png" Id="R9e99d4fd2d054008" /><Relationship Type="http://schemas.openxmlformats.org/officeDocument/2006/relationships/image" Target="/ppt/media/image114.png" Id="R10edda41bc794e01" /><Relationship Type="http://schemas.openxmlformats.org/officeDocument/2006/relationships/notesSlide" Target="/ppt/notesSlides/notesSlide45.xml" Id="R6dd83e41c1704a2f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4b0800d3e4809" /><Relationship Type="http://schemas.openxmlformats.org/officeDocument/2006/relationships/image" Target="/ppt/media/image115.png" Id="Racde94555d4a4ccf" /><Relationship Type="http://schemas.openxmlformats.org/officeDocument/2006/relationships/notesSlide" Target="/ppt/notesSlides/notesSlide46.xml" Id="R77c9a7f62de44b4c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42fb8e52343b8" /><Relationship Type="http://schemas.openxmlformats.org/officeDocument/2006/relationships/image" Target="/ppt/media/image116.png" Id="Ra59513efbec54b64" /><Relationship Type="http://schemas.openxmlformats.org/officeDocument/2006/relationships/notesSlide" Target="/ppt/notesSlides/notesSlide47.xml" Id="Rdecbf017cfe449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2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26EAB2-262A-418B-B6BB-23F24D3809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c416c220744171"/>
          <a:srcRect xmlns:a="http://schemas.openxmlformats.org/drawingml/2006/main" l="0" t="7840" r="0" b="78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25D94-1FB1-480B-8B4F-BC4D72AB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>
              <a:alpha val="4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7F0916-BEA0-40B5-9DAF-8C21CA48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009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>
              <a:alpha val="70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FE0986-A4AC-44BE-A160-5965968F53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c7f8ed6a248f7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24BC0-6FA3-41F6-A3F2-63923EE9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21717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38000"/>
            </a:srgbClr>
          </a:solidFill>
          <a:ln xmlns:a="http://schemas.openxmlformats.org/drawingml/2006/main"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C73E7-45F9-4F09-BDAF-53DE08C4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6E3C3-9C62-4296-98B6-9946C3C5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63817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从选对SKU、卖对政策，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到供对货、对清账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1AE0D-764A-403A-9EE2-0A4EFD9D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rPr>
              <a:t>云上订货 · 日化美妆行业订货系统解决方案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5B7BF-5CB0-4930-BE72-245ECC3E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191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把品牌、系列、功效、肤质、色号、香型、容量与包装规格带进同一条订货链，提升渠道政策、新品铺货、采购补货、交付退货和客户对账的SKU对应准确性。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D50478-22D0-449C-BF09-AEB4E991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9D89F-4D2E-42F3-8CD7-113C0E65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护肤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9FC61-3B35-4FAB-ABEC-39CCECDA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DB0788-7595-4286-967F-F0DDA781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彩妆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F822D-E491-4965-96D1-5F32C382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C439BE-015D-462C-B859-66FB4D6E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洗护发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71856A-1988-41F5-9F52-06587F6C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2768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563DD3-AA3C-408C-8E7C-5702CCD1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2959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身体护理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5EAEA2-7E6E-4B03-9F32-FD90458B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CBDD4B-53B6-4854-BA12-7B678272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香氛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CFDE68-23B3-4964-A132-5FBC2AD6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9EC1C-D9A6-4721-995A-51504C75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口腔个护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4BAE65-6682-4CDD-8208-0C4A799E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BEB7A7-AFA1-4F3B-80AD-3DA61AA8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男士护理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392012-59FB-43EB-B9D7-A7673822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63F9F6-ACF2-4907-B36E-55932BBF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家清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9D3273-98B5-43F4-9BC6-C6FF427D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6191250"/>
            <a:ext cx="2819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日化美妆订货与经营协同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6039790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CDE5985-1507-4BFA-A2CB-C476DB282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4DC43-66A7-4BDA-A45B-4FC4A34C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行业判断：业态不同，订货难点不同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FEF092-191F-4652-832B-3911C88B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六类日化美妆经营模式，共用一条SKU与渠道政策主线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9C5CE-6DEC-486B-88BA-7A7F49F9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品牌代理、集合店、专业线、日化流通与电商并不是同一种生意；方案先识别业态，再组合商品、价格、活动、履约与对账能力。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C5AF1-0D82-4FD3-837C-0D153E7A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09577B-871C-4DB7-9977-2E587731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31BE2-DA77-42C1-8C6E-17F98A5E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BCB9FA-A35F-4D76-875A-B1265EE7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9093F-C2FD-4C41-A532-5644E391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F265F24-D729-462C-AFFF-283B365BC3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210a7a60943d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AA55EF-0605-4D35-AF31-B0BEA05C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 / 区域代理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511ADE-92C5-45F8-A5C0-C5F0F679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关注品牌系列、授权区域、渠道价格与新品首铺节奏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CBCE10-1F62-4857-926D-BD6675A85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1F3D4-0362-4B62-9853-68373D8A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A37FF79-4A56-4D78-B405-AA08BA65EC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e087a59d914d36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EC950-4FDF-481D-9AF9-B63CAB43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多品牌经销商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6B2407-3D58-430D-BB7C-B0FA6863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同一客户跨品牌补货，SKU密集且客户价差异明显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C994F9-6FBE-46B3-A529-84B0A5E4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E0D6CE-F43C-48E6-A7BD-44F3864B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3489980-8AFA-4B34-A693-F232B107A1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64b92b0f548d7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F16877-5A00-41C9-8E76-EBBBF3EB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CS化妆品店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F0D47A-7A3F-4833-A463-9FE6965F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护肤、彩妆、香氛组合经营，依赖活动与高频补货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1D021C-7606-4EF2-B232-AE603634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8956FF-B680-4874-848C-5CE48345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C3D253B-3D9E-445E-9C90-A51DBA0597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238c7084a4485"/>
          <a:stretch xmlns:a="http://schemas.openxmlformats.org/drawingml/2006/main"/>
        </p:blipFill>
        <p:spPr>
          <a:xfrm xmlns:a="http://schemas.openxmlformats.org/drawingml/2006/main">
            <a:off x="9144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512539-6912-44DC-BCB8-49F4772B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美容院 / 专业线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4A7875-118F-40AC-954E-A3715F72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院装、客装、疗程配套与顾问式选品需要清晰区分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0424DA-0BAD-4632-A9EE-9808398A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EC86E7D-8D96-40C3-8E18-3E65D007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7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851C90E-83E5-477D-9134-D6139BA40D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7134f0ab34b7f"/>
          <a:stretch xmlns:a="http://schemas.openxmlformats.org/drawingml/2006/main"/>
        </p:blipFill>
        <p:spPr>
          <a:xfrm xmlns:a="http://schemas.openxmlformats.org/drawingml/2006/main">
            <a:off x="457835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1C6E34-8843-4E2C-A6EE-90514980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日化 / KA流通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EFBB7C9-1367-4BD0-85C7-F8BA87C79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整箱、件装与多仓配送并行，采购周转和对账更重要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B169FF5-F87A-4918-9FC5-50D763D2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48100"/>
            <a:ext cx="34925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D267304-BBA9-4325-B901-2B8E1D27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000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995049E-31B2-439C-A2FD-9D2C47EE62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f6575cd72a4395"/>
          <a:stretch xmlns:a="http://schemas.openxmlformats.org/drawingml/2006/main"/>
        </p:blipFill>
        <p:spPr>
          <a:xfrm xmlns:a="http://schemas.openxmlformats.org/drawingml/2006/main">
            <a:off x="8242300" y="4057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91086BC-62E3-4F8C-96E7-B1432652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00050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电商 / 直播供货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72E9D7B-5E12-4CF3-994A-279E20EF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72000"/>
            <a:ext cx="311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套装、活动货盘、快速配货与退货差异需要留痕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8365B4C-7003-44A0-9D99-73EE9821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242D6BC-9856-4458-846A-AEB50FB76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行业差异最终落到四件事：SKU身份、客户政策、订单事实、供应执行</a:t>
            </a:r>
          </a:p>
        </p:txBody>
      </p:sp>
    </p:spTree>
    <p:extLst>
      <p:ext uri="{BB962C8B-B14F-4D97-AF65-F5344CB8AC3E}">
        <p14:creationId xmlns:p14="http://schemas.microsoft.com/office/powerpoint/2010/main" val="8076210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A89C70C-C18D-4829-9F1F-E92355EB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3EE1A-9FF7-4558-AFAA-E9EC84B5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行业判断：名字相近，不代表同一个SKU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92DE3-13F3-4959-8D20-CF97B2ED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日化美妆商品身份，不只是“商品名称 + 数量”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0308B-DED9-4D69-8F80-9A87D916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同一系列下，功效、肤质、色号、香型、容量和包装形态都会改变可售对象、价格、库存与补货判断。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AD3A2-3FA7-43A4-9D94-738BDD217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BA20F-2453-41FD-8A37-1F01762C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2C83E-7662-4451-A671-748B20FB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9AEB00-F20F-49B9-B511-89C4A23D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7645C-E4BE-474D-B3C9-98A830BF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CB99C9-1606-4145-9EAE-262A638A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5A010C-1AFC-4900-B9F0-566DA386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 / 系列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8D7011-8CD9-4CF2-A118-3B8D613FC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先确定经营归属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23B42B-C7E9-4AC1-8E1A-7100B2D4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20C598-5D11-4336-831F-0960C8D9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47E96-FD67-4BD4-B19C-2C14D8A0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FF335-D44A-4396-8E62-4CB8C20E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品类 / 功效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6B8F2F-25B4-4AE7-AC47-FAE290FE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洁面、精华、修护、防晒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263506-62CE-4E95-8B13-8CD943FF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683003-66ED-4CE7-8EBB-4BD75947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532713-E902-428E-B311-8F93A469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5145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5145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9D444-5A46-41AC-A6FB-F5E5C9FA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肤质 / 人群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F901CA-53CE-407A-9535-00F06C8C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干皮、油皮、敏感肌、男士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A7EF36-272C-4464-842D-5407E3B0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4E3288-8D65-46A5-A18E-D0015B40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B8F322-5315-4CAD-B9C0-76513BBE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C56265-298C-4121-AFBC-6C4795CA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色号 / 香型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65BCE2-F57E-4927-9CA4-CA25D914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直接决定客户是否订对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B24357-56F1-43CA-89F6-87133CA8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305050"/>
            <a:ext cx="1981200" cy="20383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A633AC-55A1-4BE9-BEC6-D924C752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5146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7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5C4039B-19A8-4542-A566-BC47F487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479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2DB8FA9-BC50-4D74-975B-A5A4C395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33375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容量 / 包装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378A319-7EAA-429C-8823-FC070C5D1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810000"/>
            <a:ext cx="15621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单品、套装、箱规和单位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F9E5AF-6BA6-4754-BCC5-5F28CEFE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029200"/>
            <a:ext cx="8839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1F1B95E-5514-4CB1-A610-923B812C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067300"/>
            <a:ext cx="8534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SKU建模正确，后面的客户价、促销、采购、库存、退货和对账才有共同主键</a:t>
            </a:r>
          </a:p>
        </p:txBody>
      </p:sp>
    </p:spTree>
    <p:extLst>
      <p:ext uri="{BB962C8B-B14F-4D97-AF65-F5344CB8AC3E}">
        <p14:creationId xmlns:p14="http://schemas.microsoft.com/office/powerpoint/2010/main" val="10052278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0385C7D-953B-4A58-8A99-6AA0B694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00D68-212B-4675-A06C-0483E4EE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行业判断：差错集中在四个时刻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0F759-A7BB-49B6-958C-ADF75F211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订单出错，往往不是不会下单，而是信息没有对齐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C2C9C1-7E80-40A4-BF90-65CFC67F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把差错点前移到选品、定价、活动与终端反馈，才能减少后续人工改单、退货与对账争议。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11E03B-02DD-40F7-944C-40660E2C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C6C763-7408-4D92-82BE-AE768D47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0F98A8-08E4-435F-93E6-D1C2848B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54A8C-7901-4DC8-BB8E-5045EBE1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047236-5254-4E8F-9083-FB78D873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21668C2-A596-46E5-AEED-1D99146D57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e4831df260447a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B376B-8D6D-463C-95B8-6D226513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相似SKU选错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F01794-55E2-4D6F-B83A-C3C2E1F11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相同瓶型或系列下，色号、香型、容量和包装规格容易混淆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F0A21E-C65A-4EA2-AB2F-3EA1C813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A49793-DF7C-4D17-B912-6227D437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CF62B7C-52D3-4731-A2C7-3CB59C50B0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cea98c59874d70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08D566-A0C7-4487-A929-2594DE3D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渠道政策落错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A7A1F4-E1D9-45A4-8719-422FA131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不同客户应看到什么、按什么价格订，必须在下单前明确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466A53-9852-4A64-B0F4-08C0E854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DF10BB-4880-411A-B122-68D5D8CD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01D2B22-A398-4FF5-AF91-AF5F1C1CEF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5bf19a55714e33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2BF69A-3937-4D4C-B9F2-BC964041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新品赠品错配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28C040-0E7D-4100-BFEE-36BF0BFE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首铺、满赠、买赠和套装并行时，口头政策很难复核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A7F43B-6EA3-4E50-A551-14B6E097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6D08BC-9373-486F-BA18-F7574422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0E93DE2-9591-4B61-B1EF-6C735A0EF4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0a971c15a40d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30AC29-1203-4667-A7AB-94C7DEE1F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终端事实断层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72D7AE-319A-472D-A19A-E6581827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到店库存、退货原因和复购信号没有回到客户与SKU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90B0FD-4A4F-49A1-A910-7F3849DA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578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38A0ED-AC06-4C61-9E69-2268725F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959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减少差错的关键：每个业务动作都回到客户 × SKU × 订单</a:t>
            </a:r>
          </a:p>
        </p:txBody>
      </p:sp>
    </p:spTree>
    <p:extLst>
      <p:ext uri="{BB962C8B-B14F-4D97-AF65-F5344CB8AC3E}">
        <p14:creationId xmlns:p14="http://schemas.microsoft.com/office/powerpoint/2010/main" val="1254936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1140CD3-40A3-4669-874C-009E8BE1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5C70E-F37B-4CCE-A59B-958C42C2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 行业判断：五类角色看同一条订单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0E5A11-39D7-425C-A1C3-66CF6472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一套系统，需要同时给客户、销售、采购、仓库和财务确定性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C3EE0-5901-4AFD-922F-174AAD86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每个角色只处理自己的关键动作，但引用同一份商品、客户、价格和订单事实。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2648F2-E02A-4FC7-A838-87846F91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50075-0A73-4091-B88B-5D7A916C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0B452-19DE-4B5B-A7D0-B45321C5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5CABC-551B-4922-A4F5-1DE84DA6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078D5D-4E76-4B09-85BE-54F96F57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C3F8DFF-BFA6-4BE4-8019-C0EBF7DA3A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3214cfe41d4b7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84D0A9-5B1A-45AF-9619-D0EFE6F5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448C7-A3BC-4C8E-BB03-237C694C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快速找对SKU，看清适用价格、活动和可订数量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ADBE3-B71E-4562-803F-B8BF9CE5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C1152-6CFD-460F-B975-DD115A74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C0D80DC-6090-48DE-A213-82013A8FEF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98d16f048e447f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3CA870-FD27-4D95-ACAB-FDCF832C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 / 运营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0B1129-8D6F-4BA9-993E-268D63BF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按客户类型投放商品政策，核准异常价格与赠品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7331AB-0759-4D93-9F08-37AFD8D0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0F318D-4B72-41E1-AF01-295AB0FC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D1290ED-21F3-4966-9795-265F3DA544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d07a19fca4f3a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FA654E-F607-4BAD-9DF1-355BDCF2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751FD2-70CB-476D-99B3-2885C676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从已确认需求、库存和在途出发准备采购建议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2F75D9-5417-43A9-82F9-C5A28094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C6E0B1-9B89-4FB5-A5C8-B179F016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50A9A4C-03B5-4FA1-82DD-6F9B9FC33B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88dccdd174f2d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F6D4BF-9790-4791-8F38-DADE1AFF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仓库 / 配送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CC95B7-2374-46DC-B54E-F674BE58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按订单明细核对规格、数量、赠品与交付要求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183819-91B2-4F6E-B449-268E64CB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28384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A19EDC-A8C5-40C7-BF2F-D356D8DC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027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382B719-D424-412D-9056-4BCBDEC4D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8a830d3e84918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9D3BF5E-2246-4E2E-9B0A-FB9D43A15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22D8115-2029-4CE9-AAA8-51729971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围绕销售单、退货单及相关收付款核对客户往来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E7576E-2566-49E1-92A8-15FA025E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673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3CDEBC2-E364-44FE-B1CD-240ACE14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5054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角色分工清楚，客户政策和供应执行才不会靠聊天记录传递</a:t>
            </a:r>
          </a:p>
        </p:txBody>
      </p:sp>
    </p:spTree>
    <p:extLst>
      <p:ext uri="{BB962C8B-B14F-4D97-AF65-F5344CB8AC3E}">
        <p14:creationId xmlns:p14="http://schemas.microsoft.com/office/powerpoint/2010/main" val="20069109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02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A96B1FA-6072-4C2D-8D3A-48CADF48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5FB180-2821-4233-BF95-533212AC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方案总览：从行业问题组织功能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84DAA0-0ED4-4F21-AC87-091FB2FE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三条主线，串起日化美妆订货经营闭环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F38EE-24B0-4E27-97A9-D830A651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以SKU准确、渠道政策落地和供货回款为目标，组合商品、订单、采购与财务能力。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23E30-D224-4987-8A34-B0D1514C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BAA67-4189-4E0B-83B6-28640579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89651-1F95-4FDB-9FBB-6227467A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99976-424A-437E-9515-86B0A8FE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66950"/>
            <a:ext cx="32194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E52F6-5E17-45D7-AA43-DEF9AC3C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146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5E2F0-F750-451E-B2F2-C586A417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479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43EE20-F0C4-43C3-958E-1E2C383B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571750"/>
            <a:ext cx="1924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选对SKU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EA51CA-357C-4DCE-B357-E0653591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38500"/>
            <a:ext cx="276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09D908-73B4-4909-AC03-741E9EE5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24250"/>
            <a:ext cx="2724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分类 · 属性 · 规格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搜索筛选 · 详情选规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常购复购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42F678-2125-4979-B7A6-DAEBD620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66950"/>
            <a:ext cx="32194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52438-F772-4931-8A54-8A88F2EC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5146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46F2C8-9EB7-4BA1-B0F5-5D9B931F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6479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816B74-FF2D-430E-833F-4145005F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571750"/>
            <a:ext cx="1924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卖对政策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C3DBC-072A-40CF-A224-B61FC314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238500"/>
            <a:ext cx="276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F95346-0DF1-43EE-8576-57916E36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524250"/>
            <a:ext cx="2724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客户分层 · 可见范围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客户价 · 新品 · 赠品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套餐 · 预售 · 核准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F1FFAD-9BF9-4CC7-A426-32D91CD3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66950"/>
            <a:ext cx="32194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A6B20A-0455-419A-A8AD-51493408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146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74896B-3F3F-4D45-A110-52F51086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47950"/>
            <a:ext cx="552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08A832-ACD4-47F5-A1D9-C02B44A5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571750"/>
            <a:ext cx="1924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供对货、对清账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21BE43-6ED7-4440-BC0A-64712DD1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0"/>
            <a:ext cx="2762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3E3F2B-413B-4455-BE60-72A4C12F4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24250"/>
            <a:ext cx="2724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按品汇总 · 以销定采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库存周转 · 配送退货</a:t>
            </a:r>
          </a:p>
          <a:p xmlns:a="http://schemas.openxmlformats.org/drawingml/2006/main">
            <a:pPr algn="ctr">
              <a:lnSpc>
                <a:spcPct val="124000"/>
              </a:lnSpc>
              <a:buNone/>
              <a:def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EE5E7"/>
                </a:solidFill>
                <a:latin typeface="Microsoft YaHei"/>
                <a:ea typeface="Microsoft YaHei"/>
                <a:cs typeface="Microsoft YaHei"/>
              </a:rPr>
              <a:t>客户对账 · 终端反馈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7653C2-69F2-45B0-9938-91801958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5054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2DC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DCE3"/>
                </a:solidFill>
                <a:latin typeface="Microsoft YaHei"/>
                <a:ea typeface="Microsoft YaHei"/>
                <a:cs typeface="Microsoft YaHei"/>
              </a:rPr>
              <a:t>商品与客户主数据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E7F07A-CCC5-4014-B41B-0916F9BC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4673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E67DC1B-ED9B-4E4D-B5F1-A3C33428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5054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2E4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E4D1"/>
                </a:solidFill>
                <a:latin typeface="Microsoft YaHei"/>
                <a:ea typeface="Microsoft YaHei"/>
                <a:cs typeface="Microsoft YaHei"/>
              </a:rPr>
              <a:t>真实订单事实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734A32-2C7C-4670-AE0B-446DA0A7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546735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2A06D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3D9274-2D44-4D02-9C6E-29A91BCD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5054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DDE7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DE7DE"/>
                </a:solidFill>
                <a:latin typeface="Microsoft YaHei"/>
                <a:ea typeface="Microsoft YaHei"/>
                <a:cs typeface="Microsoft YaHei"/>
              </a:rPr>
              <a:t>供应与资金结果</a:t>
            </a:r>
          </a:p>
        </p:txBody>
      </p:sp>
    </p:spTree>
    <p:extLst>
      <p:ext uri="{BB962C8B-B14F-4D97-AF65-F5344CB8AC3E}">
        <p14:creationId xmlns:p14="http://schemas.microsoft.com/office/powerpoint/2010/main" val="4729436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248A837-3616-4F8D-ACE3-149BB068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AE36C-AE38-4F72-907D-2989CCB4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02 方案总览：用一条真实订单贯通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4A183-D0ED-4A02-8A05-B27A5C9C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从客户选品到财务核对，每一步都能回看原始SKU与政策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4BE2D-51E2-4679-949C-0CC73C50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以下链路用于项目试点验收；具体环节按企业启用能力、权限和流程配置确定。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F8652-668B-4C45-95E9-0C74393E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10DB4-2390-4034-912F-AFC9521F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AE37AD-86F4-46F2-8702-FA6BFF60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66083-C79F-4039-BE79-9E4CA21F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C24C44-3371-4171-A483-1F672697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4170E29-7D78-460B-9A9F-01FEF5388A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4ce88ed924394"/>
          <a:stretch xmlns:a="http://schemas.openxmlformats.org/drawingml/2006/main"/>
        </p:blipFill>
        <p:spPr>
          <a:xfrm xmlns:a="http://schemas.openxmlformats.org/drawingml/2006/main">
            <a:off x="9144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85C02D-4F71-4F76-AA6A-FA94C5CC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77F82-FA70-4C81-8165-4C8A39880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21125-8384-4761-B4EB-D5AA8733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选SKU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F68AB-5291-40BE-B539-7C2BD672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品类 / 属性 / 具体规格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DBA0AB-35E0-4DB3-89F1-8324B037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5C661-2470-42BC-A2AE-05FDE285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36630A-C04D-4722-BAA7-BD02D2E4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0577965A-6D0A-4991-8A42-1E38CFF19E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7b38fe2a7d4f7c"/>
          <a:stretch xmlns:a="http://schemas.openxmlformats.org/drawingml/2006/main"/>
        </p:blipFill>
        <p:spPr>
          <a:xfrm xmlns:a="http://schemas.openxmlformats.org/drawingml/2006/main">
            <a:off x="24765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93AFC0-74E6-4FA4-B16A-CB878749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FC8F71-6F8E-4F76-BE8A-5C78F50F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3579B5-2AC4-4FB8-905F-C4607C7E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匹配政策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814CC6-1122-453E-B4E5-9CA74C32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可见范围 / 客户价 / 活动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432307-30C9-4F03-8821-29F01F37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8CBDB8-9713-45E4-9A3D-D4D56888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AD8577-A8CA-4837-86AD-19943415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A47FFEE-8135-4793-98FC-B23C8DBD50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631e7b3ce4707"/>
          <a:stretch xmlns:a="http://schemas.openxmlformats.org/drawingml/2006/main"/>
        </p:blipFill>
        <p:spPr>
          <a:xfrm xmlns:a="http://schemas.openxmlformats.org/drawingml/2006/main">
            <a:off x="40386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336679-C2E6-465F-8724-180BD95F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28CAEA-A5CD-45FF-A586-21E68A22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A55C22-BE99-494D-851F-F1CD90C9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提交订单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9101FA-27DC-4BEE-9FC0-190B05F8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规格、数量、价格、赠品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D704CE-3BD7-45C5-B757-84CE31AC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F89C613-37E7-4EDF-AB9F-A64FAD84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F90F8D-37D6-4C57-813E-33F8C3E8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793296AD-DE96-4BFB-B39E-44B4AFAB28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a4c48cef04a92"/>
          <a:stretch xmlns:a="http://schemas.openxmlformats.org/drawingml/2006/main"/>
        </p:blipFill>
        <p:spPr>
          <a:xfrm xmlns:a="http://schemas.openxmlformats.org/drawingml/2006/main">
            <a:off x="56007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CF4C8F0-FB6F-45AC-99D7-CF9EDA47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32C4F64-E95C-490A-B5A7-FC7752C4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ED467BA-0660-4C3C-80FD-204BCE91F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2BE1252-0199-4239-B1B7-15D51549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异常价格与政策由人员确认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946D0EF-43E4-4890-98F2-A5A8BE02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AC2BCD1-611C-4919-9572-6C556BE9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2024530-B4CA-4850-BE9F-82288073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2B4E14B-4EC0-42DD-8C02-943AB8B3EA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b189e5c624002"/>
          <a:stretch xmlns:a="http://schemas.openxmlformats.org/drawingml/2006/main"/>
        </p:blipFill>
        <p:spPr>
          <a:xfrm xmlns:a="http://schemas.openxmlformats.org/drawingml/2006/main">
            <a:off x="71628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199777E-D988-4293-AF42-64D7E336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B4D1794-93F5-41EF-81E2-324EB5AE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4FDE2E3-06DF-45F4-9591-741F4B05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汇总采购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BDE39D7-876B-4A01-BA85-35D548FE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按品需求结合库存与在途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1AA1889-0C7F-4C7C-9103-C58D9FF1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B1BA80E-40A1-4758-9781-6DC5B3C6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DA0A7ED-24C4-4816-9C49-FDF4D042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7ABDF83C-6509-4B31-9BA1-63617B57E3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169879304440e"/>
          <a:stretch xmlns:a="http://schemas.openxmlformats.org/drawingml/2006/main"/>
        </p:blipFill>
        <p:spPr>
          <a:xfrm xmlns:a="http://schemas.openxmlformats.org/drawingml/2006/main">
            <a:off x="87249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DC44D87-48D7-4C76-983F-0F55D890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C3E95EE-C472-4888-B93D-E0CE3E83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8505F2F-3736-42CB-8C36-86493B94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交付退货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AF95AF2-44B6-4F68-86DE-F39FF867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发货、签收、差异与附件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06165FC-811E-4A5F-9E7E-633BC274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765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B0676CD-2114-4117-B74B-08C6110D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171700"/>
            <a:ext cx="1447800" cy="2247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F20E045-5C98-43E2-BB3C-2238CFBB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343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36D2C770-2F3A-4190-9800-BAC76BAB21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17b99fab0a44cf"/>
          <a:stretch xmlns:a="http://schemas.openxmlformats.org/drawingml/2006/main"/>
        </p:blipFill>
        <p:spPr>
          <a:xfrm xmlns:a="http://schemas.openxmlformats.org/drawingml/2006/main">
            <a:off x="10287000" y="2400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EACF6F6-4348-403D-9455-9FC3D622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3622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B2BEBBE0-EA2C-4CDD-B279-ED77FDC1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3812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95567BD-DD68-4FEA-8889-359EB81B8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9527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客户对账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C9A77A4-5681-48AD-9F3D-BE0E51A9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371850"/>
            <a:ext cx="114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订单、退货及相关收付款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5DC9049-E34A-4387-A523-44B7DEFD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720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CD0BD01-F53C-4AA3-9C95-ED8ED267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101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验收不是看菜单数量，而是验证一条真实订单能否完整贯通</a:t>
            </a:r>
          </a:p>
        </p:txBody>
      </p:sp>
    </p:spTree>
    <p:extLst>
      <p:ext uri="{BB962C8B-B14F-4D97-AF65-F5344CB8AC3E}">
        <p14:creationId xmlns:p14="http://schemas.microsoft.com/office/powerpoint/2010/main" val="5316287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E7F405C-6B8F-45A4-BF37-7C5D43FC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36DCC-E147-4816-948C-F80DC763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02 方案总览：客户前台与企业后台协同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CE6A4-77C8-48DA-A267-4E36F7E5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客户看到“该订什么”，企业控制“该怎么卖、怎么供”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569AC-1EAC-49A3-A994-084C92DB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前台降低选错与沟通成本；后台把客户、价格、活动、库存和订单结果保持在同一口径。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0BE81-C9A7-4628-9629-DD59A9C9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B0C1F5-F195-44BB-B19A-E4A36F17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135C6-FB6B-4196-8AFE-6ABA4C2C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37F2BC-7EA5-41ED-A1A0-0465D775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18160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269A63-51E6-4D3F-B224-3522AB14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6220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53A4A-9CCE-4315-A214-CE5B388D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8125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客户订货前台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E76276-55FE-45E0-8A43-9782757A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718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B68FD4-68BC-4D1F-B816-FA67DB40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9908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6C37F0-2085-44DE-B82D-97FAAF44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9337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按品牌 / 品类 / 功效筛选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A99910-C4A2-4F6C-938F-37538F56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766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CC99C2-3F0F-4C85-9CC6-BB14EFFB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86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EE01B4-60D8-407C-A426-E1D09184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505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8A468D-8C76-4DA2-97D8-C1C998DB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480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在详情页确认规格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4BDFB-5DA6-499A-9165-4AF0BC20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9095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81D0A-19D5-4D07-9652-0159F7DC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00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EBCB25-F7E6-48EF-ABC4-F450F5FB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19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5C7BE-95AC-44BB-9D28-E80D92AA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624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查看适用价格与活动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C7FAE9-91D4-414D-8E5B-8A2D344B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053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2B9F9F-C0DE-485F-8F51-7BD90FF2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14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7DA91F-22DE-4297-AE5A-EB0CCBBF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33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C7F34-2476-410D-B4C1-82C69C70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常购与再次购买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668401-48BA-4F16-91AF-1CDD9130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52650"/>
            <a:ext cx="5181600" cy="3219450"/>
          </a:xfrm>
          <a:prstGeom xmlns:a="http://schemas.openxmlformats.org/drawingml/2006/main" prst="roundRect">
            <a:avLst>
              <a:gd name="adj" fmla="val 47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C51EB6-F1D7-4020-990C-D7BD9E91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62200"/>
            <a:ext cx="1828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99351EB-672C-46F4-8010-28E43DE9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8125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企业经营后台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5CB8A2-49D7-405F-B163-A3B076B5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9718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AA4AA3-96B4-4BCB-878B-DF48854D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908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F6C83E3-4EF9-4E64-ADA3-7CA6B471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337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维护商品与组合规格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23C4327-5313-4C32-9A19-B2A527A0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2766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326AAE3-341F-45A9-A9F4-0A95CC1C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4861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7724047-70CB-4512-81A8-84ACB0C6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052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446E94-6F05-4BBC-ADD1-7F510AE0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4480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分配可见范围与客户价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4C0735-20DB-414B-BEB1-A17F06CA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79095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8684EE-E760-4632-9F8B-042A2A3C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29C9D58-503A-468E-B971-84ED98F2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195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360838A-81FA-4CC2-BE09-2235DC70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6240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配置活动并核准订单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2E8851A-7281-46BA-805A-22ADCA6C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305300"/>
            <a:ext cx="39052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A075820-D324-4258-B1DE-00DE1123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14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E6C2A1A-84CE-488C-B5DB-71BDBC94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33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A887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6BCBA8-5040-40EF-9FC5-C78CE3790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476750"/>
            <a:ext cx="3924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汇总需求、交付与对账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05AD65A-6322-49F5-B88D-3054BB73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295650"/>
            <a:ext cx="800100" cy="800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CDD09C0-7327-4A83-9F53-7270D8EB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467100"/>
            <a:ext cx="80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</a:t>
            </a:r>
          </a:p>
          <a:p xmlns:a="http://schemas.openxmlformats.org/drawingml/2006/main">
            <a:pPr algn="ctr">
              <a:lnSpc>
                <a:spcPct val="9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6C760EF-FAF4-4B76-BA3C-A0893385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791200"/>
            <a:ext cx="8229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035A8FF-F826-4916-891F-EFF326FB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829300"/>
            <a:ext cx="792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客户少问一次，企业少改一次；订单越准确，后续供应与财务越顺畅</a:t>
            </a:r>
          </a:p>
        </p:txBody>
      </p:sp>
    </p:spTree>
    <p:extLst>
      <p:ext uri="{BB962C8B-B14F-4D97-AF65-F5344CB8AC3E}">
        <p14:creationId xmlns:p14="http://schemas.microsoft.com/office/powerpoint/2010/main" val="91543460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314F3C6-B2B5-4492-95DF-57130807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920BD-CB11-473F-A0F7-E381E2E3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主线A：先让客户选对SKU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03D3B-4783-4A37-A345-84AFD0EF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先建立日化美妆数字商品身份证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641B9-9913-468D-A3A8-5DDD15C1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分类负责快速进入，属性负责理解商品，规格负责生成可交易SKU；商品图和详情内容帮助客户在下单前确认。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CD13D-37E4-47AD-A024-33F2F4FA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14A74C-32F9-43E6-BA52-E06EAF45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F85FC0-0A82-4D93-92AD-CBE50C38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2BB8DC2-1619-4E39-AD9F-6AF6C8727A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904704305459c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71EC211-08FB-489A-BB76-943AACF853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b2a00733b4ed0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6215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8AFBAC1-E64F-4DE4-AE0A-1C1826A4B4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4c049e9974c18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850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1CBA48D-03B3-4E60-9DD7-26F57AC2C8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c8113b6c947cf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14850" y="21526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B214C16-FA39-4777-A8B3-8D56BF192F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ae47921d6402e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6215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F4924A1-63F9-4B61-861E-A92D5F71B7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b12e9a8dcf4bf4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1485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E0E9A9D-3BAE-4A67-AC41-74446C2E7A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1a631888dc46d6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1DDCA95-F100-47A4-9004-563CD1FE91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dc33ff712458d"/>
          <a:srcRect xmlns:a="http://schemas.openxmlformats.org/drawingml/2006/main" l="3906" t="0" r="3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8500" y="3562350"/>
            <a:ext cx="1123950" cy="1219200"/>
          </a:xfrm>
          <a:prstGeom xmlns:a="http://schemas.openxmlformats.org/drawingml/2006/main" prst="roundRect">
            <a:avLst>
              <a:gd name="adj" fmla="val 1355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D57B19-FD5A-41A4-9178-E9A98380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152650"/>
            <a:ext cx="5429250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E32767-1C32-4049-B880-CC14CACF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003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31C756-03A2-46E5-A585-DFF206DC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193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43D799-558D-48E0-9216-373FA5C2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3812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护肤 / 彩妆 / 洗护 / 香氛 / 个护 / 家清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EEC7B2-5735-46A4-BFA9-C9BBE65E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337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8D27D-BA95-45B0-B183-DE5FB0D7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52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90074F-57E8-4D89-9B8C-8239F466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9146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品牌、系列、功效、肤质、适用人群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71BA88-25C6-49D9-89C2-BAF30274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671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63FB1C-D0CD-4E6F-9247-BB38040A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861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713BF1-1EEE-4BF5-AF67-C5426FCC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4480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色号、香型、容量、包装形态（按需组合）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3E7A48-9E50-46B8-A583-95759D66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00500"/>
            <a:ext cx="685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60CA24-907E-488F-9F1D-F6492403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195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交易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C63D56-B570-4FD5-BA21-981F81A6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9814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SKU价格、库存、单位与可订状态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81EDB3-7E42-4E4D-8472-DB03A299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95900"/>
            <a:ext cx="84963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30A7A6-4CEC-4E64-AC04-FED6AD75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334000"/>
            <a:ext cx="819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不追求字段越多越好：只保留客户选品、下单与供应执行真正需要的维度</a:t>
            </a:r>
          </a:p>
        </p:txBody>
      </p:sp>
    </p:spTree>
    <p:extLst>
      <p:ext uri="{BB962C8B-B14F-4D97-AF65-F5344CB8AC3E}">
        <p14:creationId xmlns:p14="http://schemas.microsoft.com/office/powerpoint/2010/main" val="6816399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5F9B21-3BFA-4B39-B30C-C6754585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E8D19-3CE3-4988-ABCA-2E042AB6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主线A：分类、属性、规格各司其职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FDE82F-1173-4834-832A-04B88DA8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四层建模，把“好看”变成“可检索、可下单、可履约”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2931B-3CF5-4EFB-970E-18AB2B4F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建议在项目启动时用核心SKU共创字段字典，避免把所有信息都塞进商品名称。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787371-F560-4A48-8FDF-60AEB01E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5331C4-FF91-4D4B-9722-0B72AD90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5598C3-8003-46B0-8E1B-7195809B3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C344F5-09CB-4756-B43F-C424218C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FBA33-528C-4A22-A676-790A81B3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9A79934-0659-46BD-AF7B-B0519C0EF1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6986df201467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698EC-6BBE-4E22-BF61-F963077A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6CA3B-47EA-49C1-BF62-9A90E0AD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用于客户进入与运营导航，例如护肤、彩妆、洗护发、香氛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084E8-8584-4F5C-AF23-4FA2916A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B79CDF-9898-4413-9D7B-B16E4064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37C4D83-7528-4154-A644-23ABD522A4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f0cdbf711348e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F4874-B7A7-42D2-90AE-633AAE71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C5A1E6-F1A9-4255-B29D-F3FC5E736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表达品牌、系列、功效、肤质、适用人群等理解维度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29D259-3D80-417D-AF2C-FB1EF6F3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434E9-18FF-4D8B-9AFB-242AFBF2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25F118E-43FB-4689-B62C-68AB844DBF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553b9e5534a6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508C21-E3EE-46D7-B7EF-97DE39E5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A83E48-8396-44F8-A08F-8650F6E7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区分色号、香型、容量与包装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C50919-FF4D-460C-B8DE-AB8EDF27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D7C801-ABA4-4EC2-8A2F-4F023A3B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A8C776A-02D2-415E-9ED1-1AC28E0B83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d1468dc3c480d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B1C512-AF58-4542-B543-0223FC14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自定义字段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908C27-0E9D-4E43-9CA3-118714AB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承接企业确有需要、但不适合成为组合规格的管理信息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311013-3526-4737-832D-F36F6B2A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34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819C1C-E039-4089-9DBA-039FD1320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72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判定标准：是否影响搜索理解？是否影响SKU交易？是否只用于企业内部管理？</a:t>
            </a:r>
          </a:p>
        </p:txBody>
      </p:sp>
    </p:spTree>
    <p:extLst>
      <p:ext uri="{BB962C8B-B14F-4D97-AF65-F5344CB8AC3E}">
        <p14:creationId xmlns:p14="http://schemas.microsoft.com/office/powerpoint/2010/main" val="15014718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02158C-5511-4E60-8788-214A67C7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A308A-99F7-4E07-86F1-B97E06BF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主线A：基础信息先标准化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93D9D3-37E8-4B50-8CBD-69BA1F7F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商品页承接分类、名称、编码、单位与经营信息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4BBC5-114F-41D3-9ABA-9FA9BAD4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MEIB-002基础单位瓶、1箱24瓶，瓶箱均可订；BPC-SKN-002基本件、多单位未启用，包装文字不代替单位配置。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FDD621-0F48-4590-BFEB-7C6E4D44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32D2D-D885-48B1-8383-D38C9471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4DB0CB-9B87-4DAA-A6BE-AFCF6F85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6FF81-9B22-44EC-B7EA-E0F0CB45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CDB310-DC52-4991-9F6F-EF568A70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精华水瓶箱单位配置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DB923E-8408-4023-98BA-E0EBEE8D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D143BF-AEF9-40C3-9B17-D0A1A3313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PC管理端单位示例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7FE1B1F-C62D-4DDC-B1C3-831EB8EACA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005a196b84f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26001" y="2514600"/>
            <a:ext cx="4272897" cy="3048000"/>
          </a:xfrm>
          <a:prstGeom xmlns:a="http://schemas.openxmlformats.org/drawingml/2006/main" prst="roundRect">
            <a:avLst>
              <a:gd name="adj" fmla="val 3750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FCC2C6-EE95-4A51-8600-91C83F9F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675C5-E294-4789-94FB-4F92EB75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A97DB-A840-46CB-8C05-DBDCECB8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A0D980-C9F6-4D1E-8463-FE57286C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分类进入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6FCC96-3C5F-4A3D-9115-072EBEBD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澄肌精华水归爽肤水，其他商品按实际目录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4B9CEA-FEB4-41B4-9829-764C2695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CEEE87-CD00-40DB-96BC-CDA691EB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7E992-6C4F-4313-A237-2A272E9B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2853EC-40FB-41CA-A02B-F508F0BE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商品识别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D4A9B5-55FA-43DA-A3C1-22D47A90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MEIB-002两容量规格，与BPC-SKN-002分别核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045753-A406-41F1-B9DA-80B4A127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E75BCD-33A5-4D63-B184-0949932E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1D238D-5650-4DC8-B6D4-5793CB6B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D77D80-F616-4D00-8AA8-2B25F116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单位与状态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8C1491-46B0-43F5-881F-81953637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瓶箱均已配置可订，客户原单价格另核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893E18-1F81-422C-8E1D-6E45F9F3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7F6002-EE96-4015-ADF2-07AFDBF6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包装组成、单位换算、可订选项与客户成交分别核对</a:t>
            </a:r>
          </a:p>
        </p:txBody>
      </p:sp>
    </p:spTree>
    <p:extLst>
      <p:ext uri="{BB962C8B-B14F-4D97-AF65-F5344CB8AC3E}">
        <p14:creationId xmlns:p14="http://schemas.microsoft.com/office/powerpoint/2010/main" val="19879055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2A589A-7144-499E-A342-E0339F35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BC980-AE4B-4D1C-AE3F-F7C710D2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主线A：用组合规格区分可交易SKU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2501C-A50D-4A20-8ABB-CADB34D7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组合规格依真实商品配置，容量与包装单位分别确认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725D30-7A5A-4516-A9B9-3CF4D08B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图示为组合规格业务示例；当前MEIB-002为300ml/500ml两条普通规格，未启用组合规格，不据此生成色号或香型选项。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E218F-AC6B-4577-8DBE-0EC6196A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F7B204-E785-4F71-B07B-4E4F528D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6049F-2911-46F9-A38A-7493FF7E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21BC7-85CE-49AD-B48D-99AC3DD5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457450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FDF07-D4F1-4C38-9E2A-2A0C36A8D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40C406B-E9E1-4EC1-BCE4-D067FE8693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abba2231d41a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115211-BDC1-444C-96D2-716DB7ED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彩妆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800D0-0651-49D9-B7A8-75022F9D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优先色号 × 容量；必要时再增加包装形态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85B830-5253-4A1C-9AFE-FEE0ED6B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457450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1BC12-C791-4B7C-A133-B63CFB16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1FBBAB0-0DE9-491A-92AB-E5EBD4990C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135bcd1f6409f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FC0512-D0B7-4192-8370-39BDD8FA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香氛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E0EC5-F375-4EFB-A60D-5C460584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优先香型 × 容量；礼盒另按销售组合评估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5249C-0869-4E5F-8214-192B0883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457450"/>
          </a:xfrm>
          <a:prstGeom xmlns:a="http://schemas.openxmlformats.org/drawingml/2006/main" prst="roundRect">
            <a:avLst>
              <a:gd name="adj" fmla="val 62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6AA952-1584-4AF7-8AE1-11B63E86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B32D2BE-1017-4D72-A441-F4A2938436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dfa19960d44d4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164C52-3B0D-45A8-800D-F02901E2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洗护 / 家清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3F3B7A-3A77-482B-86E1-111BA19A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容量 × 包装形态 × 香型，按真实商品选择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ACD82F-65CA-424A-BD40-7B0E2E53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06D446-4597-4B51-9437-ECE7B5C4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组合轴只表达真实可售差异，单位换算不增加不存在的SKU</a:t>
            </a:r>
          </a:p>
        </p:txBody>
      </p:sp>
    </p:spTree>
    <p:extLst>
      <p:ext uri="{BB962C8B-B14F-4D97-AF65-F5344CB8AC3E}">
        <p14:creationId xmlns:p14="http://schemas.microsoft.com/office/powerpoint/2010/main" val="14261245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15767F-9ECE-4DD2-A669-1A559F98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DBD41-EE49-40F0-9C39-7AD33080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主线A：规格一旦不同，就按SKU经营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8AA815-945B-489B-B3FD-81CE47E0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先核原商品规格与数量来源，再判断本次可供量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BC2908-CB15-4778-A539-6DB3C3C5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原精华水两规格价28.90起，BPC精华液一规格1584元；列表38/26及销量14分别回查，不能推定包装换算或门店消耗。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C6BE2B-BC4C-46BD-8B91-FC830563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27044-6AEC-4589-965D-2DF670774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C3B17-AECF-48B0-9578-E910F928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8EFBCB-3E0E-47FA-BF3E-7349A407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22F658-7390-4F6B-92EE-33BF0913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当前精华原商品列表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3B2651-26DC-45CE-9027-D4C1C6AF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44D83-EAB1-4063-AD83-950973F0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PC管理端列表示例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361C9DA-25A6-4423-9676-57E7311DB7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607a1b5774d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28700" y="2857500"/>
            <a:ext cx="6667500" cy="1842953"/>
          </a:xfrm>
          <a:prstGeom xmlns:a="http://schemas.openxmlformats.org/drawingml/2006/main" prst="roundRect">
            <a:avLst>
              <a:gd name="adj" fmla="val 6202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94A1B6-58FA-41AA-B839-01B676CF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CDBF0C-5516-475B-B2EF-7201E2C6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FE994-C403-4784-84A0-9D96F00A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746627-5E08-411B-BDCB-01ABFEE5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SKU库存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8FFFAF-9009-4EF0-8C73-51D76C86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MEIB-002两规格与BPC一规格分别识别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F5C6F-FA69-4E5C-96D5-7B696486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D570D4-05F2-4265-AC3B-D93FE8EF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F81588-FDC3-4226-91E8-993E0495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A6B05-0322-4AC7-AC6A-CB4D47D9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单位口径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0DA517-B842-49C8-92AB-4099361E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BPC基本件、多单位关闭，24瓶不证明可拆零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8C034B-1B9D-4D7B-B01E-2531594D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4B63A6-BA92-40EF-9BE2-9020497F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C55BAE-FD83-4549-82C6-BCB17551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733037-E2B0-4319-99D8-3FC26EB8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E6A532-F8D3-4129-B5BD-B5FCBFE4F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列表“起”是最低显示价，各规格价格单独核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314F0C-8F16-4B6E-8115-170022DA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0C2CF1-CDCB-4FA6-A709-7F93C7A1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列表数量来源与目标仓可供量分别核，不能用差值解释包装</a:t>
            </a:r>
          </a:p>
        </p:txBody>
      </p:sp>
    </p:spTree>
    <p:extLst>
      <p:ext uri="{BB962C8B-B14F-4D97-AF65-F5344CB8AC3E}">
        <p14:creationId xmlns:p14="http://schemas.microsoft.com/office/powerpoint/2010/main" val="8414902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A82D49-3C58-4A62-896A-961BD60B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9D431-387A-44AE-89A1-F694614C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03 主线A：在下单前完成最后一次确认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ADA3B-7C15-444A-8476-12CF8509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商品详情把主图、当前包装与交易信息放在同一处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113BE-A13C-4468-9346-B7B4ACF4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商品详情显示主图、价格、名称、编码、分类与容量包装；多规格商品按企业配置提供选择项。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F0E9A7-98D2-4F07-BCD3-749BE50AB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C2DA9-2B18-489A-95DF-60D67B63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5E4596-B392-42F4-B9A9-A383D24A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9CA90-9CA7-4631-9D46-611C5FD9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ED3974-E6FB-476E-B19B-BF6E870E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FDC7A04-4733-44D2-9D5D-F3978ECB12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4ad9498ec4b17"/>
          <a:stretch xmlns:a="http://schemas.openxmlformats.org/drawingml/2006/main"/>
        </p:blipFill>
        <p:spPr>
          <a:xfrm xmlns:a="http://schemas.openxmlformats.org/drawingml/2006/main">
            <a:off x="1336704" y="2076450"/>
            <a:ext cx="1422342" cy="36385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734119-8F15-4420-A5B5-CF90A61D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1145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3908B-654F-43EC-82A2-73CC844D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20383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D0852-AF73-4D6F-8794-E12268B5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EDE7FE-FFC1-4C39-A1E2-AC8803F5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828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5383B-7760-4E7E-9C75-AA536EA2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F3310-07F8-4C7C-A3D9-8FA2F15B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88B887-811B-4CF2-8558-67659E9F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78384-C848-4989-B0C9-52FFC947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识别商品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76C10-8534-4496-9E3A-90F9A481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主图、名称、编码与分类帮助客户确认当前商品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E3DFDB-A03A-43B1-A496-739558E8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B00C22-6A19-4293-ADBD-092A357A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ECBEB6-2EB7-4FCD-BA85-707DF108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7353B4-B9F9-4930-898E-9F4FB298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确认包装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46C0B9-D5E8-43DC-BF6E-78D916DD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在提交前确认当前容量、包装与页面显示规格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3A6844-9B65-40F8-AF00-E6494FBD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6CAFC4-7336-4D45-8CC6-C5A7A436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5BD9E0-227D-43A6-96A1-257A3CF1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EECC20-1DA0-413C-A1E7-A1B7C36B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进入订单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36328C-97F4-4F78-995E-6C9639A0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所选商品、数量和适用价格继续进入购物车与订单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8131AC-07FA-47B6-A36B-E7B0C9CC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426D4D-C804-4AF5-96B3-751F8EB5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页面展示当前交易信息，多规格路径按真实配置验收</a:t>
            </a:r>
          </a:p>
        </p:txBody>
      </p:sp>
    </p:spTree>
    <p:extLst>
      <p:ext uri="{BB962C8B-B14F-4D97-AF65-F5344CB8AC3E}">
        <p14:creationId xmlns:p14="http://schemas.microsoft.com/office/powerpoint/2010/main" val="9235782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87272C-2A3A-4170-A760-55FA8D85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85ABF-DDD2-4603-AAA6-52B959C4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主线B：先建立真实客户档案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A9D6A-FAFF-4C9F-B191-349F66E1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客户资料先统一，渠道分层与政策映射再按企业配置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49323-843A-4DE4-A287-536B7A7C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客户档案记录门店、联系人、区域与客户类型；按品牌代理、CS门店、专业线或电商业务配置渠道政策。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BF6BFD-5EAF-4829-82EA-6B0F6F8B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7531F-FD52-45B2-BF7C-1F5525EB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EE91D-C3AD-41E3-A591-B00FC40E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446773-554F-4227-9B47-211EDAD8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42B1AE-B9A0-41B1-BB0D-D3050F52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客户列表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E823A-96AE-40C7-A318-45002A69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2715C-B226-4658-9249-733862B3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DD0CE12-2371-47E2-935B-39185B950A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404134f52847a5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9F585-BC78-4383-9A75-E2F99459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C5657-C9B4-48B5-8F19-8F287A8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B2AA61-7DCD-4262-9038-6E675224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199502-81D9-45F7-B914-A9630DBD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真实客户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893B17-2268-4F05-A427-D1742E6A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连锁门店、美容会所、发廊、电商等自然客户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5C39D-35D3-4698-B173-C58C2C9D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6A1F33-D409-408E-905C-BE490116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AE44C2-3AD4-4285-8C4D-BD5D60F1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A97AE4-977E-4F13-BC6E-029AEF85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C91E07-2C91-40F0-9157-EDA52D25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门店、联系人、区域与往来关系归集到同一客户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066E9A-3A59-48C2-8731-ADB01E39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308E8C-B081-4529-9C29-B5FB2D0D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A28DAA-A008-4BDA-B3D5-D74A371B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99278F-D96E-46E8-BD00-ED7E6078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分层方法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965E80-A815-489C-A7D4-586C78C5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客户类型与价格、货盘、活动按企业规则配置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60C8DD-206E-4832-8FDF-FD5D901B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0400B3-ECC9-41B3-9241-12E0EEE9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先把客户身份做对，再逐步落地渠道差异化政策</a:t>
            </a:r>
          </a:p>
        </p:txBody>
      </p:sp>
    </p:spTree>
    <p:extLst>
      <p:ext uri="{BB962C8B-B14F-4D97-AF65-F5344CB8AC3E}">
        <p14:creationId xmlns:p14="http://schemas.microsoft.com/office/powerpoint/2010/main" val="2783818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2BE08E2-F9B0-402F-AF90-1C07D7FD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6A4A3-1E36-4CBB-B3C6-E55BB08E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主线B：不同渠道看到不同货盘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02FC44-229C-4A82-BB1B-308B30EA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用客户可见范围控制“哪些商品可以订”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4E7319-9087-4A87-8F4D-2165F218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可见与可订货盘按客户类型、区域、具体客户和企业授权规则配置。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10FBB-795D-430D-B630-D752A396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41F28-93C4-4693-96F3-18E998E1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13FA4-CEEB-454D-BE2E-19C82DB9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CF39A-E432-4D90-9C59-B47C0C21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356890-BA35-429A-8B6E-02FFF95E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01F9948-9CE9-47D5-9B81-3B2F1C9F2B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adcbc3706b4e6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AFDD3-75EC-446E-A0CE-A1772C2D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渠道身份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52288-5919-463E-80F3-FDB80743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从客户类型与具体客户识别适用渠道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697DB-3994-4E50-ACA7-0A77DA39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477E3-9B7C-4B4B-A531-0402910D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588930A-646C-4EDF-AF05-3D6116B9DB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fb7fc180c04c74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F2FF36-3FD7-4EE9-91FE-5CA63008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可见商品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FFDDD-505A-439B-91EB-08EB98B2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按品牌、系列或新品范围组织该渠道可见货盘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71F6E4-0099-40C5-9E98-036495C1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198C3E-8E05-4FD5-8848-3B1E21935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BADC311-0D85-4BB0-90CF-11E50D6106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a700b84e5740b8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7CA8A3-CCF2-41A6-AF55-601B32A7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可订权限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FD82A8-2330-413F-9042-74D4DBC8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客户在系统内只订当前允许的商品范围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2DDE63-F1DB-4C27-9B1B-899450A9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00858D-C257-46FA-8A40-076AA5FA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F57FEC0-D248-45D2-9144-3FC946D4EC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f054ddb36c4e3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F0EE3A-DB60-4CFA-A389-673FF300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明确边界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8DDADC-A476-4930-AABB-46F7AA00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不等于下游零售价管控、窜货治理或防止价格外泄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24CDBE-3194-423A-8A0A-D60D429F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2A83E6-445B-4846-BADB-31EC70F8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让客户先看到适合自己的货盘，再讨论价格与活动</a:t>
            </a:r>
          </a:p>
        </p:txBody>
      </p:sp>
    </p:spTree>
    <p:extLst>
      <p:ext uri="{BB962C8B-B14F-4D97-AF65-F5344CB8AC3E}">
        <p14:creationId xmlns:p14="http://schemas.microsoft.com/office/powerpoint/2010/main" val="14325000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9DB913-ACAB-4631-B7DD-93C2328D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29602-F129-4347-B049-6D9FE86E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主线B：分清规格基础价与客户成交价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41A20E-9A5E-400B-9656-934E8B72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同一商品的两种容量，零售与批发价格分别维护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21CB3B-DB93-48CA-97F1-CD5E0277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精华水300ml零售49.90、批发28.90，500ml为74.90/42.90；这些是原规格字段，客户适用价和成交金额另回原单核。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8EB08-6F9E-480E-9683-065321BA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EFE50-5E31-485F-BC1D-CDC093A0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D0DBDD-0FF1-4295-9501-051E57E3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18D67-5F36-45DC-AF25-3F6FF908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92EC9-CFF7-434E-9C59-80A8D146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原容量规格价格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FF2E3-4DA3-4AC5-B8A9-FD3465C7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F686D6-4E31-4F5C-A1B5-403045DD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PC管理端价格示例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F42021D-E02C-4FD1-9939-F27983E125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58652052db44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28700" y="2571750"/>
            <a:ext cx="6667500" cy="2186264"/>
          </a:xfrm>
          <a:prstGeom xmlns:a="http://schemas.openxmlformats.org/drawingml/2006/main" prst="roundRect">
            <a:avLst>
              <a:gd name="adj" fmla="val 5228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06850-70F7-419C-8502-0D835A50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70676A-7F2F-40CF-853F-C439B522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1CD763-B668-4C7F-ACFA-C9DCB494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DD82B-AF13-4F6B-839A-F5F017CE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规格基础价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1B64FC-A38D-47D9-9699-110D6863C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300ml与500ml分别维护，不沿用列表最低价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11D0EF-5DEE-42D8-9947-B493C103F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066971-D105-4A51-8DCC-4178B3CC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42216-FAF0-41B2-A1DC-A4E21C08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27A2F5-5EAB-4227-BFCD-19D98EFE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客户成交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3C3838-CB43-48AC-B70E-D5B967F8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适用客户、单位与活动继续核购物车和原单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0ABBD2-857A-4175-B033-09D92975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B4A680-1961-4E41-B951-232953C1A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224D8C-2D11-4E0D-B52E-862C80A4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F01A4C-A88A-4BD3-BC5B-8A71843C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5886A1-5344-457F-AAD4-D10E6CC4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报价单应用当前关闭，使用前先启用配置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2CC2E9-EA09-4A17-83F6-AC5CFACC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E247A6-E7AE-4923-83E2-51AD3760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零售与批发不是瓶价和箱价；数量换算不代替适用价格规则</a:t>
            </a:r>
          </a:p>
        </p:txBody>
      </p:sp>
      <p:sp>
        <p:nvSpPr>
          <p:cNvPr id="42" name="客户业务说明">
            <a:extLst xmlns:a="http://schemas.openxmlformats.org/drawingml/2006/main">
              <a:ext uri="{FF2B5EF4-FFF2-40B4-BE49-F238E27FC236}">
                <a16:creationId xmlns:a16="http://schemas.microsoft.com/office/drawing/2014/main" id="{2A6256DD-4B5D-4785-AE3B-F462C103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0"/>
            <a:ext cx="666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buNone/>
              <a:def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300ml：零售49.90 / 批发28.90元</a:t>
            </a:r>
          </a:p>
          <a:p xmlns:a="http://schemas.openxmlformats.org/drawingml/2006/main">
            <a:pPr>
              <a:buNone/>
              <a:def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500ml：零售74.90 / 批发42.90元</a:t>
            </a:r>
          </a:p>
          <a:p xmlns:a="http://schemas.openxmlformats.org/drawingml/2006/main">
            <a:pPr>
              <a:buNone/>
              <a:def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>
                <a:solidFill>
                  <a:srgbClr val="173847"/>
                </a:solidFill>
                <a:latin typeface="Microsoft YaHei"/>
                <a:ea typeface="Microsoft YaHei"/>
                <a:cs typeface="Microsoft YaHei"/>
              </a:rPr>
              <a:t>瓶箱换算与适用客户成交价格分别核对</a:t>
            </a:r>
          </a:p>
        </p:txBody>
      </p:sp>
    </p:spTree>
    <p:extLst>
      <p:ext uri="{BB962C8B-B14F-4D97-AF65-F5344CB8AC3E}">
        <p14:creationId xmlns:p14="http://schemas.microsoft.com/office/powerpoint/2010/main" val="132055539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C0038D-E840-41B8-81D9-5D7E3E0E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4E1EB-7E45-405C-A722-8A8572BD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04 主线B：瓶、盒、箱要有明确换算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748BA-779D-4A0B-B0AD-6821D8222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多单位用于表达日化美妆常见包装层级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E0C86-4969-48BF-BA37-CD56BFBF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多单位价格按真实包装关系维护；预售按最小计量单位订购，赠品条件按活动及原订单分别核对。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09E5E-EA8D-41A3-A3F5-A2902B4A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98000-A0C8-491F-B4E7-48B0CBBD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B66C0-AE67-497A-B444-70F2D164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22DCB4-A796-4281-8DB2-EA15AA06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26BF75-3EB5-4CF8-ACB4-24D863BC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C113762-4AD0-4498-A20F-20A2AC2F52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178ab7b344c2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61A5F-33D4-4549-82E4-C29F8573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基础单位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000D0-F691-4264-9EA1-AF2385CF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例如瓶、支、片，作为库存与交易口径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D2A60-81A2-472B-8366-3918F4E7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206944-E090-4791-96BB-5A131B8E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71A6CF9-8868-4251-8978-B178BDBCB4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2d783886b45a0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4C86F-0A45-45A9-912A-F8A5BC9E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辅助单位一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F019F1-53F9-4E61-AA93-DBEA6F2F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例如盒，按真实装箱关系维护换算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8E6D21-7B98-4FA7-BFBB-BDFAAA74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8AD43-27BF-4C9F-A960-4CE9DCA9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092E145-7F16-4415-91BB-A8DC2977D0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784c86eb3b481a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126B25-359A-44FE-8318-3D6336CA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辅助单位二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57E90D-1678-41B2-A693-08B4BE9A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例如箱，用于整箱订货与交付核对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484593-32FE-40C0-9BEC-E315E5CD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4A924C-09A3-45C6-9EA3-22DA7B02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BF2ECE9-2FD1-4181-A5A9-562E1FB4F4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98d5febad41fd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0CE1CA-44F9-4DB6-AEA7-15D78583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活动口径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D4FC04-3A23-4B26-B56F-5F73CC67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促销按基础单位；预售按最小单位，需在上线前验收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BF421E-4AFD-45E2-8446-B5DE9F8F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56D5C41-CA41-40C7-9313-5732539D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单位换算按实物包装资料维护，数量和价格分开核对。</a:t>
            </a:r>
          </a:p>
        </p:txBody>
      </p:sp>
    </p:spTree>
    <p:extLst>
      <p:ext uri="{BB962C8B-B14F-4D97-AF65-F5344CB8AC3E}">
        <p14:creationId xmlns:p14="http://schemas.microsoft.com/office/powerpoint/2010/main" val="18878484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F4B79C-A648-4AC6-82CE-840BFAF8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D5FA2-C1B9-4DBA-8130-157C90AA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客户订货体验：商城不是海报，是可用货盘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ECBA2-5C70-4DEA-9F19-6ED3B232E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精致商城装修，让品牌感与补货效率同时成立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79ECDA-BF77-462F-A6B9-82C4A13C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首页组织品牌与品类，分类页缩短找货路径，商品详情帮助客户确认SKU后下单。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804FA-66F0-47AD-A039-72D8B1C8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A42C7-B520-4D99-B05D-E9CD4300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01AF0-82C0-4324-A409-1A571FA0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46C2B-7BF7-427F-8A20-D617D4CD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71500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DF225-41C2-4B61-BD31-47313B37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495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PC商城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5E6C1-A5F6-42B3-86A9-99EB54B9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A54C0-0C85-416A-919E-677BC650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5356658-F5B8-4D4D-96E8-F3245E6A92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e025200c24647"/>
          <a:stretch xmlns:a="http://schemas.openxmlformats.org/drawingml/2006/main"/>
        </p:blipFill>
        <p:spPr>
          <a:xfrm xmlns:a="http://schemas.openxmlformats.org/drawingml/2006/main">
            <a:off x="967740" y="2362200"/>
            <a:ext cx="5151120" cy="3219450"/>
          </a:xfrm>
          <a:prstGeom xmlns:a="http://schemas.openxmlformats.org/drawingml/2006/main" prst="roundRect">
            <a:avLst>
              <a:gd name="adj" fmla="val 3550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24CC6-A357-41FD-ABBB-52E58730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038350"/>
            <a:ext cx="1809750" cy="3638550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1525D7-E9B3-4C02-B27B-38E43D8E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7110" y="2095500"/>
            <a:ext cx="50673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5971493-F150-4CBC-A447-840D7C2EE5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f3295f141c42b7"/>
          <a:stretch xmlns:a="http://schemas.openxmlformats.org/drawingml/2006/main"/>
        </p:blipFill>
        <p:spPr>
          <a:xfrm xmlns:a="http://schemas.openxmlformats.org/drawingml/2006/main">
            <a:off x="6988666" y="2171700"/>
            <a:ext cx="1243619" cy="3181350"/>
          </a:xfrm>
          <a:prstGeom xmlns:a="http://schemas.openxmlformats.org/drawingml/2006/main" prst="roundRect">
            <a:avLst>
              <a:gd name="adj" fmla="val 930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651AD5-8382-470B-A3E0-5492506D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410200"/>
            <a:ext cx="15811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01F4B6-1DC8-42B6-A461-C70404AAD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419725"/>
            <a:ext cx="15049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CDD21E-5C5D-4DCC-BD21-64DA8C5F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038350"/>
            <a:ext cx="2724150" cy="2000250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9FB79C-E9D6-408E-903F-2EFF8B40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95500"/>
            <a:ext cx="1504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装修编辑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C6CAB1-CF96-44F2-BC30-506A1362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2504DA-E6B2-4DF9-A1B4-89C88ECF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180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14D9E74-F769-4C3D-B5B3-CD193EB41F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33ef3b537467b"/>
          <a:srcRect xmlns:a="http://schemas.openxmlformats.org/drawingml/2006/main" l="0" t="75" r="0" b="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77300" y="2362200"/>
            <a:ext cx="2533650" cy="1581150"/>
          </a:xfrm>
          <a:prstGeom xmlns:a="http://schemas.openxmlformats.org/drawingml/2006/main" prst="roundRect">
            <a:avLst>
              <a:gd name="adj" fmla="val 7229"/>
            </a:avLst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35A44D-D666-4D35-A6E0-A590A672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229100"/>
            <a:ext cx="2724150" cy="14478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BDDC83-17E1-42BD-984B-167258B9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400550"/>
            <a:ext cx="12954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76D85F-BE4E-4594-AEF7-CE907FF0F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4196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装修落地原则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5F330B-3267-4B0A-ACDE-F1B5CCDD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819650"/>
            <a:ext cx="22288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品牌感克制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品类入口清晰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核心SKU可直达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活动不遮挡选品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2CE881-EEDE-4195-A1D1-2CA84585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867400"/>
            <a:ext cx="86106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EA7DC5-4DFC-4030-AE85-F9641D5F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905500"/>
            <a:ext cx="8305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设计原则：品牌气质克制、品类入口清晰、核心SKU可直达、活动不遮挡选品</a:t>
            </a:r>
          </a:p>
        </p:txBody>
      </p:sp>
    </p:spTree>
    <p:extLst>
      <p:ext uri="{BB962C8B-B14F-4D97-AF65-F5344CB8AC3E}">
        <p14:creationId xmlns:p14="http://schemas.microsoft.com/office/powerpoint/2010/main" val="1911304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3D1239-E88F-4D41-A4C4-CAA96F47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DCB8E7-1E60-4DEC-83AA-973E5CAA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客户订货体验：先按品类缩短找货路径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2B8E7C-D5B8-4135-8D7B-5855DD98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分类入口把客户快速带到相关商品，再进入详情确认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D23FF-6F61-4CA5-BC87-C2124818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品类导航与商品列表帮助快速找货；品牌与属性筛选按后台维护和商城启用结果使用。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67DEB-6312-4650-8125-E9FE7951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CCE4A9-113D-4F95-8924-C8EF493B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24D01-5D57-481C-8951-E9528A94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D1713-FB8D-4D92-9E20-2380F9BF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BC191-507E-49C5-A230-FB3764A21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1CBB6B0-7E33-461B-81F6-82DECA5A14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2106e693164044"/>
          <a:stretch xmlns:a="http://schemas.openxmlformats.org/drawingml/2006/main"/>
        </p:blipFill>
        <p:spPr>
          <a:xfrm xmlns:a="http://schemas.openxmlformats.org/drawingml/2006/main">
            <a:off x="1336704" y="2076450"/>
            <a:ext cx="1422342" cy="36385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411464-85E8-42D8-8CB7-F5B1665B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1145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7DE8F9-074F-4DD1-8C32-87E8E3FC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20383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8BF7A4-974D-4929-98DF-622889DE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DCCAA2-FCA7-474E-BD6D-7701CECC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828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DDCF95-B6C7-4224-99A2-05BFFFC1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76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分类找货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048C58-DE1F-493E-8251-61763FB2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D7548A-A6DF-4C88-85C1-6AEA8BC4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28668-4941-479A-90FF-2F6CF20C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先进入品类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EE6759-476E-4728-8507-D5F6B521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护肤、彩妆、洗护、香氛、个护和家清形成清晰入口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24AB0E-8510-4CAE-8E13-CD4F43CC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CC71B2-0B27-425F-A6D4-912B7585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E0FC07-83D4-4A6D-8896-266AFD41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7E3B48-3C01-4681-89CB-2177FD39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搜索与筛选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0F7CBA-A2DB-481D-B0D6-8025BAA4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页面入口结合已维护的分类、品牌与属性逐步缩小范围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92C76F-B71F-4EDB-87DA-A980BE87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6A407A-93CE-48E5-AF0D-8F4C46E2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49D3F8-A2F4-4668-A420-7AB03898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F02717-FBD6-4B87-87EE-D5904F71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落到商品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AED552-0593-4561-A895-9056966A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进入详情后再确认当前容量、包装与具体SKU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090299-445F-479A-BD02-B201C4C1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3D77C8E-070E-4FF1-8571-CE952CE3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分类负责快速进入，详情负责最终确认</a:t>
            </a:r>
          </a:p>
        </p:txBody>
      </p:sp>
    </p:spTree>
    <p:extLst>
      <p:ext uri="{BB962C8B-B14F-4D97-AF65-F5344CB8AC3E}">
        <p14:creationId xmlns:p14="http://schemas.microsoft.com/office/powerpoint/2010/main" val="19028708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307F359-5BE1-4960-AA19-6855539F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091D0-67EA-436A-AC70-52CF9BBD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客户订货体验：先确认规格，再进入购物车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32D82-94EB-471A-9BAD-22A01051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在详情页确认容量、包装与当前可订规格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778DA-3E4D-4398-82EC-A8B67E803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商品详情展示SKU规格与可订状态；企业按商品配置选择色号、香型、容量和包装后进入订单。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52E96-6153-4B9D-B3F5-B024D3C1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E57B7A-80B4-4757-8744-06A0BC53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6A155-8158-4614-94F8-09EC50D2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25ECB-B78B-43AD-A912-7EEF0A7C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5D0C3-979A-476B-844F-23CCA73E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29D34A5-1790-483D-8D85-CB03D46051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b413b87254aa4"/>
          <a:stretch xmlns:a="http://schemas.openxmlformats.org/drawingml/2006/main"/>
        </p:blipFill>
        <p:spPr>
          <a:xfrm xmlns:a="http://schemas.openxmlformats.org/drawingml/2006/main">
            <a:off x="1336704" y="2076450"/>
            <a:ext cx="1422342" cy="363855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850EA-6BB2-4A73-877B-987F29E2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11455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72834-0403-422D-A014-1F3EB50EF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20383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FA04D-3DE3-4D93-AC79-5CA99284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9CEF1-D7CA-4830-8234-F54280D4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771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C5E06E-27BE-49CC-9FE2-CC4ADE99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规格确认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69309-F5DC-46A5-9E3E-049CDC4F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AB4FCB-E66D-4493-B819-EFD65E5B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5C30B-3B5B-431E-B580-C65AC71E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规格名称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83BDA0-6BD3-4691-969B-D3AF6687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使用客户能够理解的业务语言，不把内部编码当展示名称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58429C-129E-497C-BEB6-EA9BDE5B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C8228-3F70-4D36-97B0-81021434C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045E36-B4EC-4344-AABF-26074A33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81604E-DD08-4A66-9764-2497500F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可订状态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C70012-33D3-4C58-9068-F4D566CC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价格、库存和可订状态对应当前展示的具体SKU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CC8CC9-BCF0-4943-8CF3-52E43F80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E6D1FE-9014-4350-B555-0AF5D6CD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AE31F9-6D64-4B7F-ABB8-F27889D6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3E9899-62F8-4604-B0E2-28239415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确认后加购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7DB941-ADBB-4196-B8AB-0836A45E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订单明细继续保留商品、规格、数量与适用价格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8BAB2FE-B641-434E-A9F1-1B966255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FDBB523-198D-4E8B-B4C5-0C096B76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先确认容量、包装与规格，再进入购物车和订单</a:t>
            </a:r>
          </a:p>
        </p:txBody>
      </p:sp>
    </p:spTree>
    <p:extLst>
      <p:ext uri="{BB962C8B-B14F-4D97-AF65-F5344CB8AC3E}">
        <p14:creationId xmlns:p14="http://schemas.microsoft.com/office/powerpoint/2010/main" val="183519185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395E4A-34F4-42BF-8B75-9E7AE79D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82A89-D367-46AA-8952-89618F64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05 客户订货体验：高频补货要少走重复路径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E32586-7030-4E3C-BDB7-DFF1A33C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常购与再次购买，把门店补货从“重新找”变成“快速确认”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E1853-B2E7-4F82-AB88-11A8068A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日化美妆常销SKU稳定、补货频繁；常购清单与历史订单可以缩短路径，但每次仍需确认当前规格、价格、库存与活动。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EB667-6C07-4AC2-894E-DC7711C6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402B6-6DC6-4E8D-A731-AE953E4C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0C39AB-879C-4FDB-A26A-5815E0AB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A301E3-3D50-4C6F-95F3-80DC7DB8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77832-261F-4574-BFE9-4837D02A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5237555-9F0D-4E41-9D21-E4F1D085CA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2f8e5914c406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E5DB49-6A35-4488-AEE5-0ABD351DF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常购清单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382111-406C-4D31-A9BC-909407A8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把高频洁面、精华、洗发水、口腔与家清SKU集中管理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99899-DC3E-4852-9846-DFE19279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05094-334D-43AA-A3D1-9FEE92C3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7EF89C8-D854-42CB-9AA7-D0A9447D26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89ae479fb4e6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85691-AE41-46AC-856B-F7BC6CF1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历史订单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7B740-FB84-4EE7-AE84-5FCC1987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从上一笔真实订单回看商品、规格和数量组合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30726-57A9-409D-9802-2429600E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0DCA39-24F9-4468-AA08-EDBA1AEA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B3612BF-1A7B-4D98-B038-B4E78C02FA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1730f486240e3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417E70-0CE3-4988-BFB6-9060AFE0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重新校验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E6F706-D9F9-4663-95C5-0188BAB5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再次购买时仍以当前客户价、库存、活动和可售状态为准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15E3F3-6727-4D24-AAD5-C777F0E4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FC499D-4B11-43B8-AF52-D8312706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242E067-8572-4575-A5FB-8CD592F232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e7d834075845c8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550D17-C515-4925-B657-B9D6880B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门店补货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549A4E-5E22-44A3-B5B6-07A9CF45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减少重复筛选与咨询，让店员更快完成高频订货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3719E3-E558-43B3-A09D-3B10A544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47AF29-787A-4F3E-896B-51177A97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复购不是复制旧订单，而是用历史事实加速本次确认</a:t>
            </a:r>
          </a:p>
        </p:txBody>
      </p:sp>
    </p:spTree>
    <p:extLst>
      <p:ext uri="{BB962C8B-B14F-4D97-AF65-F5344CB8AC3E}">
        <p14:creationId xmlns:p14="http://schemas.microsoft.com/office/powerpoint/2010/main" val="16581327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891D6EF-ADE6-4D7C-BA23-A10852E3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5623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10427-DEAB-47D1-8C0E-48AD5A0D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09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渠道政策：新品不是上架结束，而是一条验证链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F2B15B-5EA5-41E1-8573-DEB65E95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新品首铺从目标渠道、首批政策到复购反馈连续记录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8B2219-D7B5-4CDF-A4D3-FBF6E76C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新品上市要先确定适合的客户和货盘，再用真实订单、交付和终端反馈判断是否继续补货。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02D99-C3CD-401E-B349-197C7490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2FBEC-5594-492B-9098-49DC3155E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CC8CC-20C6-4E5A-800E-67719F68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A642B-BD2E-45C0-9B59-2BFD6143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7E7C20-7E80-451F-A717-3474FFAC0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AFDFBAC-74D5-4FF2-A12D-48FCA306D0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da3c47a6c3470c"/>
          <a:stretch xmlns:a="http://schemas.openxmlformats.org/drawingml/2006/main"/>
        </p:blipFill>
        <p:spPr>
          <a:xfrm xmlns:a="http://schemas.openxmlformats.org/drawingml/2006/main">
            <a:off x="9144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2DC319-8640-48C3-A51F-048137A1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CD3B87-9C55-472E-A8E7-C43B5659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567330-5B3B-4882-B20F-0FDC737A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选目标客户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2D8153-1C3F-427D-9B56-1951D538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按渠道类型与经营能力确定首铺范围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51EE9-A3A9-4AFF-8C03-69793287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490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210164-848A-404C-B339-C510C4FF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D3759-0A41-429E-802A-67A53C14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FAC1931-128A-427E-A39B-768DB4678B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ec9d19c98544cb"/>
          <a:stretch xmlns:a="http://schemas.openxmlformats.org/drawingml/2006/main"/>
        </p:blipFill>
        <p:spPr>
          <a:xfrm xmlns:a="http://schemas.openxmlformats.org/drawingml/2006/main">
            <a:off x="27368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B24230-525D-4121-8CA5-CA709BD2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47C474-EA42-41A2-88BB-0925BB32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8BFFE1-D678-44AA-8C28-31F50E93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开放货盘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9920FF-ED72-4A01-B9DE-189AD6BE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向目标客户开放新品货盘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56274D-CE36-44E2-B275-A1B01CC1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35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A9FC40-1B04-4C47-9CA2-987D6328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3002BD-A88A-4495-B7C0-AFDAAA47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47AEE16C-433F-4D40-90D9-A53B5D2A2D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1ac0d255b54656"/>
          <a:stretch xmlns:a="http://schemas.openxmlformats.org/drawingml/2006/main"/>
        </p:blipFill>
        <p:spPr>
          <a:xfrm xmlns:a="http://schemas.openxmlformats.org/drawingml/2006/main">
            <a:off x="45593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29A272-095F-4F4B-BC64-9D5DB67B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6B0CD0-CBFA-4E25-81F6-94C947AA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03272A-DA34-4603-9AE3-B7E2496A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配置政策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00A236-9411-4EB9-8AE6-63807831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客户价、买赠、满赠或预售按需选择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58B755-D81A-4053-89A7-85B0639F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7F31279-5750-42F4-A971-4F9354A7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32FA527-BEAA-4BCD-B3BB-0B31BE03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6BF5E6BF-B44A-40F7-B84E-D1E63E153F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e17a08417e4911"/>
          <a:stretch xmlns:a="http://schemas.openxmlformats.org/drawingml/2006/main"/>
        </p:blipFill>
        <p:spPr>
          <a:xfrm xmlns:a="http://schemas.openxmlformats.org/drawingml/2006/main">
            <a:off x="63817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D402B8-8031-4D61-A9F0-31E41EAC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1139D12-B228-413B-B849-9AE1CFAA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1C75986-D3F3-47F1-B6E4-986B3889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形成订单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F5BDF91-B5F4-49A8-A6DB-2A4EFC31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记录具体SKU、数量、价格与赠品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21E52D9-D9F8-423B-A257-FDA7F929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25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89A1DDC-9A30-4B0A-B139-09CDB325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0A43A0A-DB97-4218-B385-1049C8D8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DFAB6A05-F1B5-4781-85CB-B31069FCE7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51e79c8a1a42e1"/>
          <a:stretch xmlns:a="http://schemas.openxmlformats.org/drawingml/2006/main"/>
        </p:blipFill>
        <p:spPr>
          <a:xfrm xmlns:a="http://schemas.openxmlformats.org/drawingml/2006/main">
            <a:off x="820420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F462B0B-3E8D-40D5-8FB8-B220EA28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2FDD7AB-246C-418E-8FE8-3E077E8F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0D71DFF-42F8-4F94-B072-CAB4AB44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完成交付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04CE802-B76F-4F6A-8C72-E7D81DD9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把首批货真实送到目标客户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69C5851-1100-4839-8871-9CFCE314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4700" y="295275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1409C47-1F2E-456A-AE48-F80905C2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247900"/>
            <a:ext cx="1708150" cy="21717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1DD5058-0FE0-4527-89B4-A0179A5B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419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54E3D2BD-B137-4E40-86E7-A3D995ED0E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4f6f91a80c4619"/>
          <a:stretch xmlns:a="http://schemas.openxmlformats.org/drawingml/2006/main"/>
        </p:blipFill>
        <p:spPr>
          <a:xfrm xmlns:a="http://schemas.openxmlformats.org/drawingml/2006/main">
            <a:off x="10026650" y="2476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FDEABF7-B5A6-4091-8150-BDD596FD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38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FE901A7-AC43-4B9E-AECE-048C8C1B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457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CBB5627-7CE9-4B68-BBD9-83DFF77C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02895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收集反馈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4D2C40F-35AB-4FC9-A70F-FFC8767E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448050"/>
            <a:ext cx="14033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记录终端库存与后续跟进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34A212F-2FDD-4792-BC63-CD4B189B7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101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E9CCE45-7963-4A36-BF58-74015415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482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用首铺订单和终端反馈判断复购，而不是只统计“上了多少新品”</a:t>
            </a:r>
          </a:p>
        </p:txBody>
      </p:sp>
    </p:spTree>
    <p:extLst>
      <p:ext uri="{BB962C8B-B14F-4D97-AF65-F5344CB8AC3E}">
        <p14:creationId xmlns:p14="http://schemas.microsoft.com/office/powerpoint/2010/main" val="11779989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1319AD-CE81-40B6-AFDD-1B3EDE90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B4FA2-B503-41D1-8BD4-E655C2A1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渠道政策：试用装先成为真实商品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DCDAC1-9A52-4EA1-9CA4-83F2F38D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试用规格先区分用途，再按需要配置赠品规则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E5AC0-ECD7-4A06-9453-F3C158F8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Tester先建真实商品和用途记录，赠送仅按已配置活动执行；零价不等于零成本，领用与消耗仍由门店及人员留据核对。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39EE3A-742E-4E5D-A762-EB823473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4DF46-E6A4-45A6-BF0D-8836F443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A63E4-FBE0-40BC-A3AC-4BE46FCD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39516-0A09-494D-8A17-4A7E86BC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579B21-D9FE-4F24-A1D9-3688E99A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53E654F-88AB-4016-8CE0-987FA1750C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3b328eeaf4497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F43D7A-CD3C-48D2-94F3-F5BB0BD0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建立SKU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A3F48-5FD5-452A-805F-F06F7DA7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给试用装、旅行装或Tester明确名称、编码、规格和单位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73C4C0-F12A-404A-B782-E7C388B8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BEE31-4C35-48B8-A6AD-AE6A6024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03A8A67-46C2-4A99-8555-1AC13F12F5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1fc836325048f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ACF841-07E5-48D7-B74D-782FBCDB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按商品管理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DAB35-BA05-4C39-B70C-0897CD2C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若企业需要库存控制，就按真实商品进入库存口径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842A92-4801-4B7F-8F86-D2D4FB83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F926FF-683D-4E83-900E-A4B040A4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49DAD0E-1B4E-45E2-82DC-F2BE1C3B6E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f10872bf5c4cf4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9125BE-C339-4322-A70E-9BB53751A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设置赠品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1AB251-FBC1-48DA-9548-87278A5E3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在商品买赠、订单满赠或自选赠品中选择适用方式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D6FAEC-1FE4-4975-80DF-9691B899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C3CE49-EF78-4EE7-ADA3-3C341990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E945619-86D2-4D5F-A36C-3750CD1ED9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59bfda16f94b2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C4E0DC-1903-4D8D-87B3-87E680EB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落到订单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9A4B5C-17FB-4AA3-AA4E-ACFD5CF7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已配置赠送按原单核SKU、零价及实际数量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A46A77-36AA-4826-B259-B3A8A529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7453D4-A26B-4E60-887C-312F8DFC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试用装按实际SKU留业务记录，投放、余量与消耗由业务人员核对。</a:t>
            </a:r>
          </a:p>
        </p:txBody>
      </p:sp>
    </p:spTree>
    <p:extLst>
      <p:ext uri="{BB962C8B-B14F-4D97-AF65-F5344CB8AC3E}">
        <p14:creationId xmlns:p14="http://schemas.microsoft.com/office/powerpoint/2010/main" val="101953412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BED575-5F13-41A9-98C5-28F514EA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6011C-8F16-493B-94B0-A95888FB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渠道政策：以具体SKU承接单品买赠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AD74C-FD69-461B-AF90-7B088E0D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商品买赠适合新品首推、组合体验与重点SKU拉动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245C9-2D2B-4C33-A000-5482065E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活动条件和赠品必须与适用商品、客户和时间范围一起确认；最终以订单实际结果为准。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441CD-7AF1-4085-9CA4-2E9F4E8D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CE622-9BB7-4055-B98B-7AA6CEDF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69598-B813-45B2-99BB-17F4470B7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2AE0E-3671-4441-B680-1B0018EA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66921A-4A0B-48D5-AF24-4F33E9DA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3B557D4-3B2E-4EC4-B2C3-C3BA1AA31A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c53067812f4e2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EF05B-7335-4160-9AD6-9083AE68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活动商品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1C15BC-3A25-4709-9126-6584DC30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明确参与买赠的护肤、彩妆、洗护或香氛SKU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68E61B-9C60-4308-A8E6-16E7CDEB0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8CAA9-FFF7-4467-B3BB-53EBF23B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875F9FA-9675-435F-AADF-D46E33E06A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e7c816252470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A88F78-0596-4009-BA2F-993B9B91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赠品SKU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F776C2-B551-4D45-97EB-99096E6C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样品、旅行装或关联商品先成为真实商品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58BB3-7F93-439D-A297-F7D4B530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A6960-9880-47AF-86B8-28F2F915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D48A33C-9143-4DDF-BA0D-49543C56D9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b31960ee0405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2ABB2E-A328-4FCF-9613-035BA287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E0A6CA-8A36-49B1-8C5F-97EE17E0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购买数量、赠送数量和客户范围随订单留存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25072-6523-4B23-942A-48640DF3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3520B5-707F-4BEA-8C84-64700662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规则写进活动、结果写进订单，减少口头赠品差异</a:t>
            </a:r>
          </a:p>
        </p:txBody>
      </p:sp>
    </p:spTree>
    <p:extLst>
      <p:ext uri="{BB962C8B-B14F-4D97-AF65-F5344CB8AC3E}">
        <p14:creationId xmlns:p14="http://schemas.microsoft.com/office/powerpoint/2010/main" val="13628206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907B19-DE15-4252-8517-121C66DF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3B732-D4A8-41FB-89F2-C7D1A7FC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渠道政策：按整单门槛组织活动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D5DD1-6512-4EDA-901E-C673B250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订单满赠与自选赠品，适合渠道订货会和阶梯政策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5D5EE-215C-4262-893D-E9F4EEBA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满额、满量或指定范围达到门槛后提供赠品；自选范围与数量必须在活动设置和订单中共同核对。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ACE54-422C-4568-8F64-F397BA74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55EE4-EC0B-4CAD-99C2-EAC9EC49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CE483-B6D1-4E58-A8B7-1D5E5672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BF921-9F07-49CB-B84E-EF9901F1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45366-DCBA-481B-AEA3-0C0872735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33ED04B-102B-46ED-8A21-58AB4CFCEF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9d2e862255428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466843-6C32-49BE-BCF1-BBE6BC59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整单门槛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C8E801-86D5-4A84-977B-F23868A1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按活动规则设置金额、数量或适用范围条件。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F17D2-CCF5-471B-87A7-B5BF50C0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A875EB-6BD8-4DB3-8776-05BEA5D5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9D5A51A-ADAB-423C-A33E-DB2E32462F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0189aa6d54c98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635D48-2E63-4CEA-BFC3-229F476F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赠品范围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092AB-99E4-4493-9A95-9C119CA2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固定赠品或自选赠品都限定到实际SKU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341670-1CCE-4CEC-84C8-0D7F3975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7FA174-7898-43C4-A695-ACED8141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87781B6-C079-4AFF-9455-9364479FE6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58da748c949f9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3DBDBC-98D0-4E5D-A730-08C9133B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客户适用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134A2A-719C-4C74-A404-C523E2A0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结合客户类型、活动时间与订单核准落地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FE0AA9-03D2-4433-9BC2-7B84F1FB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5F00C6-CA86-4C16-BCF3-7E21234B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客户看到活动、订单记录结果、后台人员负责核准边界</a:t>
            </a:r>
          </a:p>
        </p:txBody>
      </p:sp>
    </p:spTree>
    <p:extLst>
      <p:ext uri="{BB962C8B-B14F-4D97-AF65-F5344CB8AC3E}">
        <p14:creationId xmlns:p14="http://schemas.microsoft.com/office/powerpoint/2010/main" val="6552137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B075FF-DD75-4A63-A261-0368CE52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3EE47-4B8C-4602-B623-C71E4459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渠道政策：礼盒是销售组合，不是生产BOM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85D41D-75F1-488A-A39F-86AA3607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商品套餐承接护肤套组、洗护组合与节庆礼盒销售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5AF5B7-3912-4616-9BAE-BE96F198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当前商品套餐与组装单关闭，先启用所需能力；套餐表达销售组合，组成数量与实物供货另核，不代替生产BOM。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23BCF-ABFA-4217-9817-912091E1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A4DA8C-27BD-41AF-9AFB-1F31F800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44629-0919-4C29-822F-3684F385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882487-BDD3-47CD-A2DD-B93B27C0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5C174-4D1B-44D3-B0ED-92921200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F3BF95B-8CC7-4387-BABF-E7ACC8D30A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4f37929364cf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DFB7C5-F460-4A9A-9F6C-F472DAB5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销售组合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D4C039-A5F0-4CDD-A7DF-557AA420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洁面 + 精华 + 面霜，或洗发 + 护发 + 发膜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AFBAF5-6BEE-485B-BCF5-374A1EEB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13545-B3A2-4A6F-9246-3FD864B6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5C3BA62-B1A6-4E1E-AAEF-BC6B17B076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cdb47ffe69466a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2C846-16E7-45B8-A57A-C7A1A71B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统一呈现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5012F2-F39B-40EA-8D20-3A836E34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客户按套餐理解和订购，减少逐项找货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5CD399-92C4-4905-ABC5-570CB593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CC27CA-9EA8-4472-A157-38C4E3E6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8DCAE5D-23BB-41E1-9FD2-A57A4B565B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08caf7253c4d10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8981BA-AC08-4342-A223-20DEBEFB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F976B5-D277-43D9-B54C-EE135746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组成库存、实际组装与套餐成交分别核对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F1F7AF-B0F0-4DCC-B726-4FDE4DC2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CE00CC-3050-4A76-A6FB-3FCF6C04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用套餐表达销售方案，不扩大为制造装配能力</a:t>
            </a:r>
          </a:p>
        </p:txBody>
      </p:sp>
    </p:spTree>
    <p:extLst>
      <p:ext uri="{BB962C8B-B14F-4D97-AF65-F5344CB8AC3E}">
        <p14:creationId xmlns:p14="http://schemas.microsoft.com/office/powerpoint/2010/main" val="51582863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FB750A-ACF3-4259-8B0F-8E96DE897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1BA39-FABC-4468-BE57-F6DB2E56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渠道政策：预售用于新品或限定货盘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DAA0B-5D3D-4AA1-B288-5ED2ADBC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预售管理订购窗口、发货时间、客户范围与SKU价格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0FDD8-BAD3-4F7F-A053-EC3BDAC5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当前商品预售关闭；先启用再配置客户、窗口、SKU价与预计交期。不含定金尾款流程，不叠加订单促销或代金券。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9719CA-F0E6-47AF-A0A8-F66435C3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3CA7F4-799F-430A-83F0-13C2DFCB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A3232B-5F2C-4D55-9008-2AE9B01D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FDF31-2836-45AF-8361-8D62E94C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EE7304-D753-47C5-8FCE-73375BBC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75D85CE-624D-46CC-B756-1008F7D8A6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531b9b1b4b41f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5CB44-C218-4EDF-B8F8-EB8EAD6B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订购窗口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04263C-969A-44C9-B0B2-FA80871E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明确开始、结束与预计发货时间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2EB016-6750-4C1B-9C6C-D1C46455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B1E0F-A205-454B-8D83-46E9D0FB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EFF32E5-55EE-4979-9A82-13410BEFC9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a4a0f35784936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FBE031-AE56-40B1-A952-B0F55596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客户与SKU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6C973C-4C6B-4460-B8A1-1424FFE45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限定客户类型、预售价格和最小/最大数量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B3546-9494-4EA8-AE48-94A6B89E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815134-5C63-4CBF-A469-DB325D37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0BBA03C-8B33-4C02-8142-2177A1C247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b110f7e1874de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C651BD-76A9-454A-92B3-62FF2BFA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规则边界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5B6491-2AD2-4B2F-AD95-E500A1BD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不含定金尾款；不与订单促销或代金券叠加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355B41-778E-4865-88AA-CED50022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8A44F9-8CCB-4B13-A30C-8ABD4DD9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预售先把可承诺范围说清，再进入供应准备</a:t>
            </a:r>
          </a:p>
        </p:txBody>
      </p:sp>
    </p:spTree>
    <p:extLst>
      <p:ext uri="{BB962C8B-B14F-4D97-AF65-F5344CB8AC3E}">
        <p14:creationId xmlns:p14="http://schemas.microsoft.com/office/powerpoint/2010/main" val="101803065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20CA750-ADF8-46F5-B3CB-AD320114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ECA65-D5DF-49A5-BAEA-1F8CD42A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渠道政策：先选业务目标，再选活动工具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0EED7-1051-4F70-B549-AA2B5B8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五类政策的适用场景与能力边界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7E94F-E04D-441D-BB72-51A98A32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当前套餐、预售与报价单应用关闭，先按需求启用配置；每项活动再核真实SKU、适用客户、时间、单位及原单结果。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FD33F-3BF3-4B93-BA12-D67CD54A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C47CB-5720-45C8-B491-EBF923B7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A084D2-330E-483B-97E8-6405C8E4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DE450-2754-4D3A-91F6-D90A604F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177165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E76094-5543-4061-B9A3-1C2A8AA9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19325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896CA-284D-47B8-9F1C-E984CB27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133600"/>
            <a:ext cx="255270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EEB75A-3283-4B83-8E25-80BE5AA1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219325"/>
            <a:ext cx="2400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典型场景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9E2B5-6AAD-4FE7-961A-E6DCFFAA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133600"/>
            <a:ext cx="247650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DA4DA5-F324-4F33-AEDB-7899039B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219325"/>
            <a:ext cx="2324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订单中核对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817DEE-83D7-416B-ABAA-6861C768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133600"/>
            <a:ext cx="3676650" cy="4191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3C651D-183B-4218-B001-1BF66FD5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19325"/>
            <a:ext cx="3524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77D8B5-D9C9-48CE-BB85-7EE615FB8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C4EBB5-BE35-43D5-8BD4-4E923F12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客户价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D3227-F035-427D-90A6-DC6E64CA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55270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1C4E96-B7F8-479A-AB02-D4AC8FC3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64795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渠道 / 合同差异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21F83F-26B7-421E-A07D-B576C339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5527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7F476B-D17C-4D18-A0FE-FA8E2624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479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SKU单价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E6CA33-0E08-47C9-BCCB-7FFC346C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55270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E3D9BE-5F44-42E6-9BD4-8A357E57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4795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不等于下游零售价管控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22A391-9280-4D11-A07E-6131E6B89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1B94FF-1B3A-4A4D-B630-94EC8B35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040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商品买赠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965F3B-2711-443A-87DD-CC017D32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0515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A57C60-9349-46A6-81B0-A9183022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2004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新品首推 / 关联体验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05158A-517D-4E3E-AAE4-DF4214F7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051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1BA3FB-D573-4A08-80A7-3C1A86C0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004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购买与赠送SKU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B9466B-0AAC-482E-9ECF-61A0972D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10515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5DD27A5-6985-4790-BFAD-4AD7AD8E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0040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赠品需真实商品化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4DB9B6D-A6C3-4256-A466-77130F34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B1CE127-592D-48B6-83BF-B09A7C60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5285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订单促销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FB05FBC-B1D5-46E6-A256-DDEECFABD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65760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971D818-4718-42A0-B98A-603B7A6D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75285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订货会 / 阶梯激励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5BE2253-5787-472E-A750-1D9FBB76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6576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F4D9383-9317-47DF-84C2-970AF9A3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528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门槛与赠品结果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01BA21-2259-42EF-89B6-1511E53B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65760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34B9B8D-6C73-442E-88F0-3F70187E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75285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与适用客户和时间联动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61364C5-58FD-4D7E-B85E-920C19FF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D523FE1-313D-468E-B19D-7940BD7E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0530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C7CF6BC-A66D-4495-861F-B2024768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21005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AC0386D-48DB-433D-8CEA-B2FD3337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3053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护肤套组 / 节庆礼盒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A3CF7CE-8F72-4D28-8C42-332E0DA1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2100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3FB5128-218A-49B4-A4C8-FA835631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053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套餐及组成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70216EA-E31D-4730-B712-358C4479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21005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33253AE-3F90-44ED-ACAE-9F9E7C99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30530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不是生产BOM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71304BF-DA79-4BA2-905D-C0DA7209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771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147622D-9AB1-4BFA-A49D-E5FDA66A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57750"/>
            <a:ext cx="1581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预售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A18127D-CD4F-4AC2-9FA8-525E716F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762500"/>
            <a:ext cx="25527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32194FA-7EBC-482F-885C-2950DDDC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85775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新品 / 限定货盘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686E4F4-D601-4032-9050-0B580480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7625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83FE8E6-4F06-468D-8CF3-178A5B05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5775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价格、数量、发货日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9B37973-827D-4430-986C-33EE36EB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762500"/>
            <a:ext cx="36766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AB71998-371C-4A6B-B27E-9FD5A7BE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857750"/>
            <a:ext cx="3486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不含定金尾款；不叠订单促销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A3D0D1A-AE67-46CB-AFFF-DEB851AF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5600700"/>
            <a:ext cx="73533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B165884-C6C3-4A4A-86A4-A90C2D81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638800"/>
            <a:ext cx="704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先用最少规则跑通一条真实订单，再扩展活动组合</a:t>
            </a:r>
          </a:p>
        </p:txBody>
      </p:sp>
    </p:spTree>
    <p:extLst>
      <p:ext uri="{BB962C8B-B14F-4D97-AF65-F5344CB8AC3E}">
        <p14:creationId xmlns:p14="http://schemas.microsoft.com/office/powerpoint/2010/main" val="83669226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055B98-80C3-4772-AC04-8A1A3AA2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A5BFE-0E44-4C25-9909-A647BD4C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渠道政策：提交信息进入统一确认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53BCB-B2B6-4EE2-ADB0-BD16F1D23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在核准前确认SKU、数量、价格与订单备注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68392-A434-47CF-B62A-897F6712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客户提交的商品规格、数量和价格进入订单确认；企业人员据此识别规格、数量、价格与交付备注差异。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7DBDD-2B8E-4B4D-9396-A6FA415B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BC555F-2B1F-4A01-85BC-A8DE45B1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0AA80C-268B-4AD5-9766-9BEC72F9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998D7-BF71-444C-8447-29F2BFA5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42A966-DEF1-4576-8725-5E1FB56BD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订单确认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EA83E-CBEA-4474-8FC7-784031D7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A405CA-0EB9-4253-AC77-37DFEED3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57AE154-2AB5-4FFA-823C-1F0D8AB63D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207c761e6400b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29FEA-C378-4086-9A36-9D97DDC2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5718A-20FE-46AE-9BAB-1B769EBD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B68EB-76CE-4658-8E1A-669FC7CC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58D45F-8DED-4A81-9E25-E4109B9E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11FD05-4732-4741-85CE-3AD943EF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确认商品名称下的容量、包装与具体SKU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B37F8C-5EC1-4515-9ED6-77071FB9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B6B1DE-96F9-4E3C-8F54-53E6C913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31ED14-B7F2-43C5-BC61-15B28BFE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12323C-DB5B-4EC1-B73D-0706EA5C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价格数量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AE4221-6BD3-4709-8CB6-A96F85FD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确认本客户本次订单的实际单价与订购数量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D82D90-5023-4591-AC64-7214428F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D590D5-1D86-43BF-89AD-13A898B1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0A7BFC-75E6-4D09-8CDA-AF8DC6BC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789DFB-5CC0-4C60-AA43-022C1587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备注要求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61DDCB-2AF5-4087-A4A2-8D05E9AC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核对交付备注和订单状态，异常项进入人员核准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07D5DF-F45D-4D1B-99AD-578026D47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B4FC69-5C0A-4BCE-A5F9-6C5EAC6F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先把提交事实看清，再由授权人员处理例外</a:t>
            </a:r>
          </a:p>
        </p:txBody>
      </p:sp>
    </p:spTree>
    <p:extLst>
      <p:ext uri="{BB962C8B-B14F-4D97-AF65-F5344CB8AC3E}">
        <p14:creationId xmlns:p14="http://schemas.microsoft.com/office/powerpoint/2010/main" val="181547744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3FBB90-6E97-4027-B830-23467DFF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91033-2E73-4E25-AD5D-4595136F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渠道政策：人员核准承接例外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6ECC8-D489-4178-9FD2-B9C264AC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订单列表区分待提交、待出库与后续处理状态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CC575F-A68D-488C-917D-5204F8CE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授权人员根据订单状态继续复核客户、商品、数量、金额与备注；活动赠品等政策在实际配置后随订单一并验收。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73030-9BCD-401F-B6B7-EE9176A0B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43641A-5F8C-4CA2-8607-79E17925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25869-759B-452E-B7F6-14F2681F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E49C7-C7DA-41CB-8A01-B117F3ADD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E402A9-1219-42BC-9B29-0E7AA607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销售订单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23915-043D-41B5-AC6E-7F2F823A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9C2229-8236-4A20-8F1D-4701DA9A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083D396-2162-428F-8483-48502FC232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b8ccd3efc841c5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8685C-B0F7-4B30-A5FB-375687F5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002549-C666-4674-9E38-BE313F06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A03D96-26C8-477F-8BAE-D66C6012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93DEE-E32B-474D-945C-4959B9FD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状态清楚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4B6B1-099A-48AD-9F0C-546783C6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待提交、待出库等状态帮助团队识别下一步动作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874818-B5A1-4052-9511-74C1B3E0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EACA9-0773-432C-ACF4-B0D57ADB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49A310-0AA0-4E69-B5DD-B6F9103E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21DCC-27A1-4D32-87DE-48876B0E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订单归属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975969-7042-4566-B24C-1A16CC5C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客户、订单号、金额与提交时间保持在同一记录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F42D56-1167-4C8A-91AD-91E33EC4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7DC200-920A-41C4-9C09-35F0B878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3D47BF-5CE5-4593-9C1A-43698CE5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3526DD-A341-4D49-8F8A-8A513C51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人员负责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DF5FCE-D7CF-446E-8587-47263E0B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价格或政策例外由授权人员结合订单详情处理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BDF71D-7E35-483E-8671-DDEA7260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CC15155-2E86-46BD-BE1F-283956DD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规则进入订单，授权人员对例外和状态流转负责</a:t>
            </a:r>
          </a:p>
        </p:txBody>
      </p:sp>
    </p:spTree>
    <p:extLst>
      <p:ext uri="{BB962C8B-B14F-4D97-AF65-F5344CB8AC3E}">
        <p14:creationId xmlns:p14="http://schemas.microsoft.com/office/powerpoint/2010/main" val="27379471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64FAED-B456-4B1E-9741-3965A33C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485260-4DC2-4AA3-8DA7-BF80485B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06 渠道政策：最终交易事实沉淀到订单详情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100936-99F7-40D3-B957-876E0480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订单详情是销售、仓库、售后与财务共同回看的依据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2C157-1689-4FB2-971B-39C25897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客户、商品规格、数量、价格、金额、备注与订单状态进入同一记录；活动或赠品只有在实际配置后才作为订单结果验收。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FFE09-506E-4C59-8BDB-D3870A28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6BF606-4250-495F-9DF4-CCE3C533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EB1473-0CBF-4C31-8319-BA01F9763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F300EB-FFBE-48B5-AB29-F22134B5A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12B89-47F7-48E1-9AE0-02DF3987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22AD12-9A77-442A-82C4-98DF370FC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8EBCF-BB10-4FDC-A690-E7A3F1D6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6933BE2-AD27-4A8D-99C5-558F3363E0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dc3032c484265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EB85F-E62E-4C6C-819E-F04F0856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7202D4-482C-4B4E-9ECE-A45FB0BB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6BDB9-2107-4D43-9C5A-9CEA75A3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25C32-6BCF-4EE0-A2A9-7ECE3418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交易事实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6E59B5-54D3-4DE8-BBBF-1F4AA4C3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客户、商品SKU、数量与实际价格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FE5DBB-B4BA-42EF-8570-C771BF986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2582C8-F66F-429D-80C7-A8017CD9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749261-2586-4D94-9C9C-BFC6E139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DA35A8-9E7F-483F-ABC0-E8011062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66B861-91B1-4BA4-836A-9FEEAAAC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单位、单价、小计、订单金额与当前状态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9A7328-DE06-4693-A461-45ED78AE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9EF399-AF27-4A73-9C2D-C19A7562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AF20F1-0E3E-4A1B-9AD6-EE5CAB22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FF3783-9D42-4F6F-916A-7B0B427A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后续依据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2681075-8C85-4ED3-9D21-02FCD052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汇总、发货、退货和客户对账继续回到原单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8F0ED7-AC4B-4D41-8849-44D9D36C2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36DAA2-9726-4501-95A7-D9C131AA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让每个角色围绕同一订单事实协同，而不是各自维护一张表</a:t>
            </a:r>
          </a:p>
        </p:txBody>
      </p:sp>
    </p:spTree>
    <p:extLst>
      <p:ext uri="{BB962C8B-B14F-4D97-AF65-F5344CB8AC3E}">
        <p14:creationId xmlns:p14="http://schemas.microsoft.com/office/powerpoint/2010/main" val="50445613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6E7988-98CF-4589-9DB5-B791DF47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05EED-E6EA-42F5-8552-D7D66C38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主线C：先把真实订单需求按SKU汇总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5E20D6-FDAC-4B85-8CE4-04396CBF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按商品、规格和包装看清需求，而不是只看商品大类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9F21FF-4E89-448B-ABBF-D47E42B6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先按有效原订单、真实规格及已保存换算汇总；瓶与箱可折同一基础量，件单位包装未配置换算时不能混加。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FDFC8-166D-4963-9818-3FF9688D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23812-3A89-4F6C-A203-B547FD22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943182-DEA5-429D-9047-E109FD55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34EA7-88B4-4546-82EA-261AE14DD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585B9D-B286-4DA1-A960-01C38689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90721A-1C38-4E8A-9E6C-35991686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0103A7-B237-4ABA-91EE-16F942F9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DF2504E-5B14-4A0D-BB06-4FF3D3DBCA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5a1666cbe4ec2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855501-918B-4082-8B9D-D3A2AB71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2CB19-72AE-4632-9E84-4098FC26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9F501-00FF-47F6-96F4-61F59DFF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63745-EE53-492F-B120-8423D654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按规格汇总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98BD2-8596-44B0-A9E4-AAD95CAE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商品、规格编号、单位、数量与金额在同一视图统计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CFB6A-CF17-466D-943E-76744CF3C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49FC91-0834-4240-ADC0-0F183452B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13C50-ADA8-4B78-8288-A096AC4B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3C2305-A201-4D5A-9EA3-8A6C7B53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E12164-DF85-4227-AE4D-F7F2A47A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以已进入汇总范围的真实销售订单为基础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69AF38-289E-4FA4-91F9-30F19499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AD7C14-678A-417A-BFF1-A9D25E12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0BF4A4-EBE7-46CE-8B01-34BCB54F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AEAEE3-0A95-43AB-B288-0BBD1BCA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继续判断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15F1E3-C029-460D-8041-69BD326C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结合库存、在途、供应商与交期形成采购建议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61C797-51F9-4468-A2DF-E52A6DD7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9A4856-24C6-43A8-80A1-4F487BF1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先把客户需求汇总清楚，再讨论采购，不用经验替代订单事实</a:t>
            </a:r>
          </a:p>
        </p:txBody>
      </p:sp>
    </p:spTree>
    <p:extLst>
      <p:ext uri="{BB962C8B-B14F-4D97-AF65-F5344CB8AC3E}">
        <p14:creationId xmlns:p14="http://schemas.microsoft.com/office/powerpoint/2010/main" val="446360105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6DEFF21-348A-449E-96EC-1EA166FE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A3D59-091E-4C69-BC48-04A1BA7F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主线C：从总量继续追到客户结构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13D8F-08FF-4CC2-A4DB-1A7408BB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 × SKU矩阵，识别铺货宽度与补货深度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7B4147-9D89-44DD-AFF9-7F4E1CE1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同样是100瓶精华，来自10家门店各10瓶，还是1家客户订100瓶，对新品判断、采购风险和销售跟进意义完全不同。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E00EB7-9679-48E3-B23B-113A85296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B7C16-F674-49D6-9A7B-4FD18C22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F2730-AECC-4B81-BD4E-65303816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897377C-62FB-4B86-87A6-5AE28194F7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b5f74ff714b31"/>
          <a:srcRect xmlns:a="http://schemas.openxmlformats.org/drawingml/2006/main" l="3184" t="0" r="31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762500" cy="3390900"/>
          </a:xfrm>
          <a:prstGeom xmlns:a="http://schemas.openxmlformats.org/drawingml/2006/main" prst="roundRect">
            <a:avLst>
              <a:gd name="adj" fmla="val 449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D027A2-A1EF-40FD-959A-C5C275011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076450"/>
            <a:ext cx="57721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31D27-77E5-4A3A-ABE6-860243F7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05050"/>
            <a:ext cx="11049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9C661-63C3-4BDE-B2EC-9CFFA1A5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390775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6865F1-56D6-4948-84E1-179AAA27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38E6E2-FDCE-49E6-BD12-BD956D9B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保湿精华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50943-C1AA-42E5-9CE5-B6F73DB1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F99415-0C7C-4096-BD31-653B4195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柔雾粉底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3E682-806A-4EB3-9AE4-7EA5F6B2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63C088-859F-4FB5-9942-F0579181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木质香水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2BB47-5BB8-4C2C-9C52-4BFFF9DC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305050"/>
            <a:ext cx="1047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10D2E5-EA99-4596-9A8F-FCA0A5E4D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390775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修护洗发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71A7BC-E392-4D33-985B-59C8D8DD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70510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EF61AB-033B-41AD-A209-F414204B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8194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连锁美妆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B708B2-AFBF-4B31-B890-9ED74DB9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611CD9-55CF-4D94-830E-E91D747E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70501C-4B32-42AB-84A6-1327F1D0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3C3935-2668-4370-8AF3-EDFD9FC3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4CB3B0-F3BF-414E-BD51-F49BC588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E4940D-D895-4471-A378-A1291141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已铺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0C9553-45DC-4C69-A342-00E5B42B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7051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B2295F-AC27-4ACB-8A16-E8A0333C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8194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待补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0640D7-030A-4A14-B3E2-7182EF87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21945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2AB810A-1A58-49F3-BE8C-25EB7A14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3337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精品店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26FC4A8-4464-4E8D-A894-BBC383D6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6490E8B-463F-4F73-99EA-B06554F2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CF37E97-47F1-4617-9E4D-CAB30719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869D237-6F29-4DFB-BEB2-D25C7C6A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已铺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A6D1B0E-CFD4-4C17-AA8A-09B258B9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5504AAF-6EA1-46C4-A7E1-09052A83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23A7FDF-A63C-4C44-9A1C-276B9704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2194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9628B75-E7DE-4C35-A222-1133EDB3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3337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试销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3DF922B-4600-4997-89F2-1C255AA0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73380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3B9BF4E-761A-494B-9362-2585C66C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4810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美容院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20F31A2-15E9-4E9A-A69C-8829B470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10415D3-2A68-4E64-938C-82501048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待补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4227E63-C5C5-4481-915F-91691564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72C2254-1D15-44A2-A629-E4F07153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69E878A-18F5-4FE0-AE6D-4F95F971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365A2EA-F4C9-401B-83E6-8292B03BB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试销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9B16811-0FD8-4B34-A99D-1EC095F5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73380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0F8BB0A-D9D1-4716-8DBE-46533BD5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84810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已铺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B63ACAC-D717-4151-9AC8-152BD482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248150"/>
            <a:ext cx="11049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38C0E99-556A-4386-8084-6C03A27C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362450"/>
            <a:ext cx="102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发廊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51193A2-5B0F-4F09-B655-3485A13D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B5E55FC-742E-4C54-9805-AA5B9BD3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01B024B-0A96-4096-9709-02DD3368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51DE6EB-5BC1-4307-85C9-32521FCA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4B249E7-BE28-4E00-B6CD-9170FDA1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6E41E43-AC92-4A54-9E29-B175143F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未铺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50170C5-1419-4C11-8D8F-FDC5085D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248150"/>
            <a:ext cx="1047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E3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7179636-3134-4711-A338-F68289D8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4362450"/>
            <a:ext cx="97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常销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445738C-DFB5-49FC-975E-41D31A5C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10250"/>
            <a:ext cx="7315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AA732FA-FF2F-438C-A476-B4EC772A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48350"/>
            <a:ext cx="701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分析示例：客户分布与订货数量来自订单汇总，由业务人员核对</a:t>
            </a:r>
          </a:p>
        </p:txBody>
      </p:sp>
    </p:spTree>
    <p:extLst>
      <p:ext uri="{BB962C8B-B14F-4D97-AF65-F5344CB8AC3E}">
        <p14:creationId xmlns:p14="http://schemas.microsoft.com/office/powerpoint/2010/main" val="127226332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3DE9B1-A3B2-433D-873C-A3EEDE83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498D3-53F1-4196-990C-AA62E50E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主线C：以销定采从真实缺口出发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276B7A-AD04-4879-876C-DEA1D66E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销售需求、可用库存与采购在途共同形成建议参考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46C7C-F141-45EB-91DE-1418B32A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图为采购业务示例，采购预测当前关闭；接单缺口与周期备货分别判断，按实际入口核需求、目标仓及在途，再由人员确认。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6D2CB-0C10-4821-81C4-F6C4C566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3D65D-5A6B-44A3-9BD1-21EA0E8F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36D01-AA12-4523-B5FF-6B57022C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C7D92C-B9A8-4DBB-BF2E-1C4E4E11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00816-7457-4B81-898B-F83A740C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智能采购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56DF24-A1D1-4FD2-840B-59583E0C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7F761-9D70-4A74-AA10-7E87FB74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51963E7-8FDE-4442-8A6A-FA594A0D82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a74139a3a4b97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B6368D-AA37-455C-93C4-62B9DCA2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BD205-71B5-44BC-ACBB-C24AB4CD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364D99-7231-4E98-9762-34BAD61A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3B403-982A-43AB-B88C-EBB5D19E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销售需求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0B6DA-A742-44E4-8DB8-F30A63E8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从已确认的客户订单与按品汇总出发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98E8D-4558-4E99-86E6-A7402830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64D881-6C77-4ED9-980A-BA6AE8F0F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89CE9C-1957-49DA-91E2-A9F5D8B8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AC6D1F-8AF1-41F9-8553-8E09392E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库存 / 在途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17F123-6FFA-4091-B4F3-A214DAAD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结合当前可用库存与采购在途判断缺口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CC79A4-427C-4B72-B1FF-775898E4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10D575-2143-45E4-8658-8624266E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098884-0903-454A-A031-D6E8DA71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26CC0D-2693-4F4A-A1E9-983C83D4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建议参考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CF4DC2-601C-4945-813D-9F15EF19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系统给出参考，采购人员再核供应商、数量与采购价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09E432-C032-4818-A5C3-56561F060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17C4A7-589F-4F46-950E-A478B88D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以销定采不是自动采购，而是让人工决策有同一组事实</a:t>
            </a:r>
          </a:p>
        </p:txBody>
      </p:sp>
    </p:spTree>
    <p:extLst>
      <p:ext uri="{BB962C8B-B14F-4D97-AF65-F5344CB8AC3E}">
        <p14:creationId xmlns:p14="http://schemas.microsoft.com/office/powerpoint/2010/main" val="16022110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363635-4EAC-4727-9A5B-CC071D87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5BB01-C0E7-490E-A8AB-2D408CA8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主线C：采购建议必须经过人员确认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F876AC-7681-43DF-BA8D-9B456363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供应商、采购量与采购价，由采购人员结合交期和政策落单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7F45C-2338-4585-8730-B235106B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图为采购业务示例；采购人员沿有效需求、目标仓和供方原单核数量、单位及交期，预测能力使用前先启用配置。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8D39B-9BE0-445C-9A41-599DF31DC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16A34B-9D0A-4F83-9692-0357CFE2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F3E612-2DA5-4902-A99E-89E0F3E3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6219C-AD1F-41A1-903D-9B30E904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5178FF-F9F5-4832-B9B8-9B2303DE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采购确认区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35322-5124-47E6-B464-B8432964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590A23-9E4A-4592-BD4A-5D5AD0B5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4B2D93A-B0F5-40AB-9950-2159803765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fda2997394651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3700A-A10A-4284-B0B2-DE0961EC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AC9A9-640A-455B-8EC2-59DFF6C5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0D96B-B769-4D6B-82B9-2EA8C4C3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EBD448-1D26-4D5B-A698-CDDEAA62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供应商与交期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36F61B-FB86-479D-A6EA-9527C276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系统可带入供应商参考，采购人员结合交期与合作政策确认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9BB65D-E410-4D45-A1DB-A3BE5DCF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03D22-C57C-4E43-8CE7-9ADDE325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B4122D-4EE3-4E56-9AFA-F3385124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A8115A-4914-4D06-858E-4CAEEF346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数量与单位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5DCF2A-0046-4FB9-BCC6-D94DCD9C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按需求、库存与在途复核采购数量和单位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51C5D7-193E-43B7-A760-787322C3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712A10-235C-48F4-B239-B6CDBE3D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69BF53-A97F-4B75-B2DB-53EBA78A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6A75F4-72A7-4718-B7D4-2E93578B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采购价与异常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387C89-269E-4650-BE31-A53EAAF62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补齐采购价、备注，并处理缺供应商或异常SKU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87BB4A-6BE6-492B-80F5-3595D941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9163D7-720A-41C9-B210-FBC94F22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系统提供可解释参考，最终采购承诺由人员确认</a:t>
            </a:r>
          </a:p>
        </p:txBody>
      </p:sp>
    </p:spTree>
    <p:extLst>
      <p:ext uri="{BB962C8B-B14F-4D97-AF65-F5344CB8AC3E}">
        <p14:creationId xmlns:p14="http://schemas.microsoft.com/office/powerpoint/2010/main" val="131467727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E9CE3DE-5EF5-42F6-8F04-70FBAD8F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0B762-3759-4A38-BF5E-298C83C6D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主线C：不同品类需要不同周转节奏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54385-A590-4502-9C95-7F9A375D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用SKU周转识别缺货风险与慢动销，而不是只看库存总额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A0C1C8-32FE-40BB-A333-C526CF43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列表销量说明系统销售数量，门店零售消耗另有依据；BPC精华液38/26来源先回查，目标仓与真实需求再用于补货判断。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86ECAF-7AA2-4F88-8665-AFEBC6C3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8CDA9-8C9D-4F60-84FC-1DF40426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6A1BA-657A-40F2-85B8-32E4D506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ACC11-3299-4670-8209-DFE4FF1B3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A6682-A235-47F8-83DF-33189C94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BC18E26-8566-4036-A943-87921ADA4E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9e5923e72641f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5A59F-FB4D-49DC-AC79-C3BB9522D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周转分析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0F3BF-C879-4AE6-B641-07578F01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同规格、同单位、同观察期比较变化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661D14-4A5C-4B30-B59C-813D801D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7A5E7-9A71-4249-8EF1-97CE7138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8466C4F-0EE3-4A81-BB1D-50B82C165E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7023cd68840c6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5B550D-1198-4705-9CA7-FABD7A9E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缺货风险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F60DAD-3589-4D5A-BB27-9ED01B1B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需求、目标仓可供与有效在途分别核对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D06872-1F96-427E-AC42-14CC0DAD1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1C39A-14EC-4ED7-AB03-1EAAD2D4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A7FDF1D-52DA-4155-91CB-408830DDCE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553689d4743d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767052-DA1B-47B7-AD60-303F7462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慢动销处理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0A5C4-C24E-407B-BF29-A830794F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通过货盘、活动、客户跟进或采购节奏进行人工干预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9BB0F4-CA6C-49F7-A835-7D928FE0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5A63C1-4A0A-4DE8-BF50-24667CDD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9057C39-C53A-4DE1-8567-55B6FABAF4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30024d3bfb4f4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8DA6EC-FF98-4302-BC08-64E4AECF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品类策略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013C5E-2E4B-4EEF-9867-5B1EA616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不预设统一阈值，由企业按品类、季节和供应周期制定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373D87-1945-4949-BF59-80B3C7B0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1FF62C-4B34-41C9-9D38-8E2A7971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周转指标用于辅助判断，不承诺自动给出经营决策</a:t>
            </a:r>
          </a:p>
        </p:txBody>
      </p:sp>
    </p:spTree>
    <p:extLst>
      <p:ext uri="{BB962C8B-B14F-4D97-AF65-F5344CB8AC3E}">
        <p14:creationId xmlns:p14="http://schemas.microsoft.com/office/powerpoint/2010/main" val="136362372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14C6B8-2852-4E61-B66E-4EBC24D9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A3140-952E-4997-A740-DAD70B08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主线C：只对需要的商品启用批次效期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F058A-D0B6-4717-8AB6-A5835158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面膜、护肤、口腔和部分家清可按商品管理批次与效期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E3EDE-6BA8-40DA-AAA6-576C7356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当前商品保质期与批号管理关闭；启用后依据厂家标签、真实批次及日期记录，提醒不代替停售、退回或报损。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CE7308-4111-421A-88B9-482B5A4E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15737-A640-44B7-AEF2-567B5CAC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70F09-43AD-4045-A45B-689A54DD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1B41A5-ACB3-4AFC-94B1-C0B44449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43005-0363-4871-9BAE-7CF7CF08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59C238-2596-425E-B334-C7726459AC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57284fbb4443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66A3A-E967-4D45-BED5-3909DE83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按商品启用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2F1DA-8662-44BA-B1CE-C51A4617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只对确有批次或效期要求的商品纳入管理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1E2018-F27F-4851-8440-EB4283E4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84FDC-D36A-4083-BB97-DB290C3F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C86BF57-1CD7-435A-A754-995925AAE2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73a238ab1445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48C34C-699B-43C5-BE36-F05F0350B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记录与预警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78C804-6906-430C-832B-73A12A2EF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按当前记录与规则查看临期或效期信息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E5AA4-1D7A-4BFA-BFC3-96C6CAFB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AA7B61-381A-4594-B6D4-35D532D4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560C8F6-4D77-40A5-B7B9-0415C3B959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48f592435a4900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F54B6C-DB5F-4447-BD22-E7DDFC31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人工处理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ABB8D2-7145-46BA-9A3D-43EE4E2E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停售、退换、促销或报损仍由人员负责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866A02-B22F-45E4-95D9-DF5D386E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730E67-E650-41EB-AC94-5516B930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只承诺记录与预警边界，不扩大为自动锁货或FEFO</a:t>
            </a:r>
          </a:p>
        </p:txBody>
      </p:sp>
    </p:spTree>
    <p:extLst>
      <p:ext uri="{BB962C8B-B14F-4D97-AF65-F5344CB8AC3E}">
        <p14:creationId xmlns:p14="http://schemas.microsoft.com/office/powerpoint/2010/main" val="32404712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DDCE03D-7303-4382-9A83-D6415817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689F9-E7EA-4714-9258-BEDFBFAA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主线C：仓库围绕最终订单供对货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E297A-9D39-47AD-9A1D-E4D7A305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从出库核对到客户签收，规格、赠品与交付要求随单传递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3EF3B-3CDC-4F55-9558-EEF3D312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按原单分别核色号、香型、容量、单位及赠品；当前配送管理关闭，任务先启用配置，实际运输与门店实收另留据。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6D47B-194E-49ED-9719-7C29DDF12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F686B-9B95-4F13-945C-DCA6EBDA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3F514-F417-43BD-B6AA-1B793967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0E59E04-1456-496E-BDBC-620A9E7174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65640aeb24961"/>
          <a:srcRect xmlns:a="http://schemas.openxmlformats.org/drawingml/2006/main" l="3184" t="0" r="31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762500" cy="3390900"/>
          </a:xfrm>
          <a:prstGeom xmlns:a="http://schemas.openxmlformats.org/drawingml/2006/main" prst="roundRect">
            <a:avLst>
              <a:gd name="adj" fmla="val 449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D9BDE-A5F8-44B2-B4AF-147F6564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171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61FC2-50C3-4E0B-817F-C9C5C5CA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190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9C741D-4F5F-40F5-A378-DB45B0E2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336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订单明细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5E0B3E-6BDB-46FF-B0B2-77C03DC7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14312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具体SKU、数量、赠品和备注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D949D4-C0B4-41B5-AF42-19C37A31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47950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D36240-677D-4E74-B43E-31A99FF1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463E3D-21EB-438A-8B68-09D62E5A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82FB1-C0B7-4A17-930D-2692B80D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146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仓库核对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8E65E8-A7B4-42F7-8C56-D1E33B0D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9241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色号 / 香型 / 包装 / 件数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04696C-74FA-48B7-9597-E3A7FDC0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29000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A37E5-5530-4BB9-8C95-D1473DBD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70B14A-FEB3-4343-9F1C-14071B39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22128-B79D-4B1F-9074-2805ACD2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957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配送交付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02B22B-F0E3-4ECF-9AD9-6209E602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70522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客户、时限、附件与结果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553A15-5C7B-401F-8761-1C4BD8C3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72F20A-1DCB-4BBD-97D4-BD4888FD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303A7B-3107-4D46-BABF-98A62DA4F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660AE7-4302-4B19-A328-D2E993C2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767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差异处理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2F55CD-48D4-4290-A777-7751A5AF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486275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破损、渗漏、错发回到原单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1ED64C-8E7A-4319-B38D-4B26BF47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10250"/>
            <a:ext cx="74676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E08BC3-864F-48FC-A365-7932DC14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848350"/>
            <a:ext cx="7162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仓库按订单核SKU与赠品，配送与退货按企业流程接续</a:t>
            </a:r>
          </a:p>
        </p:txBody>
      </p:sp>
    </p:spTree>
    <p:extLst>
      <p:ext uri="{BB962C8B-B14F-4D97-AF65-F5344CB8AC3E}">
        <p14:creationId xmlns:p14="http://schemas.microsoft.com/office/powerpoint/2010/main" val="211788837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C27783-0BEB-4BDB-8C9E-8202376F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622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40C6D1-7F6B-4386-B9A0-1DEC171E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609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主线C：交付结果继续回到订单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ACEFBB-B35B-486C-8883-7EBCF8A6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配送任务、完成结果与回单为总部继续跟进提供依据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486FF-20A9-4D61-BC9A-3F9FE501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当前配送管理关闭；启用并配置岗位后再使用图示任务，原出库、运输、客户实收与附件分别核对，完成状态不代替签收。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B91E2F-FD6A-42CE-8EB7-F4E69184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C8228-2EF9-430A-8A75-A1F8005E9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1FD0F9-1D71-4436-B276-7CFFEDDE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24127-D867-4D1F-AFCB-087CEB80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D767A4-3A33-49A0-9660-E22388A1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02ABA58-8BCE-4D9D-8F1A-484D85BD03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2f77b54a8480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1630F2-8B94-4E38-B8CF-3DA9DF9B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任务依据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76F2E-B7EA-4754-9CF4-03D3C4DF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客户、商品件数、打包数量、时间与交付备注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7E906-6782-4A69-AFCE-E28E833E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2C276C-82F7-4264-B4B2-45540533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C4943F-B2B3-4D95-816A-25A970B49B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0964a4c2344ae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ECDCBA-99C3-4AA5-B698-B645190C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现场结果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0A881-34EE-4B05-B4FC-547DE899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完成状态、备注和附件按企业流程记录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C8E57-7570-475D-8032-845F019B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632675-688B-4C3F-AC6D-18073B75A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CE2F702-2150-4E2A-A8CC-EDBABA6FE2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873bbaa99c439f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A28BD-B724-4620-897F-C08B72A0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07A049-98E3-4EA3-BBFE-4DCD78E7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此流程不含连续定位、自动调度或AI路线优化。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4E661B-F422-43CF-8C04-55ECF676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3BB868-AE8E-4ABD-955D-F3894811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配送状态、备注与附件形成可回查的交付记录。</a:t>
            </a:r>
          </a:p>
        </p:txBody>
      </p:sp>
    </p:spTree>
    <p:extLst>
      <p:ext uri="{BB962C8B-B14F-4D97-AF65-F5344CB8AC3E}">
        <p14:creationId xmlns:p14="http://schemas.microsoft.com/office/powerpoint/2010/main" val="1075893338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B59708-BEE0-463C-BE0B-08129D91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441BE-B55D-4A39-AB14-7BDD99E6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主线C：售后先记录事实，再处理责任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8DDDEE-12DB-444E-8204-741288DD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错色、错香、破损与渗漏通过原单、备注和附件说明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3C960-1F56-4462-8320-B65B2671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既有退货原因、行/单备注和最多9个附件共同说明退货事实；错色、错香、破损或渗漏可用备注与附件补充。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57960-D784-4045-AC6C-2FF76BE09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B1253-2C39-4A3D-B751-6D083978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4E807-4423-4902-A3AB-8E84EC14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C9C1EE-96F7-4AF8-A2A9-597FE98E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6CDB3-D301-4447-995A-1893B4A8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59ACE7A-E294-48EF-A2D9-7CB2912F1E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e942f36e8a4b6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165E13-C017-4D72-AE1E-9EA1EFD9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回到原单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D2095-5326-4ABB-B35D-7906F4B7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明确客户、原销售订单与具体退货SKU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3F9D2-5207-4E67-ACEF-0AB6CE10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AF3E8-78EA-429E-A70A-5E9E38A29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A1E6219-B437-4BB0-B827-8ACD9F770B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92dee8db6c4aaf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1667A6-5BEC-48B8-BDCD-0C5714D4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说明差异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8F0F8-7F3D-43FA-8274-F210D262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错色、错香、破损或渗漏用备注和附件补充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C4BC6-5FEE-4DDD-BB60-EE392259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6C0485-9138-46E8-BFFA-F03BC756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D5AB69A-4CB1-48E2-87F9-9137A94B16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b92b1179f24690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B171F-8F93-4C98-A0E0-5582E799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进入处理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286CD2-33D7-477B-B5B3-A8881770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按企业流程审核，并处理入库与退款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A2D446-2653-4E74-A169-9BD4B16F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126F98-1718-4A09-BD98-7B46572C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既有退货原因、备注与附件用于记录实际差异。</a:t>
            </a:r>
          </a:p>
        </p:txBody>
      </p:sp>
    </p:spTree>
    <p:extLst>
      <p:ext uri="{BB962C8B-B14F-4D97-AF65-F5344CB8AC3E}">
        <p14:creationId xmlns:p14="http://schemas.microsoft.com/office/powerpoint/2010/main" val="528632642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E44BDEC-A64C-490F-AEC6-22FD75B3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19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D7F7F6-5F9E-449A-AD9D-3219D44B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6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主线C：退货不是一张单，而是一条闭环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66573-E045-4FFC-9C3A-68A9191A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申请、审核、入库与退款围绕同一退货事实推进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7DC01-DBBF-4FF4-974B-4630F61A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部分退货、全部退货、部分入库或退款需按企业权限与流程处理，所有差异继续关联客户和原订单。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33B2E5-6986-4CBE-8F3E-2016C2C7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F8C3E-9C70-491E-B96A-BF70927C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D73ECA-5049-46CE-A954-70E6F9BA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D4A41-31D2-4977-B8AA-08E1B051A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2CB12E-1F48-481B-8867-2AC777DE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B28D0ED-2B13-4631-8D01-B29D780E68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277233dc684e64"/>
          <a:stretch xmlns:a="http://schemas.openxmlformats.org/drawingml/2006/main"/>
        </p:blipFill>
        <p:spPr>
          <a:xfrm xmlns:a="http://schemas.openxmlformats.org/drawingml/2006/main">
            <a:off x="91440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8FE04C-7D49-4EAF-9EC8-920D5E54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0C88D-5576-4CD9-B518-EA840AA43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746A4-BF6D-4FB5-8349-A97099F2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客户申请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96C17-5901-423A-94FA-C4BE50A1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选择原单与退货SKU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8A52D-ED7D-467D-891A-002934B5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79304-C3C3-4241-98BC-419D3972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58C71-E70B-462B-8EC8-C48FABEEC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C47DC31-C0C9-4F3E-A085-900EA7F03B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f0925d7c1246c3"/>
          <a:stretch xmlns:a="http://schemas.openxmlformats.org/drawingml/2006/main"/>
        </p:blipFill>
        <p:spPr>
          <a:xfrm xmlns:a="http://schemas.openxmlformats.org/drawingml/2006/main">
            <a:off x="310134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C1FAE-DE58-4678-8389-A83AB2D2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D2CB1-19B0-4CE0-90A3-B818FEC0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708C8-437B-48A7-8D49-2792EE2D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说明事实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CC9E1D-868C-40B7-A19B-1E76DD248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原因、备注与附件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69E10D-E0EB-4383-B5C7-5C286BD5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C7086F-1F30-4426-B647-26D5C7F7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A6D0F9-2020-485F-9006-04EF567D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FDD3793-5250-4568-8E27-A0439CD14C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f17a084384a6e"/>
          <a:stretch xmlns:a="http://schemas.openxmlformats.org/drawingml/2006/main"/>
        </p:blipFill>
        <p:spPr>
          <a:xfrm xmlns:a="http://schemas.openxmlformats.org/drawingml/2006/main">
            <a:off x="528828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89C51E-6219-463E-B0B1-4E0220A4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4F51E3-5D1F-4C08-9B88-A77C8CE3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64AB59-37F2-40DE-A286-36E5A16D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人员审核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C0A28A-BDB5-4FA7-B57D-B4354C8B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确认责任、数量与处理方案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E9F0B9-2CE5-43E5-9AF4-D272B714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3FE5E1-1514-41DA-90BB-FAF3C997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3BE737E-A587-460D-B267-0668581B7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205893D-6C70-49B9-A13A-8737F4E2F2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a56c4fe744526"/>
          <a:stretch xmlns:a="http://schemas.openxmlformats.org/drawingml/2006/main"/>
        </p:blipFill>
        <p:spPr>
          <a:xfrm xmlns:a="http://schemas.openxmlformats.org/drawingml/2006/main">
            <a:off x="747522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94EBA72-A2EA-4D9A-84F6-F37CB4F0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43E6A6A-D525-44E4-B00D-2BFBE1FC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A698E75-1E8C-459B-9E4E-D29EA773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退货入库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65F6D77-9FF2-413F-837D-35C0426E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按实际收货处理部分或全部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FCCD404-E03A-4835-9A4D-B2352FC7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2971800"/>
            <a:ext cx="152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03DA4B8-212B-43C9-B473-E57BE916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266950"/>
            <a:ext cx="2072640" cy="21717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A3BD800-931D-4CDB-962A-657DF3B2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4384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F07C7567-D64B-4098-BDC8-B81D269AF5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a52b0d0e64f1e"/>
          <a:stretch xmlns:a="http://schemas.openxmlformats.org/drawingml/2006/main"/>
        </p:blipFill>
        <p:spPr>
          <a:xfrm xmlns:a="http://schemas.openxmlformats.org/drawingml/2006/main">
            <a:off x="9662160" y="24955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09FDAF7-D6A6-45F2-A237-DA0DD9CF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574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AE13A52-80D9-4BB6-9E22-52AF4F95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4765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929B9C3-457F-41C7-8705-6029D477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0480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退款往来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1490C86-25EB-47B9-95D3-AD61AFCE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467100"/>
            <a:ext cx="176784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按退货结果形成相关付款事实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AB98768-9F51-4CDD-9624-868C2FC5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292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C984D09-CC14-45F5-85E4-3C699595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673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退货差异回到原订单，仓库与财务才不会各自解释</a:t>
            </a:r>
          </a:p>
        </p:txBody>
      </p:sp>
    </p:spTree>
    <p:extLst>
      <p:ext uri="{BB962C8B-B14F-4D97-AF65-F5344CB8AC3E}">
        <p14:creationId xmlns:p14="http://schemas.microsoft.com/office/powerpoint/2010/main" val="43097946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A5ECE5-A2AD-4806-A57E-14E0D4A7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54B12-D8F0-47B7-89AF-755A7D3B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07 主线C：客户往来以业务单据为边界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E452D2-740E-4599-ACE9-4E35F55C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客户对账聚合销售订单、退货及其相关收付款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8CDF9-DA21-41C5-BED9-ABD9C4A1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客户期间往来按有效订单、退货及已审核收退款核对；当前授信关闭，额度账期先启用配置，客户确认与银行到账另核。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4155B-E7A3-41F1-94E2-F0EF16CF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490408-4616-4872-83D5-7F81E0C3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1DE1E4-56DF-46EA-88BF-C2C5F0F4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87CBA-1687-4A1C-9952-0839DB47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2A19D-8916-495D-BF7F-5EFD5443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BDAC2F0-B6EB-4B96-9032-C60E87CD32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02871cf9e4ff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2557C-935A-41BA-8982-13C7D1EC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销售订单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FF9C57-DE30-4D21-907A-99D757F8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确认应收来源、客户和订单明细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45AD9-3913-471D-A87A-B386A936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9CE7DD-B451-4C6D-B4BE-7A8ECF40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C2F010-50EC-4945-9079-CE2129F39D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b36f6d0b74ccd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4CC1D-5D9E-48B9-AE9E-A9E413BE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退货与相关付款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A6575A-EEA2-4238-8408-54C55261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确认退货冲减及其对应的资金结果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C0326B-D8DC-4F0E-AD8C-0C669F4C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EF0904-9979-48C8-B09B-96847C12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1B7B7CF-0FC3-4D5F-907E-4DE9129B00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4a83102c048c3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B62F63-7305-412D-B6CE-FB650F74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范围边界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655620-1BE2-4D7E-BA66-7A0595DC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对账单金额按期间与单据范围，不能代替银行到账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5EAF4D-E1DB-4842-83F9-3657C61B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FA44F7-0CE3-4DBB-BBCF-33256A2C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对账先明确范围，再核差异，不用一句“自动对账”掩盖边界</a:t>
            </a:r>
          </a:p>
        </p:txBody>
      </p:sp>
    </p:spTree>
    <p:extLst>
      <p:ext uri="{BB962C8B-B14F-4D97-AF65-F5344CB8AC3E}">
        <p14:creationId xmlns:p14="http://schemas.microsoft.com/office/powerpoint/2010/main" val="162918471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D2B2BA-2783-4DE3-84D5-0CA0F8C0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90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D80E5-90CF-48D2-8700-F96B07BF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08 终端反馈：把到店事实带回客户档案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E38A7-F05E-4332-94DF-3F66EE48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拜访记录承接位置、到离店、照片与自定义检查项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E72B3-B951-4CCB-A6CC-134DDC2B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当前客情管理关闭，启用并配置岗位后再记录到店、照片和后续需求；陈列及补货仍由人员结合门店真实事实判断。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D3BCD-5F2A-43A3-A88F-F5369AD9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FC6DF7-20FB-480D-91AD-507582CF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52692-FF5C-4728-95C4-2BA3F721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972C834-1A55-4BD8-892B-134823B808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d27e926e304b64"/>
          <a:srcRect xmlns:a="http://schemas.openxmlformats.org/drawingml/2006/main" l="2747" t="0" r="27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914900" cy="3467100"/>
          </a:xfrm>
          <a:prstGeom xmlns:a="http://schemas.openxmlformats.org/drawingml/2006/main" prst="roundRect">
            <a:avLst>
              <a:gd name="adj" fmla="val 4396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39FC3A-60AC-4AC3-A592-75119E25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479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4B9337-2DF6-4869-A71D-AF2AA7EE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2669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DF4F0-1626-4155-8180-1085AB89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20980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到店事实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A3E8F-C38C-4699-A9CD-168C379F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193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位置、到达与离开时间按当前移动能力记录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4C4F05-8098-488D-80E5-279BBB4C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733675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280A79-F8F6-4902-BB14-B6E89CB1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0289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92201D-18EB-4636-8F17-ED893FA0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0480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04F1AC-15CE-43D9-B554-9C25C50EA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908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现场证据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A65B47-8CCE-4F76-A063-03C5D176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0037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门店照片与企业配置的检查项随拜访留存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514080-E383-439E-AEC6-D8D4AA31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14725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007F5-7FEE-4C15-BB36-8E079543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100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3F0BD7-D92D-4293-9D4F-59A4AF50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8290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6E314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DCC39-9105-42AD-8D9D-66A3FD45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77190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客户关联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8958D4-255B-4F60-8C8E-1120BB49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78142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拜访结果继续归入对应客户和后续跟进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220F02-10F0-44B5-BC94-BD42C6B1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295775"/>
            <a:ext cx="4686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431FA2-3663-4DD0-AE9F-EEE8BC29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5910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997963-48D8-468C-8579-C6729D0D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6101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166A04-37A3-4B2B-9413-CCF264EE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552950"/>
            <a:ext cx="146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D91FB2-0560-4100-B5EC-E5C8CAB2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62475"/>
            <a:ext cx="312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不承诺排面字段、AI识图或自动补货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A9C399-F631-44E0-8406-BB9C4C26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5145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33A73C2-A097-469E-BFEC-A5EF7154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848350"/>
            <a:ext cx="7467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拜访记录随客户保留位置、到离店时间、照片与检查项</a:t>
            </a:r>
          </a:p>
        </p:txBody>
      </p:sp>
    </p:spTree>
    <p:extLst>
      <p:ext uri="{BB962C8B-B14F-4D97-AF65-F5344CB8AC3E}">
        <p14:creationId xmlns:p14="http://schemas.microsoft.com/office/powerpoint/2010/main" val="22341706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E95E4AC-896E-4948-8271-80558ABD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33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AAE0E-23F4-4858-86D2-4E22A9C1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181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08 终端反馈：把“卖得怎样”变成下一轮输入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7B006-D025-4605-AEA8-A8887044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终端库存上报连接客户、SKU、人员与日期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6CB057-C39D-4099-B8E8-D11B1CE7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当前铺货上报关闭，先启用配置再记录门店SKU、现场库存、人员及日期；进退调拨和盘点解释消耗，不把发货量作零售动销。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4FFC3-50BC-44BC-A1B0-D38192A1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629487-D539-44F2-9B9B-E8260B57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54A9D-A926-43A0-AA3E-C44C819D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6F6D1C-F2FE-4A88-A41D-1775E58B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36152-05D7-449E-9C31-0E3B8A3D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64C6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A3C3915-5C1A-4571-8347-B11CAC3054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8397a195d3460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976BED-0BB6-4DD8-AF44-9E1D66B1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BE185-B809-4603-B57E-DC04FC26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明确对应的门店或渠道客户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B41D8D-1AD0-42B1-8351-B2ABD8B7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15D85-76C1-4AE6-90D7-E28E6CCB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87A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C8943F0-D600-4216-994B-5B70B9284C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213cd5e124fb6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18E3A-660C-4802-B7FA-459043B1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商品SKU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025B4F-DD3C-4BD2-8D5E-FDA2796A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回到具体色号、香型、容量或包装，而不是模糊品类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DA19ED-23D4-4140-B4F9-61235DBF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8968A8-17AD-4EDD-9E26-BAFE7FFB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1453F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957140A-1712-43AC-BB8A-D5F9B832F0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9d4fd2d054008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3E467F-C370-4B3B-BEB9-C5BE5ED8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终端库存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AF5A85-5BEB-4953-8D34-8E8E1600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记录现场看到的库存事实，支持后续人工判断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7D78C3-B7FC-41E7-8C76-0B9576D0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99EFFC-7AF2-415A-84D6-240B4B25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2A0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50D1FD8-FA1F-4F3B-A807-15C95B946E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edda41bc794e0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476754-37D6-4DEB-AC9F-09CDB6E3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人员与日期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1F8612-EF46-47A6-91B0-8A927D2C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保留上报人员与日期，便于持续跟进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76A48BE-4385-4A9C-9199-7BE629B1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AC9C360-0842-46FF-AA1C-F77029B7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终端库存 → 人工判断 → 下一轮铺货 / 补货 / 采购反馈</a:t>
            </a:r>
          </a:p>
        </p:txBody>
      </p:sp>
    </p:spTree>
    <p:extLst>
      <p:ext uri="{BB962C8B-B14F-4D97-AF65-F5344CB8AC3E}">
        <p14:creationId xmlns:p14="http://schemas.microsoft.com/office/powerpoint/2010/main" val="1142456912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0ED3B4-A92E-46B2-BE3E-9DAB8BF8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76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9D14F-5993-4AC5-9612-53130944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64C68"/>
                </a:solidFill>
                <a:latin typeface="Microsoft YaHei"/>
                <a:ea typeface="Microsoft YaHei"/>
                <a:cs typeface="Microsoft YaHei"/>
              </a:rPr>
              <a:t>09 实施：先跑通主线，再按阶段扩展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1A3AED-CF94-4FF6-BBF8-E1B3F07A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三阶段上线，把商品口径、渠道政策和供应对账逐步做实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162CB-B8CB-499C-B045-8AB40B1E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当前55项应用仅商城装修启用；报价、套餐、预售、预测、批号效期、配送、客情、铺货和授信按实际业务启用配置后使用。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C3C3CA-6A2C-49D1-9758-8ED9D154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ED4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C61CA3-DA7A-4637-86D7-BD34BD60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65EA7-D371-4E19-8D5C-8A1C2D47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CB5ACB-06F3-4539-912F-5A67C65E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219700" cy="295275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0E575-1D94-487B-9B1E-E62BBC84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11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业务与应用选型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134DBF-6641-439B-8BE0-FE6F644C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085975"/>
            <a:ext cx="781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4FE571-49C4-43E2-A22E-EB58BA54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105025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108B94E-69F1-43F5-A06B-1421DD6B16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de94555d4a4cc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775596"/>
            <a:ext cx="5029200" cy="1706858"/>
          </a:xfrm>
          <a:prstGeom xmlns:a="http://schemas.openxmlformats.org/drawingml/2006/main" prst="roundRect">
            <a:avLst>
              <a:gd name="adj" fmla="val 4511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52F45E-00AF-45F2-AD7B-30A2E84F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38350"/>
            <a:ext cx="1581150" cy="29527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3E3E8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EC32E4-185E-4F27-A5AC-B9A0B843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2479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94796-58B3-48F8-B9FA-73EF7545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669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40220F-7CF5-4E1C-B2BE-ACCD5361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241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商品与客户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FB30B5-E585-4E18-9A53-6DE82F5D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33750"/>
            <a:ext cx="1276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核心SKU字段字典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客户类型与可见货盘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客户价格口径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88198-B4B0-4C4F-AE35-A8D12B84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038350"/>
            <a:ext cx="1581150" cy="29527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89F99-FCC3-45EC-8BCB-631E6F62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479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290AD-B0CC-418F-9A07-774160F0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2669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0BD3CA-1B46-469C-85E8-455F97CE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订货与政策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22F196-8106-47F1-BF09-2CDE1591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333750"/>
            <a:ext cx="1276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商城装修与找货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促销、套餐、预售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订单核准与详情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8DEBB0-26B6-4FB4-ADBF-F1D0F9ED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038350"/>
            <a:ext cx="1581150" cy="29527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ED4CE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61E328-27B0-447F-9426-209A6726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247900"/>
            <a:ext cx="438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9C8155-921A-4E21-BD12-7074C5E0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266950"/>
            <a:ext cx="28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54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77D032-FDA7-43B7-B79A-381BDAFB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724150"/>
            <a:ext cx="1238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0272B"/>
                </a:solidFill>
                <a:latin typeface="Microsoft YaHei"/>
                <a:ea typeface="Microsoft YaHei"/>
                <a:cs typeface="Microsoft YaHei"/>
              </a:rPr>
              <a:t>供应与对账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3E6920-51E3-46DB-80C3-31CCC778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333750"/>
            <a:ext cx="12763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按品汇总与采购参考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库存、交付、退货</a:t>
            </a:r>
          </a:p>
          <a:p xmlns:a="http://schemas.openxmlformats.org/drawingml/2006/main">
            <a:pPr algn="ctr">
              <a:lnSpc>
                <a:spcPct val="125000"/>
              </a:lnSpc>
              <a:buNone/>
              <a:def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868"/>
                </a:solidFill>
                <a:latin typeface="Microsoft YaHei"/>
                <a:ea typeface="Microsoft YaHei"/>
                <a:cs typeface="Microsoft YaHei"/>
              </a:rPr>
              <a:t>客户对账与终端反馈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406775-A2AA-4D35-A9DB-23E4CB06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429250"/>
            <a:ext cx="88392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6E31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F88988-BC38-4DF6-8461-91BEC544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467350"/>
            <a:ext cx="8534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建议试点：30–50个核心SKU + 3类真实客户 + 1条从订货到对账的完整订单</a:t>
            </a:r>
          </a:p>
        </p:txBody>
      </p:sp>
    </p:spTree>
    <p:extLst>
      <p:ext uri="{BB962C8B-B14F-4D97-AF65-F5344CB8AC3E}">
        <p14:creationId xmlns:p14="http://schemas.microsoft.com/office/powerpoint/2010/main" val="1630312016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202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D37FB40-4AB3-40E4-AE81-CA37AE72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48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3B97D-5A5B-4934-8C71-1664C3AC9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95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09 下一步：用真实业务验收，不用功能清单验收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88DD4-0E2D-4906-90BE-834AB297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带一条真实日化美妆订单，现场验证七个关键结果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DF689F-0F18-4C61-ACD0-5B17F490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选择真实客户、真实SKU、真实价格和真实活动，从商城提交到订单核准、采购参考、交付退货与客户对账逐步核对。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DAEF4-51D6-446A-B8D2-E2157CB2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8A95D-A75B-4236-887D-14697D07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云上订货｜日化美妆行业订货系统解决方案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60FE9-1BD7-4D7C-BDD1-2DB49769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A2BC0-7F63-4A16-B604-D221E98C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324350" cy="3181350"/>
          </a:xfrm>
          <a:prstGeom xmlns:a="http://schemas.openxmlformats.org/drawingml/2006/main" prst="roundRect">
            <a:avLst>
              <a:gd name="adj" fmla="val 4790"/>
            </a:avLst>
          </a:prstGeom>
          <a:solidFill xmlns:a="http://schemas.openxmlformats.org/drawingml/2006/main">
            <a:srgbClr val="20272B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B37254-7462-454C-8AB9-0E6D554C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33600"/>
            <a:ext cx="3219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日化美妆订单核对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7D0F13-F264-4EB4-9A57-A4E50D77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124075"/>
            <a:ext cx="781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8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A2051-5863-499A-A18B-41973D3EB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143125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A166429-A34C-4456-B293-0DF56D0396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9513efbec54b6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489597"/>
            <a:ext cx="4133850" cy="2583656"/>
          </a:xfrm>
          <a:prstGeom xmlns:a="http://schemas.openxmlformats.org/drawingml/2006/main" prst="roundRect">
            <a:avLst>
              <a:gd name="adj" fmla="val 4138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B00F4-7A6E-4D9C-9975-5001D0F6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1145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01C2A-90EF-4B0C-9EBB-4FA9CEEA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574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CC1800-04CE-4323-89C4-9C26715B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22764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8E18F-7D26-4AEF-A815-E7EE43C7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193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客户能否快速找到并选对规格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203CE5-CF2B-4CFA-A5E4-203F6F41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8384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C01413-9E92-470F-9897-FE8E12CA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9813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A01A2C-FAD3-4FF7-986A-AC309142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0003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6954E8-E16C-4998-9E40-9CE15A2D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432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可见货盘与客户价是否匹配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A47AC0-93FF-49AC-BB20-7AF36CA8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5623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D30404-0430-4661-A92B-C9447F5D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7052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87DBA2-E00F-4A6C-9EA3-C225E8F0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7242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49ABFC-4923-4A3C-B39C-4911783B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6671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活动赠品与套餐是否落到订单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88489C-AB25-42A5-BC3B-35D9545F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2862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012B73-9301-4822-B1D3-CF9609F6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4291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C1B665-150F-4A8D-96FA-52C89698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4481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0C9C2A-85FC-4849-B1E4-6681DE54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910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核准能否发现异常价格与SKU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B7E61A-0E33-4E69-A6C1-4648F32A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1145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57FFFC-FCF6-4D83-AF17-D12168D0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574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3F6230-BDDB-4203-9C9E-E40CE4A4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2764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822ABF-26C2-4601-9ADD-D0CC8027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2193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按品汇总能否支撑采购判断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75440F-7644-493D-8EBD-A6F39319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384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8226FC3-74D4-4523-A598-E8DD17FC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9813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682A1C6-4559-47AA-8346-33CC053E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0003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ED28EC-1870-45F9-A783-1DBC6E30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432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交付退货能否回到原始订单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4053C96-1EFF-40B4-93E6-FBC32047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562350"/>
            <a:ext cx="278130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A64C68">
              <a:alpha val="30000"/>
            </a:srgbClr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CAB8742-A59C-44FB-8F4D-09C1CABF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705225"/>
            <a:ext cx="3810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6D92FC4-5557-4AE9-90B6-CFBEBC05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724275"/>
            <a:ext cx="228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0A3EA02-5ED5-40A4-BA2B-F0561EE0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667125"/>
            <a:ext cx="2038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客户账单范围与差异是否清楚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CF547D0-590F-4C80-9E5F-2B04039D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715000"/>
            <a:ext cx="67437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A64C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642C45E-1B7F-4D73-B5AC-861BCD0C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753100"/>
            <a:ext cx="6438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验收通过的标准：七个结果在同一条真实订单上相互一致</a:t>
            </a:r>
          </a:p>
        </p:txBody>
      </p:sp>
    </p:spTree>
    <p:extLst>
      <p:ext uri="{BB962C8B-B14F-4D97-AF65-F5344CB8AC3E}">
        <p14:creationId xmlns:p14="http://schemas.microsoft.com/office/powerpoint/2010/main" val="11287886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2026-10-13T17:39:01.5470000Z</dcterms:created>
  <dcterms:modified xsi:type="dcterms:W3CDTF">2026-10-13T17:39:01.5470000Z</dcterms:modified>
</coreProperties>
</file>