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f0dedc6e32471d" /><Relationship Type="http://schemas.openxmlformats.org/officeDocument/2006/relationships/extended-properties" Target="/docProps/app.xml" Id="R586ffaf672384c9a" /><Relationship Type="http://schemas.openxmlformats.org/officeDocument/2006/relationships/officeDocument" Target="/ppt/presentation.xml" Id="R56443fed548542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34066366384c5d"/>
  </p:sldMasterIdLst>
  <p:notesMasterIdLst>
    <p:notesMasterId xmlns:r="http://schemas.openxmlformats.org/officeDocument/2006/relationships" r:id="R0b7ff6224ac64ecc"/>
  </p:notesMasterIdLst>
  <p:sldIdLst>
    <p:sldId xmlns:r="http://schemas.openxmlformats.org/officeDocument/2006/relationships" id="256" r:id="R7b4fcc40cb084b61"/>
    <p:sldId xmlns:r="http://schemas.openxmlformats.org/officeDocument/2006/relationships" id="257" r:id="R29fe48fe6e654037"/>
    <p:sldId xmlns:r="http://schemas.openxmlformats.org/officeDocument/2006/relationships" id="258" r:id="R9d4ea482c42043ce"/>
    <p:sldId xmlns:r="http://schemas.openxmlformats.org/officeDocument/2006/relationships" id="259" r:id="R9aaa23b0afa441e4"/>
    <p:sldId xmlns:r="http://schemas.openxmlformats.org/officeDocument/2006/relationships" id="260" r:id="R6d1ce163d3224eb6"/>
    <p:sldId xmlns:r="http://schemas.openxmlformats.org/officeDocument/2006/relationships" id="261" r:id="Ra87d02d5bbad47b3"/>
    <p:sldId xmlns:r="http://schemas.openxmlformats.org/officeDocument/2006/relationships" id="262" r:id="R7826a02f00fc495d"/>
    <p:sldId xmlns:r="http://schemas.openxmlformats.org/officeDocument/2006/relationships" id="263" r:id="R0bcc0cd706064e05"/>
    <p:sldId xmlns:r="http://schemas.openxmlformats.org/officeDocument/2006/relationships" id="264" r:id="Rda257806654b48d5"/>
    <p:sldId xmlns:r="http://schemas.openxmlformats.org/officeDocument/2006/relationships" id="265" r:id="R0c42ac0fd7f841d8"/>
    <p:sldId xmlns:r="http://schemas.openxmlformats.org/officeDocument/2006/relationships" id="266" r:id="R6850b7fff16b4eea"/>
    <p:sldId xmlns:r="http://schemas.openxmlformats.org/officeDocument/2006/relationships" id="267" r:id="R01e62204037f42ca"/>
    <p:sldId xmlns:r="http://schemas.openxmlformats.org/officeDocument/2006/relationships" id="268" r:id="R68cd820209ee4ce4"/>
    <p:sldId xmlns:r="http://schemas.openxmlformats.org/officeDocument/2006/relationships" id="269" r:id="R88b501997be040ff"/>
    <p:sldId xmlns:r="http://schemas.openxmlformats.org/officeDocument/2006/relationships" id="270" r:id="R8f2d8c9aaf0f42f6"/>
    <p:sldId xmlns:r="http://schemas.openxmlformats.org/officeDocument/2006/relationships" id="271" r:id="R3727905de98c4c5b"/>
    <p:sldId xmlns:r="http://schemas.openxmlformats.org/officeDocument/2006/relationships" id="272" r:id="Rb20173473fad442a"/>
    <p:sldId xmlns:r="http://schemas.openxmlformats.org/officeDocument/2006/relationships" id="273" r:id="Rd47d5220f7514992"/>
    <p:sldId xmlns:r="http://schemas.openxmlformats.org/officeDocument/2006/relationships" id="274" r:id="R39c54237581c4fca"/>
    <p:sldId xmlns:r="http://schemas.openxmlformats.org/officeDocument/2006/relationships" id="275" r:id="R2b183db07c5f409c"/>
    <p:sldId xmlns:r="http://schemas.openxmlformats.org/officeDocument/2006/relationships" id="276" r:id="R04d3e793d99e465b"/>
    <p:sldId xmlns:r="http://schemas.openxmlformats.org/officeDocument/2006/relationships" id="277" r:id="Rce5be8be6b714988"/>
    <p:sldId xmlns:r="http://schemas.openxmlformats.org/officeDocument/2006/relationships" id="278" r:id="R71b630c0ec90416c"/>
    <p:sldId xmlns:r="http://schemas.openxmlformats.org/officeDocument/2006/relationships" id="279" r:id="Ra332804312794d2e"/>
    <p:sldId xmlns:r="http://schemas.openxmlformats.org/officeDocument/2006/relationships" id="280" r:id="Rf8d4bb30b2734f9c"/>
    <p:sldId xmlns:r="http://schemas.openxmlformats.org/officeDocument/2006/relationships" id="281" r:id="Rc120ee1cd7dd49a6"/>
    <p:sldId xmlns:r="http://schemas.openxmlformats.org/officeDocument/2006/relationships" id="282" r:id="Rf1de84df975b480d"/>
    <p:sldId xmlns:r="http://schemas.openxmlformats.org/officeDocument/2006/relationships" id="283" r:id="R2d2a428b9fc645d0"/>
    <p:sldId xmlns:r="http://schemas.openxmlformats.org/officeDocument/2006/relationships" id="284" r:id="Rf5cd68f727704658"/>
    <p:sldId xmlns:r="http://schemas.openxmlformats.org/officeDocument/2006/relationships" id="285" r:id="Rc01dfbf4bcb04294"/>
    <p:sldId xmlns:r="http://schemas.openxmlformats.org/officeDocument/2006/relationships" id="286" r:id="R9d127cbfaa244819"/>
    <p:sldId xmlns:r="http://schemas.openxmlformats.org/officeDocument/2006/relationships" id="287" r:id="R32fddd804c7b4fb4"/>
    <p:sldId xmlns:r="http://schemas.openxmlformats.org/officeDocument/2006/relationships" id="288" r:id="Rfe140ff7c8824a28"/>
    <p:sldId xmlns:r="http://schemas.openxmlformats.org/officeDocument/2006/relationships" id="289" r:id="R320a75876b1f4258"/>
    <p:sldId xmlns:r="http://schemas.openxmlformats.org/officeDocument/2006/relationships" id="290" r:id="Rf0f408d5d22c4955"/>
    <p:sldId xmlns:r="http://schemas.openxmlformats.org/officeDocument/2006/relationships" id="291" r:id="R1040a5ef487a4a05"/>
    <p:sldId xmlns:r="http://schemas.openxmlformats.org/officeDocument/2006/relationships" id="292" r:id="Ra29088700be84831"/>
    <p:sldId xmlns:r="http://schemas.openxmlformats.org/officeDocument/2006/relationships" id="293" r:id="Rc70746d917a94543"/>
    <p:sldId xmlns:r="http://schemas.openxmlformats.org/officeDocument/2006/relationships" id="294" r:id="R536eadb002a84d41"/>
    <p:sldId xmlns:r="http://schemas.openxmlformats.org/officeDocument/2006/relationships" id="295" r:id="Re4ca387e665c4766"/>
    <p:sldId xmlns:r="http://schemas.openxmlformats.org/officeDocument/2006/relationships" id="296" r:id="R2e3e1218a2dd4685"/>
    <p:sldId xmlns:r="http://schemas.openxmlformats.org/officeDocument/2006/relationships" id="297" r:id="Rf9edc2f6b68f4568"/>
    <p:sldId xmlns:r="http://schemas.openxmlformats.org/officeDocument/2006/relationships" id="298" r:id="Ra7337afe0a1f4c67"/>
    <p:sldId xmlns:r="http://schemas.openxmlformats.org/officeDocument/2006/relationships" id="299" r:id="R2e25d74685e749f6"/>
    <p:sldId xmlns:r="http://schemas.openxmlformats.org/officeDocument/2006/relationships" id="300" r:id="R1d414cff46e14d52"/>
    <p:sldId xmlns:r="http://schemas.openxmlformats.org/officeDocument/2006/relationships" id="301" r:id="R4674e2b78d49427d"/>
    <p:sldId xmlns:r="http://schemas.openxmlformats.org/officeDocument/2006/relationships" id="302" r:id="R2cebd141c14a44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d40d0884084833" /><Relationship Type="http://schemas.openxmlformats.org/officeDocument/2006/relationships/slideMaster" Target="/ppt/slideMasters/slideMaster1.xml" Id="Rc234066366384c5d" /><Relationship Type="http://schemas.openxmlformats.org/officeDocument/2006/relationships/notesMaster" Target="/ppt/notesMasters/notesMaster1.xml" Id="R0b7ff6224ac64ecc" /><Relationship Type="http://schemas.openxmlformats.org/officeDocument/2006/relationships/presProps" Target="/ppt/presProps.xml" Id="R61052f6e1a2447d8" /><Relationship Type="http://schemas.openxmlformats.org/officeDocument/2006/relationships/tableStyles" Target="/ppt/tableStyles.xml" Id="R772c72bc196e42a8" /><Relationship Type="http://schemas.openxmlformats.org/officeDocument/2006/relationships/slide" Target="/ppt/slides/slide1.xml" Id="R7b4fcc40cb084b61" /><Relationship Type="http://schemas.openxmlformats.org/officeDocument/2006/relationships/slide" Target="/ppt/slides/slide2.xml" Id="R29fe48fe6e654037" /><Relationship Type="http://schemas.openxmlformats.org/officeDocument/2006/relationships/slide" Target="/ppt/slides/slide3.xml" Id="R9d4ea482c42043ce" /><Relationship Type="http://schemas.openxmlformats.org/officeDocument/2006/relationships/slide" Target="/ppt/slides/slide4.xml" Id="R9aaa23b0afa441e4" /><Relationship Type="http://schemas.openxmlformats.org/officeDocument/2006/relationships/slide" Target="/ppt/slides/slide5.xml" Id="R6d1ce163d3224eb6" /><Relationship Type="http://schemas.openxmlformats.org/officeDocument/2006/relationships/slide" Target="/ppt/slides/slide6.xml" Id="Ra87d02d5bbad47b3" /><Relationship Type="http://schemas.openxmlformats.org/officeDocument/2006/relationships/slide" Target="/ppt/slides/slide7.xml" Id="R7826a02f00fc495d" /><Relationship Type="http://schemas.openxmlformats.org/officeDocument/2006/relationships/slide" Target="/ppt/slides/slide8.xml" Id="R0bcc0cd706064e05" /><Relationship Type="http://schemas.openxmlformats.org/officeDocument/2006/relationships/slide" Target="/ppt/slides/slide9.xml" Id="Rda257806654b48d5" /><Relationship Type="http://schemas.openxmlformats.org/officeDocument/2006/relationships/slide" Target="/ppt/slides/slide10.xml" Id="R0c42ac0fd7f841d8" /><Relationship Type="http://schemas.openxmlformats.org/officeDocument/2006/relationships/slide" Target="/ppt/slides/slide11.xml" Id="R6850b7fff16b4eea" /><Relationship Type="http://schemas.openxmlformats.org/officeDocument/2006/relationships/slide" Target="/ppt/slides/slide12.xml" Id="R01e62204037f42ca" /><Relationship Type="http://schemas.openxmlformats.org/officeDocument/2006/relationships/slide" Target="/ppt/slides/slide13.xml" Id="R68cd820209ee4ce4" /><Relationship Type="http://schemas.openxmlformats.org/officeDocument/2006/relationships/slide" Target="/ppt/slides/slide14.xml" Id="R88b501997be040ff" /><Relationship Type="http://schemas.openxmlformats.org/officeDocument/2006/relationships/slide" Target="/ppt/slides/slide15.xml" Id="R8f2d8c9aaf0f42f6" /><Relationship Type="http://schemas.openxmlformats.org/officeDocument/2006/relationships/slide" Target="/ppt/slides/slide16.xml" Id="R3727905de98c4c5b" /><Relationship Type="http://schemas.openxmlformats.org/officeDocument/2006/relationships/slide" Target="/ppt/slides/slide17.xml" Id="Rb20173473fad442a" /><Relationship Type="http://schemas.openxmlformats.org/officeDocument/2006/relationships/slide" Target="/ppt/slides/slide18.xml" Id="Rd47d5220f7514992" /><Relationship Type="http://schemas.openxmlformats.org/officeDocument/2006/relationships/slide" Target="/ppt/slides/slide19.xml" Id="R39c54237581c4fca" /><Relationship Type="http://schemas.openxmlformats.org/officeDocument/2006/relationships/slide" Target="/ppt/slides/slide20.xml" Id="R2b183db07c5f409c" /><Relationship Type="http://schemas.openxmlformats.org/officeDocument/2006/relationships/slide" Target="/ppt/slides/slide21.xml" Id="R04d3e793d99e465b" /><Relationship Type="http://schemas.openxmlformats.org/officeDocument/2006/relationships/slide" Target="/ppt/slides/slide22.xml" Id="Rce5be8be6b714988" /><Relationship Type="http://schemas.openxmlformats.org/officeDocument/2006/relationships/slide" Target="/ppt/slides/slide23.xml" Id="R71b630c0ec90416c" /><Relationship Type="http://schemas.openxmlformats.org/officeDocument/2006/relationships/slide" Target="/ppt/slides/slide24.xml" Id="Ra332804312794d2e" /><Relationship Type="http://schemas.openxmlformats.org/officeDocument/2006/relationships/slide" Target="/ppt/slides/slide25.xml" Id="Rf8d4bb30b2734f9c" /><Relationship Type="http://schemas.openxmlformats.org/officeDocument/2006/relationships/slide" Target="/ppt/slides/slide26.xml" Id="Rc120ee1cd7dd49a6" /><Relationship Type="http://schemas.openxmlformats.org/officeDocument/2006/relationships/slide" Target="/ppt/slides/slide27.xml" Id="Rf1de84df975b480d" /><Relationship Type="http://schemas.openxmlformats.org/officeDocument/2006/relationships/slide" Target="/ppt/slides/slide28.xml" Id="R2d2a428b9fc645d0" /><Relationship Type="http://schemas.openxmlformats.org/officeDocument/2006/relationships/slide" Target="/ppt/slides/slide29.xml" Id="Rf5cd68f727704658" /><Relationship Type="http://schemas.openxmlformats.org/officeDocument/2006/relationships/slide" Target="/ppt/slides/slide30.xml" Id="Rc01dfbf4bcb04294" /><Relationship Type="http://schemas.openxmlformats.org/officeDocument/2006/relationships/slide" Target="/ppt/slides/slide31.xml" Id="R9d127cbfaa244819" /><Relationship Type="http://schemas.openxmlformats.org/officeDocument/2006/relationships/slide" Target="/ppt/slides/slide32.xml" Id="R32fddd804c7b4fb4" /><Relationship Type="http://schemas.openxmlformats.org/officeDocument/2006/relationships/slide" Target="/ppt/slides/slide33.xml" Id="Rfe140ff7c8824a28" /><Relationship Type="http://schemas.openxmlformats.org/officeDocument/2006/relationships/slide" Target="/ppt/slides/slide34.xml" Id="R320a75876b1f4258" /><Relationship Type="http://schemas.openxmlformats.org/officeDocument/2006/relationships/slide" Target="/ppt/slides/slide35.xml" Id="Rf0f408d5d22c4955" /><Relationship Type="http://schemas.openxmlformats.org/officeDocument/2006/relationships/slide" Target="/ppt/slides/slide36.xml" Id="R1040a5ef487a4a05" /><Relationship Type="http://schemas.openxmlformats.org/officeDocument/2006/relationships/slide" Target="/ppt/slides/slide37.xml" Id="Ra29088700be84831" /><Relationship Type="http://schemas.openxmlformats.org/officeDocument/2006/relationships/slide" Target="/ppt/slides/slide38.xml" Id="Rc70746d917a94543" /><Relationship Type="http://schemas.openxmlformats.org/officeDocument/2006/relationships/slide" Target="/ppt/slides/slide39.xml" Id="R536eadb002a84d41" /><Relationship Type="http://schemas.openxmlformats.org/officeDocument/2006/relationships/slide" Target="/ppt/slides/slide40.xml" Id="Re4ca387e665c4766" /><Relationship Type="http://schemas.openxmlformats.org/officeDocument/2006/relationships/slide" Target="/ppt/slides/slide41.xml" Id="R2e3e1218a2dd4685" /><Relationship Type="http://schemas.openxmlformats.org/officeDocument/2006/relationships/slide" Target="/ppt/slides/slide42.xml" Id="Rf9edc2f6b68f4568" /><Relationship Type="http://schemas.openxmlformats.org/officeDocument/2006/relationships/slide" Target="/ppt/slides/slide43.xml" Id="Ra7337afe0a1f4c67" /><Relationship Type="http://schemas.openxmlformats.org/officeDocument/2006/relationships/slide" Target="/ppt/slides/slide44.xml" Id="R2e25d74685e749f6" /><Relationship Type="http://schemas.openxmlformats.org/officeDocument/2006/relationships/slide" Target="/ppt/slides/slide45.xml" Id="R1d414cff46e14d52" /><Relationship Type="http://schemas.openxmlformats.org/officeDocument/2006/relationships/slide" Target="/ppt/slides/slide46.xml" Id="R4674e2b78d49427d" /><Relationship Type="http://schemas.openxmlformats.org/officeDocument/2006/relationships/slide" Target="/ppt/slides/slide47.xml" Id="R2cebd141c14a44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ff42fc876540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3068ba86954bf9" /><Relationship Type="http://schemas.openxmlformats.org/officeDocument/2006/relationships/notesMaster" Target="/ppt/notesMasters/notesMaster1.xml" Id="Rfe623ddd24234e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d394cbd55749f2" /><Relationship Type="http://schemas.openxmlformats.org/officeDocument/2006/relationships/notesMaster" Target="/ppt/notesMasters/notesMaster1.xml" Id="R83bcf48ac85943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5830a2d1294c12" /><Relationship Type="http://schemas.openxmlformats.org/officeDocument/2006/relationships/notesMaster" Target="/ppt/notesMasters/notesMaster1.xml" Id="R2c974ed85ed348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d999ec837945b3" /><Relationship Type="http://schemas.openxmlformats.org/officeDocument/2006/relationships/notesMaster" Target="/ppt/notesMasters/notesMaster1.xml" Id="Rfea651a7dcf84b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999a2968b843e9" /><Relationship Type="http://schemas.openxmlformats.org/officeDocument/2006/relationships/notesMaster" Target="/ppt/notesMasters/notesMaster1.xml" Id="Rd29d8eaccad740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37add7c6a9418b" /><Relationship Type="http://schemas.openxmlformats.org/officeDocument/2006/relationships/notesMaster" Target="/ppt/notesMasters/notesMaster1.xml" Id="R7141fa9eef9144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0c18b1ecfc4c72" /><Relationship Type="http://schemas.openxmlformats.org/officeDocument/2006/relationships/notesMaster" Target="/ppt/notesMasters/notesMaster1.xml" Id="Rb14516cb3b6d4f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5402478cba46d5" /><Relationship Type="http://schemas.openxmlformats.org/officeDocument/2006/relationships/notesMaster" Target="/ppt/notesMasters/notesMaster1.xml" Id="Rf39da1f4959c44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9679c102594380" /><Relationship Type="http://schemas.openxmlformats.org/officeDocument/2006/relationships/notesMaster" Target="/ppt/notesMasters/notesMaster1.xml" Id="R210fba36403149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04865ffa6d14a70" /><Relationship Type="http://schemas.openxmlformats.org/officeDocument/2006/relationships/notesMaster" Target="/ppt/notesMasters/notesMaster1.xml" Id="R7cb0f56d7eb14c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4442a0627264e2f" /><Relationship Type="http://schemas.openxmlformats.org/officeDocument/2006/relationships/notesMaster" Target="/ppt/notesMasters/notesMaster1.xml" Id="Re904c442ade34f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66884713d7467c" /><Relationship Type="http://schemas.openxmlformats.org/officeDocument/2006/relationships/notesMaster" Target="/ppt/notesMasters/notesMaster1.xml" Id="R2dbce7b7c5ad458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a2ebc949534519" /><Relationship Type="http://schemas.openxmlformats.org/officeDocument/2006/relationships/notesMaster" Target="/ppt/notesMasters/notesMaster1.xml" Id="Rc18f0301c0ee481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51690d2cbb4bf7" /><Relationship Type="http://schemas.openxmlformats.org/officeDocument/2006/relationships/notesMaster" Target="/ppt/notesMasters/notesMaster1.xml" Id="Rd180989e3e6e452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e8cdeffc024a07" /><Relationship Type="http://schemas.openxmlformats.org/officeDocument/2006/relationships/notesMaster" Target="/ppt/notesMasters/notesMaster1.xml" Id="R8398efd06390419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f7bcb94616844f6" /><Relationship Type="http://schemas.openxmlformats.org/officeDocument/2006/relationships/notesMaster" Target="/ppt/notesMasters/notesMaster1.xml" Id="R711be638940340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c77bd64f585455b" /><Relationship Type="http://schemas.openxmlformats.org/officeDocument/2006/relationships/notesMaster" Target="/ppt/notesMasters/notesMaster1.xml" Id="R66bbc1a3b68c4f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c9462a1020241a7" /><Relationship Type="http://schemas.openxmlformats.org/officeDocument/2006/relationships/notesMaster" Target="/ppt/notesMasters/notesMaster1.xml" Id="Rdc2f650c815d4dc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f7ddf6381154b1d" /><Relationship Type="http://schemas.openxmlformats.org/officeDocument/2006/relationships/notesMaster" Target="/ppt/notesMasters/notesMaster1.xml" Id="R9cefc56a86d24db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57d247989948f1" /><Relationship Type="http://schemas.openxmlformats.org/officeDocument/2006/relationships/notesMaster" Target="/ppt/notesMasters/notesMaster1.xml" Id="R14807d8b48c7465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c900e59411414d" /><Relationship Type="http://schemas.openxmlformats.org/officeDocument/2006/relationships/notesMaster" Target="/ppt/notesMasters/notesMaster1.xml" Id="Rd30ed93f43814c7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7808f34c30d431f" /><Relationship Type="http://schemas.openxmlformats.org/officeDocument/2006/relationships/notesMaster" Target="/ppt/notesMasters/notesMaster1.xml" Id="Rd76212fadc1740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b452e090b0f4c63" /><Relationship Type="http://schemas.openxmlformats.org/officeDocument/2006/relationships/notesMaster" Target="/ppt/notesMasters/notesMaster1.xml" Id="R50e73fc53aea42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543c6f63acf4bcd" /><Relationship Type="http://schemas.openxmlformats.org/officeDocument/2006/relationships/notesMaster" Target="/ppt/notesMasters/notesMaster1.xml" Id="R41c22090d4ae4f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ae7954c99f34139" /><Relationship Type="http://schemas.openxmlformats.org/officeDocument/2006/relationships/notesMaster" Target="/ppt/notesMasters/notesMaster1.xml" Id="R2d664d53481b4b1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2b5732092f04392" /><Relationship Type="http://schemas.openxmlformats.org/officeDocument/2006/relationships/notesMaster" Target="/ppt/notesMasters/notesMaster1.xml" Id="Rd854b20c1d924c3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4bc4387af714404" /><Relationship Type="http://schemas.openxmlformats.org/officeDocument/2006/relationships/notesMaster" Target="/ppt/notesMasters/notesMaster1.xml" Id="Rb7cf2dd9661f47c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c0ad17ccf1f4b93" /><Relationship Type="http://schemas.openxmlformats.org/officeDocument/2006/relationships/notesMaster" Target="/ppt/notesMasters/notesMaster1.xml" Id="R4c49617261d3428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b323841efc24665" /><Relationship Type="http://schemas.openxmlformats.org/officeDocument/2006/relationships/notesMaster" Target="/ppt/notesMasters/notesMaster1.xml" Id="R1d5d0cf943d74d1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a0621befee64eb9" /><Relationship Type="http://schemas.openxmlformats.org/officeDocument/2006/relationships/notesMaster" Target="/ppt/notesMasters/notesMaster1.xml" Id="R2a33ad39cd64481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cf8b5940d6542e7" /><Relationship Type="http://schemas.openxmlformats.org/officeDocument/2006/relationships/notesMaster" Target="/ppt/notesMasters/notesMaster1.xml" Id="R542ff1623cdc43c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a2297609a8a46df" /><Relationship Type="http://schemas.openxmlformats.org/officeDocument/2006/relationships/notesMaster" Target="/ppt/notesMasters/notesMaster1.xml" Id="Rf785649ae1eb458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65d10da8fdd4837" /><Relationship Type="http://schemas.openxmlformats.org/officeDocument/2006/relationships/notesMaster" Target="/ppt/notesMasters/notesMaster1.xml" Id="Rd168a54214cd43e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ad15457b6534f6a" /><Relationship Type="http://schemas.openxmlformats.org/officeDocument/2006/relationships/notesMaster" Target="/ppt/notesMasters/notesMaster1.xml" Id="R3233cf8adecc435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d6e993e6c71425b" /><Relationship Type="http://schemas.openxmlformats.org/officeDocument/2006/relationships/notesMaster" Target="/ppt/notesMasters/notesMaster1.xml" Id="R14bd16887aff436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946d5783b8e4933" /><Relationship Type="http://schemas.openxmlformats.org/officeDocument/2006/relationships/notesMaster" Target="/ppt/notesMasters/notesMaster1.xml" Id="R49fd9c6362d5429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9f4aa80788d4649" /><Relationship Type="http://schemas.openxmlformats.org/officeDocument/2006/relationships/notesMaster" Target="/ppt/notesMasters/notesMaster1.xml" Id="R0cc84ada1c804ea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c593dc80c654910" /><Relationship Type="http://schemas.openxmlformats.org/officeDocument/2006/relationships/notesMaster" Target="/ppt/notesMasters/notesMaster1.xml" Id="Re711e58a2a7f415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ba299164f274225" /><Relationship Type="http://schemas.openxmlformats.org/officeDocument/2006/relationships/notesMaster" Target="/ppt/notesMasters/notesMaster1.xml" Id="R65a7d97e81994fa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76a1abb6a1d4f75" /><Relationship Type="http://schemas.openxmlformats.org/officeDocument/2006/relationships/notesMaster" Target="/ppt/notesMasters/notesMaster1.xml" Id="R5468d88bb1044a3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b3c5f6e386f4233" /><Relationship Type="http://schemas.openxmlformats.org/officeDocument/2006/relationships/notesMaster" Target="/ppt/notesMasters/notesMaster1.xml" Id="R58b949c311c149c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31f507c9a72405c" /><Relationship Type="http://schemas.openxmlformats.org/officeDocument/2006/relationships/notesMaster" Target="/ppt/notesMasters/notesMaster1.xml" Id="R46a9f79940e6412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112766e73c24a63" /><Relationship Type="http://schemas.openxmlformats.org/officeDocument/2006/relationships/notesMaster" Target="/ppt/notesMasters/notesMaster1.xml" Id="R68b624b5ac0245fd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1aa00f1b4d744a45" /><Relationship Type="http://schemas.openxmlformats.org/officeDocument/2006/relationships/notesMaster" Target="/ppt/notesMasters/notesMaster1.xml" Id="Rae6a9aefab2941d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aa2b2e5e78f40f2" /><Relationship Type="http://schemas.openxmlformats.org/officeDocument/2006/relationships/notesMaster" Target="/ppt/notesMasters/notesMaster1.xml" Id="Rf085918af2db4897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1dee2e1982b04280" /><Relationship Type="http://schemas.openxmlformats.org/officeDocument/2006/relationships/notesMaster" Target="/ppt/notesMasters/notesMaster1.xml" Id="Rdb240ec590bc4c80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96bd7012bd324b04" /><Relationship Type="http://schemas.openxmlformats.org/officeDocument/2006/relationships/notesMaster" Target="/ppt/notesMasters/notesMaster1.xml" Id="R69027f0251354b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https://www.ysdinghuo.com/help/30-245.html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https://www.ysdinghuo.com/help/30-245.html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https://www.ysdinghuo.com/help/30-245.html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https://www.ysdinghuo.com/help/24-721.html</a:t>
            </a:r>
          </a:p>
          <a:p xmlns:a="http://schemas.openxmlformats.org/drawingml/2006/main">
            <a:r>
              <a:t>- https://www.ysdinghuo.com/help/28-204.html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https://www.ysdinghuo.com/beverage-liquor.html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https://www.ysdinghuo.com/lianying.html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https://www.ysdinghuo.com/customerService.html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https://www.ysdinghuo.com/aboutUs.html</a:t>
            </a:r>
          </a:p>
          <a:p xmlns:a="http://schemas.openxmlformats.org/drawingml/2006/main">
            <a:r>
              <a:t>- https://www.ysdinghuo.com/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</a:t>
            </a:r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fb272393ce49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b7622122c94631" /><Relationship Type="http://schemas.openxmlformats.org/officeDocument/2006/relationships/slideLayout" Target="/ppt/slideLayouts/slideLayout1.xml" Id="R5741c57e7b824e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41c57e7b824e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b0790a2764e7b" /><Relationship Type="http://schemas.openxmlformats.org/officeDocument/2006/relationships/image" Target="/ppt/media/image.png" Id="Rb9ac297a88ac44d9" /><Relationship Type="http://schemas.openxmlformats.org/officeDocument/2006/relationships/image" Target="/ppt/media/image2.png" Id="R26a6280989da49cc" /><Relationship Type="http://schemas.openxmlformats.org/officeDocument/2006/relationships/notesSlide" Target="/ppt/notesSlides/notesSlide1.xml" Id="Rcf17722beaba40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dfe752d3f461d" /><Relationship Type="http://schemas.openxmlformats.org/officeDocument/2006/relationships/image" Target="/ppt/media/image3.png" Id="R653f83fcfa214ee0" /><Relationship Type="http://schemas.openxmlformats.org/officeDocument/2006/relationships/image" Target="/ppt/media/image4.png" Id="R3934ecdc83b34fee" /><Relationship Type="http://schemas.openxmlformats.org/officeDocument/2006/relationships/image" Target="/ppt/media/image5.png" Id="R199f71f58fc44364" /><Relationship Type="http://schemas.openxmlformats.org/officeDocument/2006/relationships/image" Target="/ppt/media/image6.png" Id="Rc153f44970e74652" /><Relationship Type="http://schemas.openxmlformats.org/officeDocument/2006/relationships/image" Target="/ppt/media/image7.png" Id="R1f4c7829892543f1" /><Relationship Type="http://schemas.openxmlformats.org/officeDocument/2006/relationships/notesSlide" Target="/ppt/notesSlides/notesSlide2.xml" Id="R11ff985f65e84c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bf6b02cb344a1" /><Relationship Type="http://schemas.openxmlformats.org/officeDocument/2006/relationships/image" Target="/ppt/media/image8.png" Id="R2bceafc6854345c0" /><Relationship Type="http://schemas.openxmlformats.org/officeDocument/2006/relationships/image" Target="/ppt/media/image9.png" Id="R8636d6e401aa4ce6" /><Relationship Type="http://schemas.openxmlformats.org/officeDocument/2006/relationships/image" Target="/ppt/media/image10.png" Id="R833decb2761d4bf2" /><Relationship Type="http://schemas.openxmlformats.org/officeDocument/2006/relationships/image" Target="/ppt/media/image11.png" Id="R79c7426135f34531" /><Relationship Type="http://schemas.openxmlformats.org/officeDocument/2006/relationships/image" Target="/ppt/media/image12.png" Id="Rceaade8b615f4bb5" /><Relationship Type="http://schemas.openxmlformats.org/officeDocument/2006/relationships/image" Target="/ppt/media/image13.png" Id="Rb6930a29cd8049d7" /><Relationship Type="http://schemas.openxmlformats.org/officeDocument/2006/relationships/notesSlide" Target="/ppt/notesSlides/notesSlide3.xml" Id="R8610cb055a574e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4a48df7a240b4" /><Relationship Type="http://schemas.openxmlformats.org/officeDocument/2006/relationships/image" Target="/ppt/media/image14.png" Id="R6183384aa4094edf" /><Relationship Type="http://schemas.openxmlformats.org/officeDocument/2006/relationships/image" Target="/ppt/media/image15.png" Id="R97125d54e9b645c4" /><Relationship Type="http://schemas.openxmlformats.org/officeDocument/2006/relationships/image" Target="/ppt/media/image16.png" Id="Red9606f3b1194b14" /><Relationship Type="http://schemas.openxmlformats.org/officeDocument/2006/relationships/image" Target="/ppt/media/image17.png" Id="R23108917f6864e5a" /><Relationship Type="http://schemas.openxmlformats.org/officeDocument/2006/relationships/image" Target="/ppt/media/image18.png" Id="R37b34e4dfdce4460" /><Relationship Type="http://schemas.openxmlformats.org/officeDocument/2006/relationships/notesSlide" Target="/ppt/notesSlides/notesSlide4.xml" Id="R0cf676cbc76b42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e4f2e5ac5c43df" /><Relationship Type="http://schemas.openxmlformats.org/officeDocument/2006/relationships/image" Target="/ppt/media/image19.png" Id="R7c2f9b02bdd34b68" /><Relationship Type="http://schemas.openxmlformats.org/officeDocument/2006/relationships/image" Target="/ppt/media/image20.png" Id="R31b301f564324aa9" /><Relationship Type="http://schemas.openxmlformats.org/officeDocument/2006/relationships/image" Target="/ppt/media/image21.png" Id="R11874c054185470d" /><Relationship Type="http://schemas.openxmlformats.org/officeDocument/2006/relationships/image" Target="/ppt/media/image22.png" Id="R8b8caf086d054e2a" /><Relationship Type="http://schemas.openxmlformats.org/officeDocument/2006/relationships/image" Target="/ppt/media/image23.png" Id="R9f2c4503f6544eba" /><Relationship Type="http://schemas.openxmlformats.org/officeDocument/2006/relationships/image" Target="/ppt/media/image24.png" Id="R670fb517220f4535" /><Relationship Type="http://schemas.openxmlformats.org/officeDocument/2006/relationships/image" Target="/ppt/media/image25.png" Id="Rb6fbf6c7b46d41e4" /><Relationship Type="http://schemas.openxmlformats.org/officeDocument/2006/relationships/image" Target="/ppt/media/image26.png" Id="Rd7ab7459a0a84023" /><Relationship Type="http://schemas.openxmlformats.org/officeDocument/2006/relationships/notesSlide" Target="/ppt/notesSlides/notesSlide5.xml" Id="R0132356c82564b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c3690a1b04390" /><Relationship Type="http://schemas.openxmlformats.org/officeDocument/2006/relationships/image" Target="/ppt/media/image27.png" Id="R4d5306849b1b4c99" /><Relationship Type="http://schemas.openxmlformats.org/officeDocument/2006/relationships/image" Target="/ppt/media/image28.png" Id="Ra3b3461abc6e470b" /><Relationship Type="http://schemas.openxmlformats.org/officeDocument/2006/relationships/image" Target="/ppt/media/image29.png" Id="Rece737d915824950" /><Relationship Type="http://schemas.openxmlformats.org/officeDocument/2006/relationships/image" Target="/ppt/media/image30.png" Id="Rc193dc3bdf7041e5" /><Relationship Type="http://schemas.openxmlformats.org/officeDocument/2006/relationships/notesSlide" Target="/ppt/notesSlides/notesSlide6.xml" Id="R8f9bdaa07ee344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d526e37ff48ab" /><Relationship Type="http://schemas.openxmlformats.org/officeDocument/2006/relationships/image" Target="/ppt/media/image31.png" Id="Rb5fafafaba5f40ba" /><Relationship Type="http://schemas.openxmlformats.org/officeDocument/2006/relationships/image" Target="/ppt/media/image32.png" Id="R5e06b639dde3499e" /><Relationship Type="http://schemas.openxmlformats.org/officeDocument/2006/relationships/image" Target="/ppt/media/image33.png" Id="R9abe40d5bdb74b6b" /><Relationship Type="http://schemas.openxmlformats.org/officeDocument/2006/relationships/image" Target="/ppt/media/image34.png" Id="R5e037f1449b04a00" /><Relationship Type="http://schemas.openxmlformats.org/officeDocument/2006/relationships/notesSlide" Target="/ppt/notesSlides/notesSlide7.xml" Id="R2948d71cc88f42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1cbff40a347bf" /><Relationship Type="http://schemas.openxmlformats.org/officeDocument/2006/relationships/image" Target="/ppt/media/image35.png" Id="Rd379581a0424410e" /><Relationship Type="http://schemas.openxmlformats.org/officeDocument/2006/relationships/image" Target="/ppt/media/image36.png" Id="Rb2285861ef1449ab" /><Relationship Type="http://schemas.openxmlformats.org/officeDocument/2006/relationships/image" Target="/ppt/media/image37.png" Id="R1cc7ae1038fb417b" /><Relationship Type="http://schemas.openxmlformats.org/officeDocument/2006/relationships/image" Target="/ppt/media/image38.png" Id="Raa8c844774d647af" /><Relationship Type="http://schemas.openxmlformats.org/officeDocument/2006/relationships/notesSlide" Target="/ppt/notesSlides/notesSlide8.xml" Id="R4d71a6746b044c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1aaef6d4f48b8" /><Relationship Type="http://schemas.openxmlformats.org/officeDocument/2006/relationships/image" Target="/ppt/media/image39.png" Id="R17636d0f0f3b4736" /><Relationship Type="http://schemas.openxmlformats.org/officeDocument/2006/relationships/image" Target="/ppt/media/image40.png" Id="Rcbd74972d9a24e3d" /><Relationship Type="http://schemas.openxmlformats.org/officeDocument/2006/relationships/image" Target="/ppt/media/image41.png" Id="Rbea7213b33ab48b5" /><Relationship Type="http://schemas.openxmlformats.org/officeDocument/2006/relationships/notesSlide" Target="/ppt/notesSlides/notesSlide9.xml" Id="R72d1345fd6d64d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8383f47794161" /><Relationship Type="http://schemas.openxmlformats.org/officeDocument/2006/relationships/notesSlide" Target="/ppt/notesSlides/notesSlide10.xml" Id="R656315dfa0214c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474bb96f8f47c5" /><Relationship Type="http://schemas.openxmlformats.org/officeDocument/2006/relationships/image" Target="/ppt/media/image42.png" Id="R6c3d0d7106b74f3c" /><Relationship Type="http://schemas.openxmlformats.org/officeDocument/2006/relationships/image" Target="/ppt/media/image43.png" Id="R2cb3c3d860154adf" /><Relationship Type="http://schemas.openxmlformats.org/officeDocument/2006/relationships/image" Target="/ppt/media/image44.png" Id="R2f18480e4bf44dfb" /><Relationship Type="http://schemas.openxmlformats.org/officeDocument/2006/relationships/image" Target="/ppt/media/image45.png" Id="Refe42b3996924ceb" /><Relationship Type="http://schemas.openxmlformats.org/officeDocument/2006/relationships/image" Target="/ppt/media/image46.png" Id="Rf3320d45abae421e" /><Relationship Type="http://schemas.openxmlformats.org/officeDocument/2006/relationships/notesSlide" Target="/ppt/notesSlides/notesSlide11.xml" Id="R643e36a9cbb141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58bb018d1d4abd" /><Relationship Type="http://schemas.openxmlformats.org/officeDocument/2006/relationships/image" Target="/ppt/media/image47.png" Id="R9a068d88244c4893" /><Relationship Type="http://schemas.openxmlformats.org/officeDocument/2006/relationships/image" Target="/ppt/media/image48.png" Id="R04421cc6b5494b4b" /><Relationship Type="http://schemas.openxmlformats.org/officeDocument/2006/relationships/image" Target="/ppt/media/image49.png" Id="R0a63c6001be5480c" /><Relationship Type="http://schemas.openxmlformats.org/officeDocument/2006/relationships/image" Target="/ppt/media/image50.png" Id="R8370d5dec5174688" /><Relationship Type="http://schemas.openxmlformats.org/officeDocument/2006/relationships/image" Target="/ppt/media/image51.png" Id="Raba3dd794da74795" /><Relationship Type="http://schemas.openxmlformats.org/officeDocument/2006/relationships/notesSlide" Target="/ppt/notesSlides/notesSlide12.xml" Id="R5e2eb690442b4b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81b6dbeef4264" /><Relationship Type="http://schemas.openxmlformats.org/officeDocument/2006/relationships/image" Target="/ppt/media/image52.png" Id="R25a40b45fb854bf6" /><Relationship Type="http://schemas.openxmlformats.org/officeDocument/2006/relationships/image" Target="/ppt/media/image53.png" Id="Rf66d719fad4946da" /><Relationship Type="http://schemas.openxmlformats.org/officeDocument/2006/relationships/image" Target="/ppt/media/image54.png" Id="Rd400bde1875e4859" /><Relationship Type="http://schemas.openxmlformats.org/officeDocument/2006/relationships/notesSlide" Target="/ppt/notesSlides/notesSlide13.xml" Id="R3c4c3cb8599248a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bedb0b579401e" /><Relationship Type="http://schemas.openxmlformats.org/officeDocument/2006/relationships/image" Target="/ppt/media/image55.png" Id="Ree7e24b2912a4eed" /><Relationship Type="http://schemas.openxmlformats.org/officeDocument/2006/relationships/notesSlide" Target="/ppt/notesSlides/notesSlide14.xml" Id="R5981c4c436d549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33a68962324944" /><Relationship Type="http://schemas.openxmlformats.org/officeDocument/2006/relationships/image" Target="/ppt/media/image56.png" Id="Re4d3578a0ac04ea3" /><Relationship Type="http://schemas.openxmlformats.org/officeDocument/2006/relationships/notesSlide" Target="/ppt/notesSlides/notesSlide15.xml" Id="Ra70162318fed4d7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feca10c3f4468" /><Relationship Type="http://schemas.openxmlformats.org/officeDocument/2006/relationships/image" Target="/ppt/media/image57.png" Id="Rf797bebb207240ff" /><Relationship Type="http://schemas.openxmlformats.org/officeDocument/2006/relationships/notesSlide" Target="/ppt/notesSlides/notesSlide16.xml" Id="Rb00fc7b929f14c9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280fab03134239" /><Relationship Type="http://schemas.openxmlformats.org/officeDocument/2006/relationships/image" Target="/ppt/media/image58.png" Id="R236ec1359f6e4c04" /><Relationship Type="http://schemas.openxmlformats.org/officeDocument/2006/relationships/notesSlide" Target="/ppt/notesSlides/notesSlide17.xml" Id="R2848d2f6b95c479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062171dd8452e" /><Relationship Type="http://schemas.openxmlformats.org/officeDocument/2006/relationships/image" Target="/ppt/media/image59.png" Id="Rff87b5114db142bf" /><Relationship Type="http://schemas.openxmlformats.org/officeDocument/2006/relationships/notesSlide" Target="/ppt/notesSlides/notesSlide18.xml" Id="Rc8ce2bc335c8412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18623c1c248c7" /><Relationship Type="http://schemas.openxmlformats.org/officeDocument/2006/relationships/image" Target="/ppt/media/image60.png" Id="Re1f600f83f7b4895" /><Relationship Type="http://schemas.openxmlformats.org/officeDocument/2006/relationships/notesSlide" Target="/ppt/notesSlides/notesSlide19.xml" Id="R520609472a0242f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af6f0e892411a" /><Relationship Type="http://schemas.openxmlformats.org/officeDocument/2006/relationships/image" Target="/ppt/media/image61.png" Id="Rd03278d7ab5e4ae1" /><Relationship Type="http://schemas.openxmlformats.org/officeDocument/2006/relationships/notesSlide" Target="/ppt/notesSlides/notesSlide20.xml" Id="R6c28d2015edf481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ba1af5a947484f" /><Relationship Type="http://schemas.openxmlformats.org/officeDocument/2006/relationships/image" Target="/ppt/media/image62.png" Id="R9f1c047e55424907" /><Relationship Type="http://schemas.openxmlformats.org/officeDocument/2006/relationships/notesSlide" Target="/ppt/notesSlides/notesSlide21.xml" Id="R379d4556761740b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15f6d26c64a86" /><Relationship Type="http://schemas.openxmlformats.org/officeDocument/2006/relationships/image" Target="/ppt/media/image63.png" Id="Rbef00c3b8ff540f5" /><Relationship Type="http://schemas.openxmlformats.org/officeDocument/2006/relationships/notesSlide" Target="/ppt/notesSlides/notesSlide22.xml" Id="Rc607f9b6d8244e6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57bdcf8eb4737" /><Relationship Type="http://schemas.openxmlformats.org/officeDocument/2006/relationships/image" Target="/ppt/media/image64.png" Id="R0d40486cf8a3444e" /><Relationship Type="http://schemas.openxmlformats.org/officeDocument/2006/relationships/notesSlide" Target="/ppt/notesSlides/notesSlide23.xml" Id="R5053645a4653404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f355c54f6410b" /><Relationship Type="http://schemas.openxmlformats.org/officeDocument/2006/relationships/image" Target="/ppt/media/image65.png" Id="Ra9dcc5871c82450f" /><Relationship Type="http://schemas.openxmlformats.org/officeDocument/2006/relationships/notesSlide" Target="/ppt/notesSlides/notesSlide24.xml" Id="R0af634058e0849a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dab688792483b" /><Relationship Type="http://schemas.openxmlformats.org/officeDocument/2006/relationships/image" Target="/ppt/media/image66.png" Id="Rebcf92590c9647c0" /><Relationship Type="http://schemas.openxmlformats.org/officeDocument/2006/relationships/notesSlide" Target="/ppt/notesSlides/notesSlide25.xml" Id="R94cfa3207d96417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8858a58e7f4036" /><Relationship Type="http://schemas.openxmlformats.org/officeDocument/2006/relationships/image" Target="/ppt/media/image67.png" Id="R571ae933f0534120" /><Relationship Type="http://schemas.openxmlformats.org/officeDocument/2006/relationships/notesSlide" Target="/ppt/notesSlides/notesSlide26.xml" Id="R8eedd810fcb5400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2b033b72f47d6" /><Relationship Type="http://schemas.openxmlformats.org/officeDocument/2006/relationships/image" Target="/ppt/media/image68.png" Id="R5240abac3a4b4fce" /><Relationship Type="http://schemas.openxmlformats.org/officeDocument/2006/relationships/notesSlide" Target="/ppt/notesSlides/notesSlide27.xml" Id="R7bd0744d51cf4b5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79a03ca0e4e23" /><Relationship Type="http://schemas.openxmlformats.org/officeDocument/2006/relationships/image" Target="/ppt/media/image69.png" Id="R5479cf96a2ea4a13" /><Relationship Type="http://schemas.openxmlformats.org/officeDocument/2006/relationships/notesSlide" Target="/ppt/notesSlides/notesSlide28.xml" Id="R334b2b0bbd1143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1db9714ce2492a" /><Relationship Type="http://schemas.openxmlformats.org/officeDocument/2006/relationships/image" Target="/ppt/media/image70.png" Id="R40228e4d1e724eb3" /><Relationship Type="http://schemas.openxmlformats.org/officeDocument/2006/relationships/image" Target="/ppt/media/image71.png" Id="R81a1a0e9d5634288" /><Relationship Type="http://schemas.openxmlformats.org/officeDocument/2006/relationships/image" Target="/ppt/media/image72.png" Id="R1a51b3062ee14616" /><Relationship Type="http://schemas.openxmlformats.org/officeDocument/2006/relationships/image" Target="/ppt/media/image73.png" Id="R7db8c495d3f4483f" /><Relationship Type="http://schemas.openxmlformats.org/officeDocument/2006/relationships/image" Target="/ppt/media/image74.png" Id="R98c2a5f5c4104e24" /><Relationship Type="http://schemas.openxmlformats.org/officeDocument/2006/relationships/notesSlide" Target="/ppt/notesSlides/notesSlide29.xml" Id="R97fb49ec65264fa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b27f7911a496b" /><Relationship Type="http://schemas.openxmlformats.org/officeDocument/2006/relationships/image" Target="/ppt/media/image75.png" Id="R599ea0280f714702" /><Relationship Type="http://schemas.openxmlformats.org/officeDocument/2006/relationships/notesSlide" Target="/ppt/notesSlides/notesSlide30.xml" Id="R05b0c530811f4b2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249e16c16447f" /><Relationship Type="http://schemas.openxmlformats.org/officeDocument/2006/relationships/image" Target="/ppt/media/image76.png" Id="Rd0edfcab12db4dac" /><Relationship Type="http://schemas.openxmlformats.org/officeDocument/2006/relationships/image" Target="/ppt/media/image77.png" Id="R86faaefd2f784969" /><Relationship Type="http://schemas.openxmlformats.org/officeDocument/2006/relationships/notesSlide" Target="/ppt/notesSlides/notesSlide31.xml" Id="Rbb11118b541b4d6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5b16927b44d59" /><Relationship Type="http://schemas.openxmlformats.org/officeDocument/2006/relationships/image" Target="/ppt/media/image78.png" Id="Rcac5e566b99e4d76" /><Relationship Type="http://schemas.openxmlformats.org/officeDocument/2006/relationships/notesSlide" Target="/ppt/notesSlides/notesSlide32.xml" Id="Re6f19da8b59149e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f82373261427f" /><Relationship Type="http://schemas.openxmlformats.org/officeDocument/2006/relationships/image" Target="/ppt/media/image79.png" Id="Rb9005036d37a454e" /><Relationship Type="http://schemas.openxmlformats.org/officeDocument/2006/relationships/notesSlide" Target="/ppt/notesSlides/notesSlide33.xml" Id="R5874f7695e73492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c2efef70944e2" /><Relationship Type="http://schemas.openxmlformats.org/officeDocument/2006/relationships/image" Target="/ppt/media/image80.png" Id="Rdd580c44990f4e7d" /><Relationship Type="http://schemas.openxmlformats.org/officeDocument/2006/relationships/notesSlide" Target="/ppt/notesSlides/notesSlide34.xml" Id="R46ac3cb4828e453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e26d321a214e7b" /><Relationship Type="http://schemas.openxmlformats.org/officeDocument/2006/relationships/image" Target="/ppt/media/image81.png" Id="R7b14a85855654c6d" /><Relationship Type="http://schemas.openxmlformats.org/officeDocument/2006/relationships/notesSlide" Target="/ppt/notesSlides/notesSlide35.xml" Id="Rce1ce0fd9645435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f796571e244c3" /><Relationship Type="http://schemas.openxmlformats.org/officeDocument/2006/relationships/image" Target="/ppt/media/image82.png" Id="R013d842d8002402e" /><Relationship Type="http://schemas.openxmlformats.org/officeDocument/2006/relationships/notesSlide" Target="/ppt/notesSlides/notesSlide36.xml" Id="Re9170ecc67c54b7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d55f9670844ad" /><Relationship Type="http://schemas.openxmlformats.org/officeDocument/2006/relationships/image" Target="/ppt/media/image83.png" Id="R1e7bf9a3295f4d48" /><Relationship Type="http://schemas.openxmlformats.org/officeDocument/2006/relationships/notesSlide" Target="/ppt/notesSlides/notesSlide37.xml" Id="R9f95b2a6f4c8452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8e08558fef489e" /><Relationship Type="http://schemas.openxmlformats.org/officeDocument/2006/relationships/image" Target="/ppt/media/image84.png" Id="R2f10a7df2eab4f6d" /><Relationship Type="http://schemas.openxmlformats.org/officeDocument/2006/relationships/image" Target="/ppt/media/image85.png" Id="Re8a942561a2640b1" /><Relationship Type="http://schemas.openxmlformats.org/officeDocument/2006/relationships/notesSlide" Target="/ppt/notesSlides/notesSlide38.xml" Id="R8158f8f8e1c14db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186748321443e" /><Relationship Type="http://schemas.openxmlformats.org/officeDocument/2006/relationships/image" Target="/ppt/media/image86.png" Id="R5047f3a0ed7c4b04" /><Relationship Type="http://schemas.openxmlformats.org/officeDocument/2006/relationships/image" Target="/ppt/media/image87.png" Id="R6d4f024ff5064cc7" /><Relationship Type="http://schemas.openxmlformats.org/officeDocument/2006/relationships/notesSlide" Target="/ppt/notesSlides/notesSlide39.xml" Id="R71dcbb9049f1429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04207d19d4643" /><Relationship Type="http://schemas.openxmlformats.org/officeDocument/2006/relationships/image" Target="/ppt/media/image88.png" Id="Rf491e7d156374b4f" /><Relationship Type="http://schemas.openxmlformats.org/officeDocument/2006/relationships/image" Target="/ppt/media/image89.png" Id="Rae59270f659d46f2" /><Relationship Type="http://schemas.openxmlformats.org/officeDocument/2006/relationships/notesSlide" Target="/ppt/notesSlides/notesSlide40.xml" Id="R6e15cbc545114bf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551bf6ec0496e" /><Relationship Type="http://schemas.openxmlformats.org/officeDocument/2006/relationships/image" Target="/ppt/media/image90.png" Id="R62e0a51269fa4639" /><Relationship Type="http://schemas.openxmlformats.org/officeDocument/2006/relationships/notesSlide" Target="/ppt/notesSlides/notesSlide41.xml" Id="R5b1c42d128004d6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884da35aa49f1" /><Relationship Type="http://schemas.openxmlformats.org/officeDocument/2006/relationships/image" Target="/ppt/media/image91.png" Id="Rcf9758759278471c" /><Relationship Type="http://schemas.openxmlformats.org/officeDocument/2006/relationships/notesSlide" Target="/ppt/notesSlides/notesSlide42.xml" Id="R74cb20ffe8cb47c8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26745843b84402" /><Relationship Type="http://schemas.openxmlformats.org/officeDocument/2006/relationships/image" Target="/ppt/media/image92.png" Id="R0a1092b3ba7a4eda" /><Relationship Type="http://schemas.openxmlformats.org/officeDocument/2006/relationships/image" Target="/ppt/media/image93.png" Id="R260bb220f0f44fed" /><Relationship Type="http://schemas.openxmlformats.org/officeDocument/2006/relationships/image" Target="/ppt/media/image94.png" Id="Reddf4711339d4c4c" /><Relationship Type="http://schemas.openxmlformats.org/officeDocument/2006/relationships/image" Target="/ppt/media/image95.png" Id="R83863254661243b1" /><Relationship Type="http://schemas.openxmlformats.org/officeDocument/2006/relationships/image" Target="/ppt/media/image96.png" Id="Rd52259fd059a4fc6" /><Relationship Type="http://schemas.openxmlformats.org/officeDocument/2006/relationships/image" Target="/ppt/media/image97.png" Id="Rb8fb334619b54f18" /><Relationship Type="http://schemas.openxmlformats.org/officeDocument/2006/relationships/image" Target="/ppt/media/image98.png" Id="R055507bae201465f" /><Relationship Type="http://schemas.openxmlformats.org/officeDocument/2006/relationships/notesSlide" Target="/ppt/notesSlides/notesSlide43.xml" Id="R6ce5a24002964763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12ca9ca644b2a" /><Relationship Type="http://schemas.openxmlformats.org/officeDocument/2006/relationships/notesSlide" Target="/ppt/notesSlides/notesSlide44.xml" Id="R75615b75e41a4b7d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fdb3e8a0f4f94" /><Relationship Type="http://schemas.openxmlformats.org/officeDocument/2006/relationships/notesSlide" Target="/ppt/notesSlides/notesSlide45.xml" Id="Red944c19692049fc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044d1312f41e6" /><Relationship Type="http://schemas.openxmlformats.org/officeDocument/2006/relationships/image" Target="/ppt/media/image99.png" Id="Rf148feb4fab74b19" /><Relationship Type="http://schemas.openxmlformats.org/officeDocument/2006/relationships/image" Target="/ppt/media/image100.png" Id="Rebc33ee0cdc3428c" /><Relationship Type="http://schemas.openxmlformats.org/officeDocument/2006/relationships/image" Target="/ppt/media/image101.png" Id="Rd467576f5a004f9f" /><Relationship Type="http://schemas.openxmlformats.org/officeDocument/2006/relationships/image" Target="/ppt/media/image102.png" Id="R7d63847513304de0" /><Relationship Type="http://schemas.openxmlformats.org/officeDocument/2006/relationships/notesSlide" Target="/ppt/notesSlides/notesSlide46.xml" Id="R0f84ad1f615a4aa1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bdc1a29c1493a" /><Relationship Type="http://schemas.openxmlformats.org/officeDocument/2006/relationships/image" Target="/ppt/media/image103.png" Id="R53a168031d224da7" /><Relationship Type="http://schemas.openxmlformats.org/officeDocument/2006/relationships/notesSlide" Target="/ppt/notesSlides/notesSlide47.xml" Id="Rdffeaa087b4c44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DA7880-336B-4C7B-B7BA-F31705220B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c297a88ac44d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BD155-2F64-474C-99B9-5245146A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>
                  <a:alpha val="96000"/>
                </a:srgbClr>
              </a:gs>
              <a:gs pos="44000">
                <a:srgbClr val="06323A">
                  <a:alpha val="72000"/>
                </a:srgbClr>
              </a:gs>
              <a:gs pos="74000">
                <a:srgbClr val="06323A">
                  <a:alpha val="8000"/>
                </a:srgbClr>
              </a:gs>
              <a:gs pos="100000">
                <a:srgbClr val="0632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4C74B4-DAE9-40D4-BDF1-E34ACD57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33BABE-AC26-4A8B-BCCE-42282230BE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a6280989da49cc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44487-34D1-40F6-8DEB-CD7AD80C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23622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A6B3">
              <a:alpha val="22000"/>
            </a:srgbClr>
          </a:solidFill>
          <a:ln xmlns:a="http://schemas.openxmlformats.org/drawingml/2006/main" w="9525">
            <a:solidFill>
              <a:srgbClr val="72DFE7">
                <a:alpha val="3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6E8FC-897C-4F04-8109-8D630395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rPr>
              <a:t>饮料酒水行业解决方案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5E57C-7A4D-4C6A-A8B2-64280D23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6675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让每一瓶、每一箱的渠道需求，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准确进入总部供应链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7817C-09B1-49D4-8440-ED361EB8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814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rPr>
              <a:t>云上订货 · 饮料酒水订货系统解决方案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14C68E-A8CA-486C-8E01-8ACB7134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619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从渠道客户补货、总部集单，到仓库拣配、线路配送、签收回单与周期对账，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让旺季与节前备货不再依赖越来越多的微信群和表格。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43138D-F7AA-43E3-80A6-8FC4F5AE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8FF5A-28EE-40AD-975B-CCD84BEA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1C6D8-A6C7-4F20-A91C-74B7EC89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A280F3-F622-4C1A-9E0F-A5CD378F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烟酒店终端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0CC27-89CC-450C-8E85-1F813F94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99854-172F-43A0-B949-8CC75FDF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餐饮酒吧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78496-9262-41FA-9917-5193D794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504AE-6395-441C-BCBA-B6897A06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团购礼赠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B8EFEA-FD47-4E5B-B3BC-32488A7A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rPr>
              <a:t>瓶装水 · 碳酸/果汁/茶饮 · 功能饮品 · 啤酒 · 白酒 · 葡萄酒 · 烈酒 · 进口酒</a:t>
            </a:r>
          </a:p>
        </p:txBody>
      </p:sp>
    </p:spTree>
    <p:extLst>
      <p:ext uri="{BB962C8B-B14F-4D97-AF65-F5344CB8AC3E}">
        <p14:creationId xmlns:p14="http://schemas.microsoft.com/office/powerpoint/2010/main" val="20117042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C2D6E2C-151D-4703-BD3F-714F4F7D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4B8BB-7756-42AE-9611-DA3CC42C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288D6-7BB2-4EF5-836D-BB9FBFB3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饮料酒水订货，不是把微信搬到手机上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8AD95-4F13-4E7E-9004-5AC2D3A6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真正的价值，是让每一次渠道要货继续驱动总部集单、采购准备、仓库履约、配送签收和财务核对。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299F7-6D01-4226-9632-1FA4504A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C2C1B-53E7-4299-B7F1-2B71BA4C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01A5D-8404-4887-9782-709342BB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B943B-8DD8-48C8-AD25-0DB38053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371850"/>
            <a:ext cx="98298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1A83F-C8A3-45D4-ACCA-2FB742BB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D61BD-8080-4654-B714-B80A45AF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B65E535-8396-4A17-85F2-E112CF41C0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f83fcfa214ee0"/>
          <a:stretch xmlns:a="http://schemas.openxmlformats.org/drawingml/2006/main"/>
        </p:blipFill>
        <p:spPr>
          <a:xfrm xmlns:a="http://schemas.openxmlformats.org/drawingml/2006/main">
            <a:off x="14478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F9F7B-5FAB-405C-B9FF-D20BC161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00E2C6-DFA2-458B-A37B-BFD01BE8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选商品 · 定数量 · 约交期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FA8E42-6622-4CD8-90E0-E1CDAAFD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918490-9422-48D3-80F9-A1EEAEDC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820BB2-B729-4E6A-B72C-E049CBE2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795F944-0DCF-4396-BCCE-74E2AFC2E8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4ecdc83b34fee"/>
          <a:stretch xmlns:a="http://schemas.openxmlformats.org/drawingml/2006/main"/>
        </p:blipFill>
        <p:spPr>
          <a:xfrm xmlns:a="http://schemas.openxmlformats.org/drawingml/2006/main">
            <a:off x="36576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84A676-2E07-49FE-B5F1-1D00CEA6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8DF6B5-77D9-4411-A3E1-8D99122D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rPr>
              <a:t>审规则 · 汇需求 · 分任务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A831B-D2F1-41F5-AFBC-787802F7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DED36C-3B35-487F-9D78-16D62C5F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00CC7-EE56-4E1A-8615-D6920421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54D6BAD0-C5FC-49BB-9565-AAACACC503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9f71f58fc44364"/>
          <a:stretch xmlns:a="http://schemas.openxmlformats.org/drawingml/2006/main"/>
        </p:blipFill>
        <p:spPr>
          <a:xfrm xmlns:a="http://schemas.openxmlformats.org/drawingml/2006/main">
            <a:off x="58674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3BA983-ACA4-449D-A229-E825A61C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16A603-CA32-4007-9A84-82F5AB12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备货 · 拣配 · 出库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AAA851-F8C9-4E87-B7A5-98D41EAE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36FA86-9E9E-485B-B5C8-F0D7260A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6B39D7-A80A-4197-AE47-65AE8285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A95F221-0E29-482E-8A92-E21A790B48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3f44970e74652"/>
          <a:stretch xmlns:a="http://schemas.openxmlformats.org/drawingml/2006/main"/>
        </p:blipFill>
        <p:spPr>
          <a:xfrm xmlns:a="http://schemas.openxmlformats.org/drawingml/2006/main">
            <a:off x="80772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E23637-C014-4D54-BF72-457117FE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A0B596-B718-4741-B2A0-EE4E3B9D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 · 异常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B3ECDB-B1AA-4412-AAAB-2EEE8F27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293191-0081-4FFD-95C2-0C842457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F4D538-99FA-4392-BCB8-A324EC71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1DFEDB1-FC37-48B4-8526-CFF10F4CE7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4c7829892543f1"/>
          <a:stretch xmlns:a="http://schemas.openxmlformats.org/drawingml/2006/main"/>
        </p:blipFill>
        <p:spPr>
          <a:xfrm xmlns:a="http://schemas.openxmlformats.org/drawingml/2006/main">
            <a:off x="102870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B14625F-879B-4A7F-8AD9-1391D965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769246-9F7A-4E4C-96F9-2D2685A3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 · 对账 · 额度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7FB7A0-2170-4AE7-A48A-479125E7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14900"/>
            <a:ext cx="72009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01A7385-A2CE-4E15-9AE0-5A273AAE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953000"/>
            <a:ext cx="689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一张渠道订单，成为总部与履约岗位共同执行的业务依据</a:t>
            </a:r>
          </a:p>
        </p:txBody>
      </p:sp>
    </p:spTree>
    <p:extLst>
      <p:ext uri="{BB962C8B-B14F-4D97-AF65-F5344CB8AC3E}">
        <p14:creationId xmlns:p14="http://schemas.microsoft.com/office/powerpoint/2010/main" val="7554853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D492F2-06ED-4E20-B63B-879D401E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ADBAA-A454-4F8A-9355-88EFA705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0EB2A-1D0A-4C3F-BD33-ABCC857E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渠道每增加一层，规格、价格与交付复杂度也增加一层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F4DEA-1E80-4D52-89CB-2A6A75D2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品牌更多、箱规更多、价盘更多、交期更紧，人工沟通很快成为旺季与扩张的瓶颈。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4C1FF-277E-4D1C-A984-E552AEB3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53F785-081B-4489-8B41-F2E6C8A7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1490F-735E-43B9-8AA0-F2B8606F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536844-631B-47CF-9E20-113415CD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838700" cy="33528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ADD4B-32F3-4BF0-A6D7-81EF0051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24100"/>
            <a:ext cx="11239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41E629-C937-491B-A9AD-90B3E662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431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渠道较少时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195CE-394C-4C71-A07E-076E4A60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838450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靠熟人、群聊和表格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还能勉强维持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BD468F7-E54B-4EDA-A173-D6E3534802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ceafc6854345c0"/>
          <a:stretch xmlns:a="http://schemas.openxmlformats.org/drawingml/2006/main"/>
        </p:blipFill>
        <p:spPr>
          <a:xfrm xmlns:a="http://schemas.openxmlformats.org/drawingml/2006/main">
            <a:off x="952500" y="3886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53B12-359E-458F-8456-BDA15CD1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客户口头要货</a:t>
            </a:r>
          </a:p>
        </p:txBody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FF18ADE-FCD4-491C-A496-5AEE3BF696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6d6e401aa4ce6"/>
          <a:stretch xmlns:a="http://schemas.openxmlformats.org/drawingml/2006/main"/>
        </p:blipFill>
        <p:spPr>
          <a:xfrm xmlns:a="http://schemas.openxmlformats.org/drawingml/2006/main">
            <a:off x="952500" y="43624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D9F6CE-A2F9-4F9B-B38E-CC023736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815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同一商品多种叫法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826ABBD-B13D-4272-BE83-8F374AB55D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decb2761d4bf2"/>
          <a:stretch xmlns:a="http://schemas.openxmlformats.org/drawingml/2006/main"/>
        </p:blipFill>
        <p:spPr>
          <a:xfrm xmlns:a="http://schemas.openxmlformats.org/drawingml/2006/main">
            <a:off x="952500" y="4838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B7028E-76FF-405B-BB7F-1C368270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57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月末人工对账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DB156-6367-4442-8E5F-894FAB6E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95500"/>
            <a:ext cx="5600700" cy="3352800"/>
          </a:xfrm>
          <a:prstGeom xmlns:a="http://schemas.openxmlformats.org/drawingml/2006/main" prst="roundRect">
            <a:avLst>
              <a:gd name="adj" fmla="val 4545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E71A9-8B32-46D2-9137-0D607ACB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2410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E117C7-F82D-43B8-BD3F-49E6A5BC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4315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区域与渠道扩张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68097-04AA-4C0A-8B78-1FCE934D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38450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需要可复制的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商品、价格与履约规则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D8EBB64-CD76-4A31-9357-EFDC32EB97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7426135f34531"/>
          <a:stretch xmlns:a="http://schemas.openxmlformats.org/drawingml/2006/main"/>
        </p:blipFill>
        <p:spPr>
          <a:xfrm xmlns:a="http://schemas.openxmlformats.org/drawingml/2006/main">
            <a:off x="6191250" y="3905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14137-C512-4914-B76D-94B4328A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052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经销商 / 终端 / 团购客户分层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360C2C9-E38A-43CD-B813-4AE634F3BE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ade8b615f4bb5"/>
          <a:stretch xmlns:a="http://schemas.openxmlformats.org/drawingml/2006/main"/>
        </p:blipFill>
        <p:spPr>
          <a:xfrm xmlns:a="http://schemas.openxmlformats.org/drawingml/2006/main">
            <a:off x="6191250" y="4381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C2CFD8-59F0-4060-9613-7A342372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81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总仓 / 区域仓 / 线路配送协同</a:t>
            </a:r>
          </a:p>
        </p:txBody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3E642FF-5638-4CA6-B3DD-050B605814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30a29cd8049d7"/>
          <a:stretch xmlns:a="http://schemas.openxmlformats.org/drawingml/2006/main"/>
        </p:blipFill>
        <p:spPr>
          <a:xfrm xmlns:a="http://schemas.openxmlformats.org/drawingml/2006/main">
            <a:off x="6191250" y="4857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A0B018F-8B7B-45AF-8675-0789F7E2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577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订单、客户、商品与待办透明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962B80-976E-4CBD-87B1-6331CC6E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0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9DE918-6FDB-413B-A845-6E75F5C5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29300"/>
            <a:ext cx="7315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B7C1A9-B3DB-4614-91E7-5D2467E1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统一订货规则，降低渠道扩张对新增接单人力的依赖</a:t>
            </a:r>
          </a:p>
        </p:txBody>
      </p:sp>
    </p:spTree>
    <p:extLst>
      <p:ext uri="{BB962C8B-B14F-4D97-AF65-F5344CB8AC3E}">
        <p14:creationId xmlns:p14="http://schemas.microsoft.com/office/powerpoint/2010/main" val="4786233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15D62-682A-4EE4-93D0-EF28C6494A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3384aa4094ed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32BE6-0876-451E-B942-610BE850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6000"/>
                </a:srgbClr>
              </a:gs>
              <a:gs pos="46000">
                <a:srgbClr val="06313A">
                  <a:alpha val="78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C68C8-C240-467C-AB84-173F970F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26098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AC83C6-F423-44BB-B992-74736871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6250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EA5CD-0309-4CC4-B1AC-3EC3BAF0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905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饮料酒水是一张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多角色、多节点的供货网络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D3B5A-8F42-4990-AAC6-53F73AAB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品牌商、总代、区域经销商、总仓、烟酒店、商超、餐饮酒吧与团购客户，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需要围绕同一张订单分享一致的商品、价格与交付信息。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A4FAA8-5719-49FC-9284-016F6032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EB3C3FA-E038-457E-A691-7D783D53F4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25d54e9b645c4"/>
          <a:stretch xmlns:a="http://schemas.openxmlformats.org/drawingml/2006/main"/>
        </p:blipFill>
        <p:spPr>
          <a:xfrm xmlns:a="http://schemas.openxmlformats.org/drawingml/2006/main">
            <a:off x="89535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14013C-26B2-4B4B-B5EC-220D8E13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品牌商 / 总部规则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D986A-FB8B-409A-83AD-9333402D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D4596D3-5A23-4FC2-8F11-E388C1669A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9606f3b1194b14"/>
          <a:stretch xmlns:a="http://schemas.openxmlformats.org/drawingml/2006/main"/>
        </p:blipFill>
        <p:spPr>
          <a:xfrm xmlns:a="http://schemas.openxmlformats.org/drawingml/2006/main">
            <a:off x="346710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435168-F42A-4329-91F0-798DF398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 / 品牌与系列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53D53-761A-4437-B3C9-D110DE01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8899248-29E0-4982-BA43-4550D2F819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108917f6864e5a"/>
          <a:stretch xmlns:a="http://schemas.openxmlformats.org/drawingml/2006/main"/>
        </p:blipFill>
        <p:spPr>
          <a:xfrm xmlns:a="http://schemas.openxmlformats.org/drawingml/2006/main">
            <a:off x="89535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E4A0AE-C507-4302-B87C-986238F18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7A4EB0-9D2B-4338-9207-57492B22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B26F18C-8A20-48C0-83C5-D24DCF599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34e4dfdce4460"/>
          <a:stretch xmlns:a="http://schemas.openxmlformats.org/drawingml/2006/main"/>
        </p:blipFill>
        <p:spPr>
          <a:xfrm xmlns:a="http://schemas.openxmlformats.org/drawingml/2006/main">
            <a:off x="346710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BC5C91-B4FB-43FC-B37E-5AE75AAE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CC6E0-3E75-4A13-8B05-CD819922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76900"/>
            <a:ext cx="51244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2158FA-AED8-4102-B21B-5AD0EB0E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15000"/>
            <a:ext cx="4819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统一的不是渠道经营，而是订货与履约的共同语言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EC344A-94A2-4378-B6EA-8F349FC3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07B5F1-BF57-4A17-BC85-0EA41D95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E6170-E6EB-42D4-953C-48CC475A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657002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F2819EC-815E-41FA-8BD4-FB8CF21C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EAAAD-B5A1-457F-B2F3-F28B0D1C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2D2573-99BE-4A7A-9AAE-A283C68D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八类饮料酒水业态，订货重点各不相同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A7C53-89F4-419E-9500-19356081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同样是订货，瓶装水看高频重货，酒类看系列箱规与节庆备货，短保饮品看周转，团购看项目价格与交期。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C4C14-B603-4703-B18A-82D27CDD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68D8F-12FB-4E0C-8EF4-B778D956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27D56-582C-4CDA-8EA9-3C217F4F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0765C-5B75-490B-8C6F-A3851BF9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64DA5-2C3D-40F0-B3E9-DC8BFAA1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ECC61CD-81E6-4934-99BF-700D9E461A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2f9b02bdd34b68"/>
          <a:stretch xmlns:a="http://schemas.openxmlformats.org/drawingml/2006/main"/>
        </p:blipFill>
        <p:spPr>
          <a:xfrm xmlns:a="http://schemas.openxmlformats.org/drawingml/2006/main">
            <a:off x="9239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184F3A-1671-460C-9F3D-484071AF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673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瓶装水 / 大包装饮料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1B6E-B90A-4625-AC1F-E85799BE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高频、重货、整箱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线路补货与及时送达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99B23-A6C4-45B1-ACB5-B7501F06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9F8912-9CC9-4715-B779-58583C73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C0509C6A-110E-4383-8FAE-55D252C30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301f564324aa9"/>
          <a:stretch xmlns:a="http://schemas.openxmlformats.org/drawingml/2006/main"/>
        </p:blipFill>
        <p:spPr>
          <a:xfrm xmlns:a="http://schemas.openxmlformats.org/drawingml/2006/main">
            <a:off x="36290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2E2F41-EDAF-4067-ADA8-783FC780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碳酸 / 果汁 / 茶饮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4B014-0F05-447A-9C88-8CEBE587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规格多、上新快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重点陈列与周转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E79B6-A6AC-42A1-9173-53A4350A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A6AD25-FE40-4768-ABE4-89CB4F72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30051411-A987-4B44-8FE5-FC71665F7C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74c054185470d"/>
          <a:stretch xmlns:a="http://schemas.openxmlformats.org/drawingml/2006/main"/>
        </p:blipFill>
        <p:spPr>
          <a:xfrm xmlns:a="http://schemas.openxmlformats.org/drawingml/2006/main">
            <a:off x="63341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4090FB-1DAD-4EA7-BE6B-742FC503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7680B-4908-473E-90C3-08C394D5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新品首发、活动价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渠道动销节奏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CD0EAC-93FA-47F7-8568-AE97CBF3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6C958A-314D-4BAC-94E9-5269876C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87E9AB5-8D86-4BB5-BB03-2ABC32AADD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caf086d054e2a"/>
          <a:stretch xmlns:a="http://schemas.openxmlformats.org/drawingml/2006/main"/>
        </p:blipFill>
        <p:spPr>
          <a:xfrm xmlns:a="http://schemas.openxmlformats.org/drawingml/2006/main">
            <a:off x="90392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44BFA3-00C0-48C6-A701-DB09073C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0964B6-CDB9-4970-AEEC-BA1956A1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箱规、返瓶/周转物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餐饮渠道配送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FCE1BF-6180-4D95-83C5-3FC5628B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F27C43-5B8A-472A-BEBF-F5A15615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9F6BDFD-4921-4CED-B6E8-6878187038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c4503f6544eba"/>
          <a:stretch xmlns:a="http://schemas.openxmlformats.org/drawingml/2006/main"/>
        </p:blipFill>
        <p:spPr>
          <a:xfrm xmlns:a="http://schemas.openxmlformats.org/drawingml/2006/main">
            <a:off x="9239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8DBE882-3088-4AAB-9ABE-A041DE80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/ 礼盒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A657E9-021B-4D4A-AB54-7AB492C5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系列、度数、容量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节庆备货与价盘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4BD2FA0-C9BB-42A3-8094-2BE3ECB3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D8E424E-3BA7-45D1-BF06-53D1C446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E133C173-D2AC-4863-9E19-197F93CAAF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fb517220f4535"/>
          <a:stretch xmlns:a="http://schemas.openxmlformats.org/drawingml/2006/main"/>
        </p:blipFill>
        <p:spPr>
          <a:xfrm xmlns:a="http://schemas.openxmlformats.org/drawingml/2006/main">
            <a:off x="36290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A379F43-85CE-46AC-BF19-B4AD5B3C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葡萄酒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F2A805-F5B6-46F7-B40F-3AFB57F0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SKU差异、专属价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团购项目交期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87F976-385B-4D73-9744-9F9B6A4F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692AE5-D486-40D3-9081-F9FFA370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7592E9CC-1CDC-402C-A35B-5425A5E7F9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fbf6c7b46d41e4"/>
          <a:stretch xmlns:a="http://schemas.openxmlformats.org/drawingml/2006/main"/>
        </p:blipFill>
        <p:spPr>
          <a:xfrm xmlns:a="http://schemas.openxmlformats.org/drawingml/2006/main">
            <a:off x="63341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85FE7E9-48AD-418B-923D-079841B50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进口烈酒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069E34E-45B6-4532-8B26-9CF31687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品项多、项目需求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周期对账与库存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F79DD2-75FF-4CA3-B615-F95F97B8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8BD2B3C-BAEB-4575-9300-AD3AA554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87137A12-B5C3-4325-A03A-125DD82189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b7459a0a84023"/>
          <a:stretch xmlns:a="http://schemas.openxmlformats.org/drawingml/2006/main"/>
        </p:blipFill>
        <p:spPr>
          <a:xfrm xmlns:a="http://schemas.openxmlformats.org/drawingml/2006/main">
            <a:off x="90392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1F75DD5-25A0-4DF6-BF37-C0898D66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烟酒店 / 商超酒吧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5CCDA95-6C98-49B6-8E54-B7AE3F24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授权商品、客户价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交付与账期规则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537710C-3EDE-46ED-805A-FE85F8FA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772150"/>
            <a:ext cx="80772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92AA42D-2363-45D8-AECD-C0B5AD98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业态不同，先抓最关键的订货链；底层仍共享客户、商品、订单、库存与资金</a:t>
            </a:r>
          </a:p>
        </p:txBody>
      </p:sp>
    </p:spTree>
    <p:extLst>
      <p:ext uri="{BB962C8B-B14F-4D97-AF65-F5344CB8AC3E}">
        <p14:creationId xmlns:p14="http://schemas.microsoft.com/office/powerpoint/2010/main" val="8903623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38012B8-9A92-4AD4-99F8-A483C567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866563-5CC6-431D-B93E-C016C47B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833B5-B761-432E-AC5B-F51106C7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渠道订单，是总部最直接的备货与采购需求信号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5BA45-E988-4D87-B68C-7D9BE419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需求在线汇集后，总部才能按商品、客户与交货时间组织仓库、配送与采购准备。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0BF83-F856-4AE3-B984-350E2DEB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E1F6B-9170-4EEA-A38A-54EA49A5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58B02-5BD3-407C-82E5-52C03225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6F66C-CD4D-4306-AF7D-566FF396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4DD785-BA12-443E-B0EF-F1484628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28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A24F6-3CE6-45A2-8F43-37681C62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EAE94-C785-4FEF-BB30-BDBAF6CF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526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江北区域经销商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14B032-9A7C-4120-B833-93A6DB3C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193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饮用水 / 碳酸饮料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B4EB2-9373-4EA9-8CE8-DCA4ED5E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3622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EC52F-B866-4B28-8FEE-B0644757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2BF678-5F45-4498-B243-C322BA51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BFC28-D2AF-439C-B1BF-9C6F727F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24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E1A3C-169C-462F-83C6-770552A6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289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城市烟酒连锁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36B05-7CDC-463C-8F22-56204F6A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956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白酒礼盒 / 啤酒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2743A4-DF30-42C7-BAD6-90FA6A34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385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05F2F-00B8-4F67-9FBD-1F75D406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F87BA-4571-434C-B3B0-1998614B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5A27AF-CBC9-4D4A-96FD-DD6109F3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231438-073F-4EA3-9994-046EAF1D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滨江餐饮酒吧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756D50-E8DC-4B0D-AFA9-ADE83D83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719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啤酒 / 果汁 / 苏打水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360796-32FA-48D6-8E3E-7CBEA56B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1148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FB0F6E-4C43-4E7F-9C1D-2A8CEC68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22E9DA-4086-4BC7-BB00-A5CC1BEC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577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9E83CC-50A0-4E59-AEE8-05E2D6F8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768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4E7C4E-85C8-44A9-9B00-2CBE2FEC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815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企业团购客户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57EEA3-DE4A-43D2-B818-69868722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葡萄酒 / 节庆礼赠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85010A-69E2-417A-A407-8AA4B6C4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9911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2F5F99A-9211-4A1D-B8A5-2FA45B43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71700"/>
            <a:ext cx="2476500" cy="312420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19DC00F9-5760-4336-9D5A-2D2B71FCDE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306849b1b4c99"/>
          <a:stretch xmlns:a="http://schemas.openxmlformats.org/drawingml/2006/main"/>
        </p:blipFill>
        <p:spPr>
          <a:xfrm xmlns:a="http://schemas.openxmlformats.org/drawingml/2006/main">
            <a:off x="5676900" y="245745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CFA1079-F04E-43DF-A186-97C82A2A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147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总部订单池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2678E31-A8AC-45B2-903C-891668EA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829050"/>
            <a:ext cx="171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按商品 · 客户 · 交期</a:t>
            </a:r>
          </a:p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持续汇集渠道需求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77DBE95-0379-49FC-B752-C5620353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6098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817EA50-9526-4E13-82F1-D735BA32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2860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E0F6853-2E83-4C91-A4F1-11ED7B82F1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3461abc6e470b"/>
          <a:stretch xmlns:a="http://schemas.openxmlformats.org/drawingml/2006/main"/>
        </p:blipFill>
        <p:spPr>
          <a:xfrm xmlns:a="http://schemas.openxmlformats.org/drawingml/2006/main">
            <a:off x="7962900" y="2476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C84E3D8-CF9F-41B3-9162-17547CF4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4574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仓库拣配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97CADD2-F8B0-4CF4-9AC5-0AF45206C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7813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按订单商品、数量与包装组织拣配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CD43697-E184-48BF-B958-E58FC455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65760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5088DEA-5D2B-483E-AC29-53560DDB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33375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05DC11D3-08DA-470A-BE7D-D4009EB6A5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e737d915824950"/>
          <a:stretch xmlns:a="http://schemas.openxmlformats.org/drawingml/2006/main"/>
        </p:blipFill>
        <p:spPr>
          <a:xfrm xmlns:a="http://schemas.openxmlformats.org/drawingml/2006/main">
            <a:off x="7962900" y="35242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1309C46-4D8C-400B-AD4B-346C138D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5052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配送准备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2FF781A-AD1F-45AD-BBC9-21CD0C59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82905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按客户交期与区域形成履约准备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EE5AE40-961B-4B4B-926F-08D87512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7053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E58BE9D-C92B-4D22-A090-CA89F119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3815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8A87E7A5-C206-4361-B45E-646C477F55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3dc3bdf7041e5"/>
          <a:stretch xmlns:a="http://schemas.openxmlformats.org/drawingml/2006/main"/>
        </p:blipFill>
        <p:spPr>
          <a:xfrm xmlns:a="http://schemas.openxmlformats.org/drawingml/2006/main">
            <a:off x="7962900" y="45720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6DBB93A-633B-4938-8DFB-EB58FC67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5529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709D4C1-3E91-45B1-BF10-EAABF056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768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结合库存与供应周期形成采购依据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4F0C29B-6B22-4F4C-9182-6ABA79A8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829300"/>
            <a:ext cx="5715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16B8FB5-4D3A-4FD1-8478-07835BF4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867400"/>
            <a:ext cx="541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先把需求收准，再谈备货、采购和配送效率</a:t>
            </a:r>
          </a:p>
        </p:txBody>
      </p:sp>
    </p:spTree>
    <p:extLst>
      <p:ext uri="{BB962C8B-B14F-4D97-AF65-F5344CB8AC3E}">
        <p14:creationId xmlns:p14="http://schemas.microsoft.com/office/powerpoint/2010/main" val="30030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E6F4E7-9128-4584-812F-AFA3AEE1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16961-BE88-44A5-9CAA-CAAE7CD9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F23D2-226F-4DB9-B90A-0474887F6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微信、电话里的要货单，很难直接变成可执行任务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F5716-31F1-439E-88CC-34BB6770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品牌简称、箱规、数量、交期和价盘反复确认，接单人员每天都在二次翻译。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70DD8-701B-4A3E-9E33-9BA1609C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591117-1762-49CE-87D1-7863E7A65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124F7-DFB7-4551-98A0-2875A08B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FE10C-20E3-446D-942F-C5A62DD5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6291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83141-C455-4DF2-8781-9086D723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0505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E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37D7A-7FDB-4C8D-8834-2189680C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24100"/>
            <a:ext cx="800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人工接单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512D49-D041-4AD2-A8A2-C576D6B9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AE98A-F4F4-497B-B1C4-D3CF1617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8479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烟酒客户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DD787-38C2-4A61-966E-E81B641B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003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某品牌白酒礼盒来 8 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97D2E-D04C-4E9A-A215-DAECF9E8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273D5-9442-462E-A4A8-A5F02040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4385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7E7FF7-E157-40CC-A855-AEF7FABC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5909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哪一款？每箱几瓶？什么价格？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77FF0-5B4E-465F-846A-3B1E5305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624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2B70FB-EBA5-45AE-A189-C61613FD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290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烟酒客户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AD1381-9A3E-4F6B-BDF8-AFE49FA4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814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上次那款，明天下午到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1AC225-7B32-4FA0-8252-43AD8011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5529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AE686-D022-4361-A02C-C993C268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196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CA4300-507C-4A4E-88F3-DFAD239C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720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送哪个地址？是否有活动价？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74942E-EE2D-4DAF-9C9D-DDA0E340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290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DBE11D-8129-4AF3-8F1D-D282E7A4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5410200" cy="3390900"/>
          </a:xfrm>
          <a:prstGeom xmlns:a="http://schemas.openxmlformats.org/drawingml/2006/main" prst="roundRect">
            <a:avLst>
              <a:gd name="adj" fmla="val 449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0B8011-E4EC-4C85-BAA0-92857FE1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05050"/>
            <a:ext cx="1238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87BA75-CA99-40F9-9472-71862A17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24100"/>
            <a:ext cx="1085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标准商城订单</a:t>
            </a:r>
          </a:p>
        </p:txBody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9248975E-B33F-4E66-86D7-16696E80B9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afafaba5f40ba"/>
          <a:stretch xmlns:a="http://schemas.openxmlformats.org/drawingml/2006/main"/>
        </p:blipFill>
        <p:spPr>
          <a:xfrm xmlns:a="http://schemas.openxmlformats.org/drawingml/2006/main">
            <a:off x="6457950" y="28956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952A8A-EB33-41E4-9154-EC0DB6E5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8765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95FD0A-5882-49AB-ACA5-7DBFE616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765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高端白酒礼盒 500ml×6瓶</a:t>
            </a:r>
          </a:p>
        </p:txBody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8B7A903-FFC9-4293-A1E1-84496F2B6E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6b639dde3499e"/>
          <a:stretch xmlns:a="http://schemas.openxmlformats.org/drawingml/2006/main"/>
        </p:blipFill>
        <p:spPr>
          <a:xfrm xmlns:a="http://schemas.openxmlformats.org/drawingml/2006/main">
            <a:off x="6457950" y="34480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7C881F0-A854-4248-A300-A8E81B76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4290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数量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D88CCCA-FEDE-4740-89C5-0A82D319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290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箱（6 瓶 / 箱）</a:t>
            </a:r>
          </a:p>
        </p:txBody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861F4195-5531-42F0-BF3C-384DB72C47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e40d5bdb74b6b"/>
          <a:stretch xmlns:a="http://schemas.openxmlformats.org/drawingml/2006/main"/>
        </p:blipFill>
        <p:spPr>
          <a:xfrm xmlns:a="http://schemas.openxmlformats.org/drawingml/2006/main">
            <a:off x="6457950" y="4000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57D73E-F471-43DF-9183-2899F692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9814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交期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53A3EBE-75CF-4CC6-B1B7-A7926251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814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明日 14:00 前 · 指定终端</a:t>
            </a:r>
          </a:p>
        </p:txBody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5A8FB3EE-5938-4984-904A-07376FC58E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37f1449b04a00"/>
          <a:stretch xmlns:a="http://schemas.openxmlformats.org/drawingml/2006/main"/>
        </p:blipFill>
        <p:spPr>
          <a:xfrm xmlns:a="http://schemas.openxmlformats.org/drawingml/2006/main">
            <a:off x="6457950" y="4552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347773E-F7C4-4800-A74E-17D5D9C5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5339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价格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CAB8824-D769-4056-A07C-370CA9E9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339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自动带出该客户适用价格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7426C8F-02F8-489B-84DC-47250A4CE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829300"/>
            <a:ext cx="7886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45C4AE-4E6D-4534-B699-BB9CDA6A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867400"/>
            <a:ext cx="758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一次下单把“什么、多少、什么规格、何时送、什么价格”说清楚</a:t>
            </a:r>
          </a:p>
        </p:txBody>
      </p:sp>
    </p:spTree>
    <p:extLst>
      <p:ext uri="{BB962C8B-B14F-4D97-AF65-F5344CB8AC3E}">
        <p14:creationId xmlns:p14="http://schemas.microsoft.com/office/powerpoint/2010/main" val="18092243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2FAB739-6C1A-40B5-89F0-6E3D655E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AA7F7-F477-4D22-8DFE-63C5DA92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B30D2-3AF0-45EB-83AA-0D1A3BC95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一箱、一件、一提、一瓶：包装口径不统一就容易订错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1C428-959C-425B-8D8B-6FE5F943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饮料酒水商品需要同时处理容量、装箱数、销售单位、起订量、限订量与整箱零拆关系。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CB226-CA1B-4B57-9C5F-2A604370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973DC-4830-4F45-89CC-70FD8437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7AED30-6E26-4A46-ADE2-72B14B4F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D2B9FE-5C6F-45FB-A9A1-0AD3C4AC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DCE70-E18D-4D13-A76A-AE81D17B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B3721F4-29E3-4406-BC9C-944AC1B548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9581a0424410e"/>
          <a:stretch xmlns:a="http://schemas.openxmlformats.org/drawingml/2006/main"/>
        </p:blipFill>
        <p:spPr>
          <a:xfrm xmlns:a="http://schemas.openxmlformats.org/drawingml/2006/main">
            <a:off x="17335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76880-D28E-4121-8DCE-F3FC37FA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瓶装饮用水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7E22E-CEE3-405B-BE8B-B8DA719F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33DB4-955E-4F66-A2A7-6134313D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550ml × 24 瓶 / 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96A3B7-2E76-454B-99BF-0CF00B8D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整箱高频补货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4998B7-05B9-48E3-854F-FFC92DAB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E1DE4-0658-49AE-97AA-53A29441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CE396BD-4A2E-4460-879A-6BDA06F4D0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285861ef1449ab"/>
          <a:stretch xmlns:a="http://schemas.openxmlformats.org/drawingml/2006/main"/>
        </p:blipFill>
        <p:spPr>
          <a:xfrm xmlns:a="http://schemas.openxmlformats.org/drawingml/2006/main">
            <a:off x="44386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59D9EB-FF87-4687-B9C6-1C1032FB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碳酸 / 功能饮品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30040-0410-49E0-8893-23AB69BB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7D82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DEDA0-33A3-4CD5-9B32-47317BCB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330ml × 24 罐 / 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6D016-D2E5-4947-8016-0CC9B75C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整箱或按企业规则零拆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2183CC-167B-4319-96FB-42C8327E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69C4EF-1C79-41F3-BFB8-92F8DA3E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3ADCBC2-1028-4C5F-BE7D-0C23BC4C16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7ae1038fb417b"/>
          <a:stretch xmlns:a="http://schemas.openxmlformats.org/drawingml/2006/main"/>
        </p:blipFill>
        <p:spPr>
          <a:xfrm xmlns:a="http://schemas.openxmlformats.org/drawingml/2006/main">
            <a:off x="71437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5BBBB0-6630-4863-9416-DAE7C8C6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EE77C5-D7EF-43FD-91D1-15CB9D82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C88BD0-AB28-4D7A-981F-2908E1F4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500ml × 12 瓶 / 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2D79BE-57C0-4077-8D75-CC60F6A2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箱规与配送数量明确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6CC5E2-3225-43E8-9755-7E982CFB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D3F556-C4DD-44CD-AE09-8E663081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3241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0477544-9138-463E-8F3E-D3E0B0AD4E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c844774d647af"/>
          <a:stretch xmlns:a="http://schemas.openxmlformats.org/drawingml/2006/main"/>
        </p:blipFill>
        <p:spPr>
          <a:xfrm xmlns:a="http://schemas.openxmlformats.org/drawingml/2006/main">
            <a:off x="9848850" y="24955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AFE368-8637-4DBF-8CE2-A1C25DDA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/ 葡萄酒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9DFD717-A0BB-438F-8302-66A4830A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7147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A94E428-C998-4041-A67F-D16E662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733800"/>
            <a:ext cx="1943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500ml / 750ml × 6 瓶 / 箱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EABE23B-5DEF-48DB-9B7B-F60624F0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2291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单瓶、整箱与礼盒口径清楚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6AFFE74-DD5E-40C4-8ED1-04DFDD81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876800"/>
            <a:ext cx="91059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DCA91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1C7E2B-0A13-48C4-B42D-841A31F4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029200"/>
            <a:ext cx="8496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系统把多单位换算、规格与订货门槛显示在商品和订单里；库存统计仍回到统一基础单位。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C2EA1A-FB1D-4E44-A08F-78A95080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29300"/>
            <a:ext cx="5905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A9CCDA0-7C68-4D11-8635-FB092121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5867400"/>
            <a:ext cx="5600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客户看得懂包装，总部算得清数量，仓库拣得准实物</a:t>
            </a:r>
          </a:p>
        </p:txBody>
      </p:sp>
    </p:spTree>
    <p:extLst>
      <p:ext uri="{BB962C8B-B14F-4D97-AF65-F5344CB8AC3E}">
        <p14:creationId xmlns:p14="http://schemas.microsoft.com/office/powerpoint/2010/main" val="6485093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A50794-F3E9-47D2-926E-5916C2D6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A5737-E614-4809-A903-AF208FF2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72D973-362B-438F-9B87-0B7170B4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高周转饮料、节庆酒类、短保饮品：库存节奏并不相同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A3CCF-F011-428B-83C1-7ADD7C81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高频补货看周转，节前酒类看备货节奏，茶饮和果汁等短保品可按企业需要启用批次与效期。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4D84DD-4D4F-4372-9DFF-049E7C68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D1FFC9-62FB-4396-8512-37A6EADD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66D07-6C95-49C1-ACB9-4784B20C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1CC61-FAF3-4CA7-B98E-C92CD9AB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F86CC-D99A-4956-B72D-EE33BB09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F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D9E5B-62C6-493E-A4AC-33A8885B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7BFE609-FF43-41B1-9056-289CC44FBB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36d0f0f3b4736"/>
          <a:stretch xmlns:a="http://schemas.openxmlformats.org/drawingml/2006/main"/>
        </p:blipFill>
        <p:spPr>
          <a:xfrm xmlns:a="http://schemas.openxmlformats.org/drawingml/2006/main">
            <a:off x="21907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EB64B-1B81-49DD-8B18-6FFB869C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高周转饮料 / 瓶装水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9FFF1-0515-45CE-B346-2322F549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矿泉水 · 碳酸饮料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 · 啤酒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BB509-1059-45A5-B41C-7CAD8F94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D33886-1AEE-4D17-8FB2-89551020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整箱补货 / 区域库存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保障旺季与线路履约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3515D-51A4-4D3B-A226-EB7D9658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D5224-2C27-446A-977F-D9F340DF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91DA9-7863-4C3D-B538-3DA0BD63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41F7094-0514-466D-B177-A6DD887129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74972d9a24e3d"/>
          <a:stretch xmlns:a="http://schemas.openxmlformats.org/drawingml/2006/main"/>
        </p:blipFill>
        <p:spPr>
          <a:xfrm xmlns:a="http://schemas.openxmlformats.org/drawingml/2006/main">
            <a:off x="58102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92D104-80D1-45BD-913E-2B22D7F9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节庆酒类 / 礼盒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99C64-2067-4B28-B16E-4FFC6FCA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 · 葡萄酒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礼盒 · 团购组合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E1CF83-B580-49E2-ABE9-392EE724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601988-B508-45EE-B699-494864C5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活动前备货 / 客户专属价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按交期组织供货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6A6F71-39D4-480A-A8E2-E231DA8D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64308B-D32A-4BD8-88FB-6CFC8332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95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53EF90-38A3-4DBD-818D-A643F7FA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431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A93DE24-359C-470D-A689-B63303ECEB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7213b33ab48b5"/>
          <a:stretch xmlns:a="http://schemas.openxmlformats.org/drawingml/2006/main"/>
        </p:blipFill>
        <p:spPr>
          <a:xfrm xmlns:a="http://schemas.openxmlformats.org/drawingml/2006/main">
            <a:off x="9429750" y="255270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965031-21D3-47C6-8C00-A93448E3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3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短保茶饮 / 果汁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02A245-4032-4A5B-A8D9-E07C99B8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290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 · 果汁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低温饮品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D63D20-6F57-4F6F-8965-DB0F8008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910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F9A674-2C79-4F9D-BBE3-F44E59A5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8196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按企业启用批次、生产日期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失效日期与临期预警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F2A2D49-8E80-477C-BCE0-8F1D953E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29300"/>
            <a:ext cx="7620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161E64-5860-46BF-A25A-150ED41E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67400"/>
            <a:ext cx="731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库存策略分类在线化，让不同品类的补货节奏更清楚</a:t>
            </a:r>
          </a:p>
        </p:txBody>
      </p:sp>
    </p:spTree>
    <p:extLst>
      <p:ext uri="{BB962C8B-B14F-4D97-AF65-F5344CB8AC3E}">
        <p14:creationId xmlns:p14="http://schemas.microsoft.com/office/powerpoint/2010/main" val="8451548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25902F9-5182-4839-A8E2-4D6F488C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A3F23-DAB3-464D-B0F0-54945604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渠道越广，越需要统一业务语言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B7DE6-6B65-4BFE-9455-2275A2F8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渠道价、账期与可订目录，不能共用一套规则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541E2-7B4E-44B6-9D27-7BDDFE2D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区域经销、烟酒店、餐饮酒吧与团购客户的等级价、指定价、可订范围、现款、账期和额度，需要在订单产生时明确。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BC0FB7-AE71-4CC7-9FB9-93CFFA89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168D9-40F6-4F61-A91A-E38380B0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BEA9F7-30CA-44BE-AD2A-E012D001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8D671-F027-4977-8EB5-FF5D11CB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145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客户类型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DD473-71E7-4A1E-B375-E9977594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商品与价格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50324-ACC5-4E69-871D-8200A5B3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付款与账期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DA371C-C870-428C-8076-8A30A430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145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经营重点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C068CB-EC06-4FA0-A569-1028E1E2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1A21A-4059-468C-8476-45895E4B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955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3EB38-FB32-4868-8B96-332472C7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区域经销商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A87A26-30A0-401B-B89C-74B24AD9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等级价 / 指定价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FB789-219A-4E64-84D6-2CCCFD20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现款、账期或授信按规则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9C2F4-0E64-45F7-8902-0ED2F7F4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765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区域商品与价盘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AF31FF-AAA8-4C67-83D0-B9C5BC38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1EBAE4-EAA4-4974-8BF3-3FF0961C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CCF82D-EE19-47A7-858D-0B27834C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8617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烟酒店 / 商超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79BA8C-B2A5-478C-9EBD-6769C360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客户专属价 / 活动价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59B2E1-101E-49B0-958A-CA5689C8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在线支付、账期与额度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6FEAB5-109E-4AF3-AAC5-B1976F82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6480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新品铺货与动销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AF40E3-72D8-4207-B49F-BE11E466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38AFEB-2FAE-4190-B91E-4FF64749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3FEB6C-344A-40A9-ADB7-1468352A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餐饮酒吧 / 团购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90F7B3-6C21-4F2D-AE14-4404FB08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指定价 / 可订商品目录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6F2144-4554-4E7E-826D-545E3010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按项目或周期收款与对账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C91327-6472-4A63-BDC4-8937F652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6196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交期与大宗供货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97BF56-453D-4D94-906E-2D9984A5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715000"/>
            <a:ext cx="723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5D5C0D-F7DF-441A-BCED-FD3BAB8A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531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客户登录后自动看到自己的商品、价格与付款条件，减少口头确认</a:t>
            </a:r>
          </a:p>
        </p:txBody>
      </p:sp>
    </p:spTree>
    <p:extLst>
      <p:ext uri="{BB962C8B-B14F-4D97-AF65-F5344CB8AC3E}">
        <p14:creationId xmlns:p14="http://schemas.microsoft.com/office/powerpoint/2010/main" val="12333792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FCC30F2-7F47-4663-81B5-808610C1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6E365-F68A-4CCA-95B6-D1569344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73E4F-CDA2-4761-A8C3-B274FF4F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让一张渠道订单连接商品、仓配与资金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AD479-CBE9-46F2-8F9E-D3D72798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从品牌商城开始，把商品、订单、仓库、配送、货款与经营数据接成一条链。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D56E0-6E5C-4016-9710-94666F04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07ED7-2B61-4723-894A-7A6DF7BF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00576C-D7AD-4F1C-A6C9-12D9DD5B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70CE7-325F-4AA3-9655-76E9D49C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71900"/>
            <a:ext cx="99441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BA7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1D533-A991-4524-86B9-9E674978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4258E-1A55-4C53-97A2-391A12CE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8DE383B-2E9A-4ABE-9E77-4E4D143832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d0d7106b74f3c"/>
          <a:stretch xmlns:a="http://schemas.openxmlformats.org/drawingml/2006/main"/>
        </p:blipFill>
        <p:spPr>
          <a:xfrm xmlns:a="http://schemas.openxmlformats.org/drawingml/2006/main">
            <a:off x="14478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8C012E-5793-4A82-AC17-AFC1167C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76654-BDA5-46B5-AF8F-52A38974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手机商城 · PC商城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83ADF0-D5DB-4722-A9D5-2D2DA31C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9E900-2BDE-4B29-9BB7-4ED65943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A8390"/>
              </a:gs>
              <a:gs pos="100000">
                <a:srgbClr val="16A3AA"/>
              </a:gs>
            </a:gsLst>
            <a:lin ang="8100000"/>
          </a:gradFill>
          <a:ln xmlns:a="http://schemas.openxmlformats.org/drawingml/2006/main" w="9525">
            <a:solidFill>
              <a:srgbClr val="7BDCE0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E011A-4A15-486D-BF3D-DA0DF5F9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8ED707D-7FB8-4E20-A39D-FBB1C5B91E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b3c3d860154adf"/>
          <a:stretch xmlns:a="http://schemas.openxmlformats.org/drawingml/2006/main"/>
        </p:blipFill>
        <p:spPr>
          <a:xfrm xmlns:a="http://schemas.openxmlformats.org/drawingml/2006/main">
            <a:off x="36576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494E48-E94D-489D-9C3B-0D724825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订单中枢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755F80-8164-48FF-ACC9-9E2E4161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客户价 · 审核 · 集单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AAABBB-D085-47E6-AAE9-B2D0F2D3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BFDD83-0A69-4857-955F-B988094F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26E735-CB89-47C4-8A24-0FCB0AFA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ED6AAAF-E298-4A29-A566-888F4257F3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8480e4bf44dfb"/>
          <a:stretch xmlns:a="http://schemas.openxmlformats.org/drawingml/2006/main"/>
        </p:blipFill>
        <p:spPr>
          <a:xfrm xmlns:a="http://schemas.openxmlformats.org/drawingml/2006/main">
            <a:off x="58674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93AB24-C325-43B4-97B9-E82E5FEE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219566-10FF-4373-918B-22E8983D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库存与拣配；批次效期按需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0D8E24-5517-4389-AD7D-927BAB62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099D3B-D435-4DFB-A61F-C45DB958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7BF927-2E83-4138-99B9-997EDC33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B6A3B71-1B20-451B-9542-2C19F54406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e42b3996924ceb"/>
          <a:stretch xmlns:a="http://schemas.openxmlformats.org/drawingml/2006/main"/>
        </p:blipFill>
        <p:spPr>
          <a:xfrm xmlns:a="http://schemas.openxmlformats.org/drawingml/2006/main">
            <a:off x="80772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366732-99C6-4B36-A943-25F7BA90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配送执行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80694B-C809-438C-AB50-9D057B3B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任务 · 送达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89D707-CE22-49EB-AA20-6175DBE9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20C56BB-E24B-423B-8BCB-011F1F4F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C38B8B9-6FAB-4A29-A1C3-644F0821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62C7DC6-8D87-41FB-ACB3-212142333E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320d45abae421e"/>
          <a:stretch xmlns:a="http://schemas.openxmlformats.org/drawingml/2006/main"/>
        </p:blipFill>
        <p:spPr>
          <a:xfrm xmlns:a="http://schemas.openxmlformats.org/drawingml/2006/main">
            <a:off x="102870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284824C-D9B7-4E9D-ACCA-D13D29AD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资金与经营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2F1FE8B-B358-4C2C-97D1-12933F56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收款 · 对账 · 分析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F2B70CC-12A3-4D2A-95FB-5CC17B29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105400"/>
            <a:ext cx="62103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757E97-BF5C-4DB9-9577-4AA9ADC5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14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每个岗位看到自己的任务，每个环节共享同一订单</a:t>
            </a:r>
          </a:p>
        </p:txBody>
      </p:sp>
    </p:spTree>
    <p:extLst>
      <p:ext uri="{BB962C8B-B14F-4D97-AF65-F5344CB8AC3E}">
        <p14:creationId xmlns:p14="http://schemas.microsoft.com/office/powerpoint/2010/main" val="14881485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E08D2E8-5551-4ADB-9973-5D9BCC49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D8F7AF-6744-46AB-AB35-0112ED3E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47C58-683D-4CEC-9922-C5803F5A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每个岗位看到自己的任务，每个环节共享同一张渠道订单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C4BF0-8242-44C0-AA66-27DD6435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渠道客户负责选品确认，总部维护规则，仓库组织拣配，配送完成交付，财务跟进货款，老板判断经营。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1E966-C2C4-4DD5-96AE-49A1268E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2AB4C-454D-427F-9778-447A2272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61557-AD4A-46F4-BA55-7FBD9719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D9BA9-E071-4182-86C7-8E985EFB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2B3C8-F5C5-41A8-88FD-5E5BEDDB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F9750B0-F0BD-4332-BC4F-7717D248A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68d88244c4893"/>
          <a:stretch xmlns:a="http://schemas.openxmlformats.org/drawingml/2006/main"/>
        </p:blipFill>
        <p:spPr>
          <a:xfrm xmlns:a="http://schemas.openxmlformats.org/drawingml/2006/main">
            <a:off x="14478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0BD1A3-7019-4E50-B5F2-14772510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经销商 / 终端客户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0EBE7-75BF-4B47-94F6-38AF178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6A2F6-3861-4014-8A31-235FCA8E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手机或PC自主订货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查看价格、库存与进度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9273FA-71DF-4B1E-8391-A2A9B3EC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27887-0C49-49A2-9B7A-5399B790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552F9FB-B352-4DCC-A8E2-A72D261B1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21cc6b5494b4b"/>
          <a:stretch xmlns:a="http://schemas.openxmlformats.org/drawingml/2006/main"/>
        </p:blipFill>
        <p:spPr>
          <a:xfrm xmlns:a="http://schemas.openxmlformats.org/drawingml/2006/main">
            <a:off x="36576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132AC-3985-417F-9C01-8C01AF88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总部运营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E2ED87-81EF-46F1-91CC-99B1D80F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3BDD81-FB1E-4B42-B6EB-542306CA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统一商品、价格、活动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审核订单与渠道政策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B3A18-FAC5-4C2D-90F4-3DF94DAF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B0D370-A37D-4D85-A41E-CA1EEB64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69E870E-306E-43EE-B5B2-025AC72062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3c6001be5480c"/>
          <a:stretch xmlns:a="http://schemas.openxmlformats.org/drawingml/2006/main"/>
        </p:blipFill>
        <p:spPr>
          <a:xfrm xmlns:a="http://schemas.openxmlformats.org/drawingml/2006/main">
            <a:off x="58674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E117B8-6656-4FD3-92C2-00131AF7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总仓 / 区域仓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64D1A1-1A84-48A9-917D-B610DB24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FA3273-1349-4B19-BF17-42190D6E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按待履约任务拣配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出库与异常处理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74D915-679C-406F-826E-82B7B9C7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1D42C9-70AD-4654-B254-CEC0D76C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05349FC-628E-4525-A500-4B25F17882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0d5dec5174688"/>
          <a:stretch xmlns:a="http://schemas.openxmlformats.org/drawingml/2006/main"/>
        </p:blipFill>
        <p:spPr>
          <a:xfrm xmlns:a="http://schemas.openxmlformats.org/drawingml/2006/main">
            <a:off x="80772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4D25E9-DCC2-474A-8269-E6412870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司机 / 配送人员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F3EB7A-6425-4AF5-8E2A-A09565B5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1564932-F69F-443B-BBFB-78B4B671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查看配送任务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送达、签收与回单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62CC3E-93E4-46CF-A6AC-6AE227B8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1AC442-F5C3-45FD-AC9F-5C9B251A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065C7DAD-3855-4418-B2B5-3450D1487D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3dd794da74795"/>
          <a:stretch xmlns:a="http://schemas.openxmlformats.org/drawingml/2006/main"/>
        </p:blipFill>
        <p:spPr>
          <a:xfrm xmlns:a="http://schemas.openxmlformats.org/drawingml/2006/main">
            <a:off x="102870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91EC142-2016-46AA-B760-3B755108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 / 老板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339EDBD-5FB0-42F2-BB92-3A218A35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F4A0339-37DB-48FF-A341-B831EE47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收款、对账、额度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经营概况与待办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E5C56F2-8257-4E7C-BE2B-2DAAFCA1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772150"/>
            <a:ext cx="41910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097A5B6-A7BA-4322-8136-2B47695F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810250"/>
            <a:ext cx="3886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角色权限可以不同，业务口径必须一致</a:t>
            </a:r>
          </a:p>
        </p:txBody>
      </p:sp>
    </p:spTree>
    <p:extLst>
      <p:ext uri="{BB962C8B-B14F-4D97-AF65-F5344CB8AC3E}">
        <p14:creationId xmlns:p14="http://schemas.microsoft.com/office/powerpoint/2010/main" val="127977900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BDE638-80A7-41C1-BF67-F7870A7F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E04E3-755F-4F9D-AB51-F39E97E1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E39AC-F2AE-4FC4-A52F-6C11236E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把品牌与商品政策，做成渠道客户愿意每天打开的订货商城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118F9-085E-4FB5-B137-D8B1356B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手机商城适合烟酒店、便利店、餐饮酒吧随时补货；PC商城适合经销商批量核对系列、箱规、客户价与订单。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C73179-5FD0-4ADD-9BE0-E98ED666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5C5CB-B9EB-44B2-A35A-C9AD9CF7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196CF-5BF5-4F78-BD1F-B5CF79F7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29A6B-8430-4367-8CD8-30D6489E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7095B-798E-4F42-B2F1-CD7FA671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A44F7E-2DAE-4D03-994B-D5BE5564F9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40b45fb854bf6"/>
          <a:stretch xmlns:a="http://schemas.openxmlformats.org/drawingml/2006/main"/>
        </p:blipFill>
        <p:spPr>
          <a:xfrm xmlns:a="http://schemas.openxmlformats.org/drawingml/2006/main">
            <a:off x="854392" y="2171700"/>
            <a:ext cx="1720215" cy="36004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2A781-46E3-4C7D-875C-007E42B7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4D15D5-7560-4210-9FE0-FB91B9DF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F41E7-EFDF-4C77-A87E-E1A89212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402A0-7100-42FA-8198-65EDD2CB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341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CBB9747-9AE4-42C7-BAEC-571952F7D2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d719fad4946da"/>
          <a:stretch xmlns:a="http://schemas.openxmlformats.org/drawingml/2006/main"/>
        </p:blipFill>
        <p:spPr>
          <a:xfrm xmlns:a="http://schemas.openxmlformats.org/drawingml/2006/main">
            <a:off x="3121343" y="2171700"/>
            <a:ext cx="1720215" cy="36004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D88A7-CEAC-4EA1-9F10-40F31ED7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714E3-8113-4C28-AE89-5D1DEEF7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933F7-F2B1-4AFF-B6F3-14338A33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152650"/>
            <a:ext cx="61912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26B7C10-2661-4DAC-BE8D-B90149CA5C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00bde1875e4859"/>
          <a:stretch xmlns:a="http://schemas.openxmlformats.org/drawingml/2006/main"/>
        </p:blipFill>
        <p:spPr>
          <a:xfrm xmlns:a="http://schemas.openxmlformats.org/drawingml/2006/main">
            <a:off x="5728335" y="2247900"/>
            <a:ext cx="5364480" cy="335280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1A807A-EA45-4773-A575-557CC78D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362200"/>
            <a:ext cx="1390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A3C903-7919-4543-A300-7340EB5E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812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PC商品详情与加购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1FB5D9-25F8-4CDD-A697-94B9170B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768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0F2205-6744-4D69-BC1A-FD37694F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959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5A5ADC-ABA5-4F84-BE89-BF71C8F3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1700"/>
            <a:ext cx="1200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5FBF02-17A4-41FD-AEA5-D91391C2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随时订货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AB29CB-6B1E-4DF6-9C60-23DE3E2B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981700"/>
            <a:ext cx="1447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7F9C06-FDFF-4326-8A12-6801009D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6000750"/>
            <a:ext cx="129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按品类快速选品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169E4D-8605-4C43-A595-86FB1BFF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829300"/>
            <a:ext cx="14097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14200D-AD12-4E9A-A7A0-7BA53C5F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848350"/>
            <a:ext cx="1257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大屏详情核对</a:t>
            </a:r>
          </a:p>
        </p:txBody>
      </p:sp>
    </p:spTree>
    <p:extLst>
      <p:ext uri="{BB962C8B-B14F-4D97-AF65-F5344CB8AC3E}">
        <p14:creationId xmlns:p14="http://schemas.microsoft.com/office/powerpoint/2010/main" val="163794736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F0C570F-3F18-47BB-AB21-CE4CA71E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11637-7651-49A4-8B13-F9B3ED09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6AED2F-7A0C-4FE2-8CE4-3EC182B8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商城可以装修，让品牌、节庆和重点商品被渠道看见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9AD3AB-C452-424C-8292-C080BEAC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从丰富行业模板与组件快速起步，再按品牌色、促销专题、商品专区与活动节奏持续运营。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0AF4C-A45D-4604-9CB2-F3C699D5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8FCCE7-CAF9-4ADA-B51C-2A880344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7946D-552C-4052-894A-C4B51829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1590C-2593-4FB7-AAFB-7BE8D216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06755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60C0E37-6A45-4282-A697-5C88F59738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e24b2912a4eed"/>
          <a:stretch xmlns:a="http://schemas.openxmlformats.org/drawingml/2006/main"/>
        </p:blipFill>
        <p:spPr>
          <a:xfrm xmlns:a="http://schemas.openxmlformats.org/drawingml/2006/main">
            <a:off x="1520149" y="2133600"/>
            <a:ext cx="5398851" cy="3524250"/>
          </a:xfrm>
          <a:prstGeom xmlns:a="http://schemas.openxmlformats.org/drawingml/2006/main" prst="roundRect">
            <a:avLst>
              <a:gd name="adj" fmla="val 324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7D097-5B76-4635-93B1-E83BF55D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DEEEF-3E03-4D64-BB71-8232FFBE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商城装修模板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FB1CF-B75B-4B71-A11F-0E65E56B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340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CD590-AD88-466A-A323-BED2CE82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530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BE5D58-96E5-4AD9-99D8-D72CE1B4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7F7BF2-12D3-4B82-A7E6-BD2D7E50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669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5C5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EB0291-FFBF-4A2B-BEA2-0BEC11D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003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04393-6372-47C8-8F05-9A5557AA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479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白酒礼赠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6D8DF1-417E-4436-A654-5104C5FF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5717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品牌故事 · 节庆专题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E60055-0494-416C-A937-3D5CE5B6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9CB9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D10687-75C7-4C21-8A30-EFEC7A4D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90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CF7340-3896-4278-9221-92567DDFF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242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874458-1FFE-4180-BEAD-626E9DC4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37185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啤酒饮料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A74288-DFB3-45BF-8E7B-5ACDABA7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9570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冰饮专区 · 整箱促销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148F1F-072E-4548-B93F-2D0FEF32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434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EFAD7A-9DB5-4C3A-9DEF-85065ADB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148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D22CEA-C854-43E3-9EAB-82856DC8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482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4BDE50-E104-4877-B1DB-DCC00542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4958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葡萄酒 / 烈酒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46E725-08A9-4958-9EE4-37766172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8196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品鉴专区 · 新品首发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5BD348-0645-4019-8EDB-5986AE8C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467350"/>
            <a:ext cx="3429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F1FCFF-8021-451A-9B9E-02686B44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524500"/>
            <a:ext cx="3200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品牌色 · Banner · 商品楼层 · 活动专区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AC03F1-2B0C-4666-9B15-64E81EB0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924550"/>
            <a:ext cx="6972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5BE176C-F189-4063-9D2B-E634E3A9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626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渠道客户看到的是您的品牌商城，不是统一外观的公共货架</a:t>
            </a:r>
          </a:p>
        </p:txBody>
      </p:sp>
    </p:spTree>
    <p:extLst>
      <p:ext uri="{BB962C8B-B14F-4D97-AF65-F5344CB8AC3E}">
        <p14:creationId xmlns:p14="http://schemas.microsoft.com/office/powerpoint/2010/main" val="10530015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DDF630E-CA3D-4477-9D09-8F2F0316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18ED0-71B1-43D6-86FB-AE11C5A5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42E08-42F9-4565-AB68-848D08D3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不同渠道客户，只看到自己可订的商品与适用价格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1BB0F-0509-4B04-94B4-747B4FC0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对烟酒店、商超便利、餐饮酒吧、团购与经销客户维护等级价、指定价和可订目录，再按客户规则带入订单。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26846-9575-46A1-88EC-6A32E542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FA80D-FC8D-43F3-BC19-9B82046D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064310-C4CC-4A99-B535-A5C3A0E3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6E6CA-419A-417C-97DC-17523863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AC1A15-1E91-415F-A4B6-00B4996DF2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3578a0ac04ea3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A912A9-97B6-42F2-9EB7-243FF972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01131-253D-4CBC-9FCE-BA7B7329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商品销售价格设置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D175C-FD98-4F23-9FB1-606780BE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7ACABC-EEF7-446F-85CF-82B7926C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3B930F-DFA9-402D-B6F7-8AE4C6BE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CD918A-3A53-4835-9EF8-48811E7E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AEF7A-9939-41CA-8C4D-A0435EDC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B7B6A-1996-4904-9E2C-818EBD7E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渠道分层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CB736-B35A-457B-A8C7-79BB8166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烟酒店、商超便利、餐饮酒吧、团购与经销客户可使用不同规则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21BA3B-167E-4CA2-8AB9-50274E8C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FDF15A-2363-4D2D-919A-0804034B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8CDB7B-D4DA-4693-9441-57933DAC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67D99-63E7-4709-A281-BE93F9C9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BCCF28-1B84-4CE3-98A3-A04BF610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按客户或业务策略控制可见与可订商品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376B0-FDC1-4EE7-BF95-8FB76C87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FFD5E8-E681-4C30-98DF-FD4BB255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46058A-740B-489C-9549-1A1AA0BB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471BED-2EA7-4DE0-8D66-4F157541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价格自动带出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E90EFD-D7AC-4143-A333-17EA576B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等级价、指定价等随客户进入订单，减少人工询价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AB63BC-FE08-450F-9E91-71B71308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43CA8C-F435-47C1-B844-7653880B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价格政策在下单时生效，比接单后再核价更稳</a:t>
            </a:r>
          </a:p>
        </p:txBody>
      </p:sp>
    </p:spTree>
    <p:extLst>
      <p:ext uri="{BB962C8B-B14F-4D97-AF65-F5344CB8AC3E}">
        <p14:creationId xmlns:p14="http://schemas.microsoft.com/office/powerpoint/2010/main" val="6128478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7B1591D-42DB-41BE-8BDE-A12A6167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191F0-DA0B-4896-9226-DEE936D3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A3BE5-0FFF-41C7-93E6-E5C6F3CB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按饮料酒水品类快速选品，高频订货不必反复搜索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21C73-0F57-4D81-9984-94C64F2D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客户可按瓶装水、饮料、功能饮品、啤酒、白酒、葡萄酒、进口烈酒等目录快速选品，直接查看容量、箱规、库存与价格并加购。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7A75B-308B-4306-9E73-1AD0A904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7051A-70FE-45E2-AEDE-39624EEE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339FB-BF46-45CA-A50F-A868C540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0D8DB-A789-4917-A243-2A427B698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D4DC6-1131-44B0-8034-3BAE5856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82E5BD5-7C18-4277-A7A0-0A95B3ECDC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97bebb207240ff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C2D89-4B96-48E6-A3E0-EFC686D4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E57CBA-1882-4D45-8543-2297E066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D9CF3F-E14D-4B6D-A7F6-7F15A2B3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FF101-4710-4F4C-A499-32453827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EE607-4589-4CD5-9803-D716B5F8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饮料酒水商城分类选品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F5284-23CE-4C3E-B37E-AFA267A2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97F04D-B001-4D80-AC43-87D426B2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D20C8-C302-4F82-B62A-1AD895AF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分类明确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CC1E1-1BBA-4A49-8A83-C6CB010C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按品类、品牌与系列集中呈现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41B740-FE79-4D01-94D1-AE31D8CE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85E52-6C63-4081-ABEC-BF9D7FD6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D1C352-5EC2-4665-B455-39CF2C96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F244E-26B2-440F-BD69-7F599072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信息一屏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DEF01B-A5FD-42A0-8D73-91F125DD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名称、容量、箱规、库存与价格直接可见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EB72AD-590F-4A63-B742-D27CF33A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D115BA-04B6-4B7E-AA46-6306EEF8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E24817-572E-48A1-AE00-801753FE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C55658-26CB-41D9-9015-B773D833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快速加购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E3E059-5C18-4C79-9CF9-F0E00BCD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客户核对后可直接调整箱数或提数加入清单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04C977-4F52-4421-965C-6C1614E8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C543E7-F305-4C31-9DB0-E15C33BF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让客户把时间留给经营，而不是反复搜索商品</a:t>
            </a:r>
          </a:p>
        </p:txBody>
      </p:sp>
    </p:spTree>
    <p:extLst>
      <p:ext uri="{BB962C8B-B14F-4D97-AF65-F5344CB8AC3E}">
        <p14:creationId xmlns:p14="http://schemas.microsoft.com/office/powerpoint/2010/main" val="21470696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D9C004-9C46-4A7E-8B3E-75F4F7C2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F098C-CD19-4A13-A74F-CC044BB4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BD79C0-0F91-4093-8509-D2A22A90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容量、装箱数与销售单位，把饮料酒水商品说清楚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8684C-D960-4649-B1D7-4F1F5E5F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商品详情集中呈现规格编码、销售包装、价格和库存口径，渠道客户在加购前即可核对。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22408B-BEC4-450A-8171-9D19A877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834B8-7953-44E3-8D49-4671E573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B08446-978E-4C96-912A-E7D9E457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F18CA-A5E4-415B-8115-3E5CE641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E882F-18DE-4311-A810-2C3D7D8D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E23114C-E533-435D-BC19-EBBD4C45D3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ec1359f6e4c04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99DAB9-9E88-4EA9-AE37-5A9E2953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B258B6-1FFE-4163-9C11-4E2FDCA1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6F8A1-AF4D-44E0-9874-0A12528B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69C9A-4FF4-4B82-906D-5BC09DC2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F6721-C7B0-456E-92F9-3E12D0A3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C84EF-21B1-41BC-9251-BE7C653B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297A8-72FE-48AE-A4C1-81CB5F8A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B3255-7F97-47B9-84CA-74DF0182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规格说清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4FF552-FC6B-4D97-98E5-E8D79015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如330ml×24罐/箱，先核包装与销售单位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B39E43-609C-4CFE-8ADE-FB1081C6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289ACA-51C9-4896-90A1-9BB5E64C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DFCA39-790D-4C8D-852F-BE1C858E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7BE976-AD35-4742-861E-1AF8EB93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编码可核对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8F47EB-AF15-4D55-9527-679F0476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条码、商品编码与系列同屏，减少口头描述歧义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707506-EA55-42FF-AA90-F2933A3A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F840E5-7EF7-44D2-B07B-1C5B6368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632719-BEAE-4835-9AB3-277F8B13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16F35-FCE0-4CDA-B227-A2679DC9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价格先确认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FDB746-E2CF-4F09-AE65-10F4345E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客户价、销售单位与库存口径在加购前可见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471E0D-6B88-4050-ADEF-7CD92723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D17E61-86C5-480E-AD0E-BE8E63C2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商品详情说清楚，客户订货与仓库拣配才不打架</a:t>
            </a:r>
          </a:p>
        </p:txBody>
      </p:sp>
    </p:spTree>
    <p:extLst>
      <p:ext uri="{BB962C8B-B14F-4D97-AF65-F5344CB8AC3E}">
        <p14:creationId xmlns:p14="http://schemas.microsoft.com/office/powerpoint/2010/main" val="107326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A3FD1F5-59C1-4D38-81B0-A2F9C1B6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D5598-E0E4-40A1-ADB2-729C34A4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E9912-A7B9-4A1D-97C7-65B5B23A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先把饮料酒水商品档案标准化，再扩展礼盒与组合业务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026C0-1665-47C2-AAE9-6001AB47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商品档案统一品牌、系列、容量、装箱数、单位、库存与价格；礼盒、套餐或组合按实际业务启用。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4E112-4563-4A45-8BCD-89ED22C3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7455-54B5-4ADA-8A36-B64E71F1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F372A-E405-409F-9722-36FE8FD8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80107-31E8-4334-98AB-00953314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67CE8F-D3D3-4D4F-AA0D-9DE0330090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7b5114db142bf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B1569-9BB7-4E53-A90E-C2BF82C4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2A8C7-6D83-49C5-9C53-1C0C2969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D2FE1-D411-4380-B882-BC9055A8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28513-AB49-4F8A-A4DF-657A43B8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86C6E-6158-409A-8B25-96BFDF43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0EFA2-7191-4963-9512-B3E02D6B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A7682-F61C-472C-85BA-BCF53FBB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B19EB-DE25-4B15-9C4F-B3622244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商品先标准化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27E19-074C-4ACC-8C77-0BC2EC0B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品牌、系列、规格与包装使用统一档案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CD908-02E9-4034-AD8D-4CD31FFC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4E7F5-96C1-4B4B-B829-8DD43C24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62D506-FD3D-4195-94A7-D3213CE5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679DC-D449-47C0-BDDC-AF72634A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字段同口径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D2A9D-2BCE-4D72-AB4D-9E25682B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名称、编码、单位、库存与客户价由总部集中维护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5BC54A-487E-4AD7-90E2-B846EA72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B192F-ED66-403B-A55F-9EC02763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3B36F1-3170-4C54-A3DB-E0D3AD7A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D799FF-D6C5-4E39-8646-2696D39E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组合再扩展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4076F5-7E21-449D-A2CA-8C1CF7D7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礼盒、套餐与混箱组合根据实际业务启用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2DBCB-D825-4623-8DF4-4D02F435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208C4D-61E9-4DFD-9508-AE32A364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先用商品档案打底，再按业务阶段扩展组合能力</a:t>
            </a:r>
          </a:p>
        </p:txBody>
      </p:sp>
    </p:spTree>
    <p:extLst>
      <p:ext uri="{BB962C8B-B14F-4D97-AF65-F5344CB8AC3E}">
        <p14:creationId xmlns:p14="http://schemas.microsoft.com/office/powerpoint/2010/main" val="1123473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4E6A87-BFF7-4DE1-951F-DDA44075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6EBC7-8595-47A5-87DF-76BD2986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从渠道下单到履约闭环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A09AF-5A76-47D8-A4CE-7FB4AA63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核对饮料酒水商品详情，直接进入加购与订货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BD437-48CA-4B8E-A1B8-D2CEC65C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渠道客户在商品详情页核对名称、规格编码、包装、销售价格与库存口径，再加入购物车。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E5ED8-19BE-4B72-8565-874636D6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A24C6-BE44-42E4-BDFB-35C6B2F1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AD52A-68D0-458F-9870-FC5FB5BE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89BF93-E207-4CFA-A353-BABC9613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62A06-D871-4C77-9861-26FFA7462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ED8F80B-D40C-453B-9CDF-D4FA0310DC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f600f83f7b4895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4462F-DA27-4110-B680-1F9512BB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C64FD-E132-4C69-83AC-8926C8E9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0DE5B-2FEC-4779-8458-EDC5C9ED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88FFF-B3DD-450B-BB67-8DF1409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46BDA-7E55-4742-B50B-E5F49A23B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饮料酒水商品详情与加购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2961D7-FDB9-4DBC-BE74-FAFC4B49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F98F1-07AD-4F64-8187-7B7AE415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6FEB4-FC34-4524-8CE4-49177ED2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商品看得清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0948A-2866-4449-8540-25448440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名称、规格编码、包装与价格集中呈现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831E5-B12B-400A-8082-E3475758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302F3-7EA6-4FCF-BAAC-C138F040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0C43F1-8734-4D57-931D-062E298F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5E9101-890F-469F-B8DE-34DFD3D4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加购有入口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B7C3C0-42E0-4162-86BD-C6ACE72D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立即购买和加入购物车都在详情页可见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36A50C-B146-4B51-8E41-05FF5EA7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FF6E65-7491-4D8C-B2AE-D4244780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A2CCDE-A78B-43E8-A0A6-CB2423F1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1355F1-4D08-4BC8-8E3F-73F0B362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AB3110-84EC-47C4-A20F-CDC27536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同一商品档案继续承接后续审核与履约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83186B-DA98-44D8-A1CE-D4F2C032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47DE4E-EDB3-436C-8651-F44CF5DE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加购前把商品信息核对清楚，减少后续改单与沟通</a:t>
            </a:r>
          </a:p>
        </p:txBody>
      </p:sp>
    </p:spTree>
    <p:extLst>
      <p:ext uri="{BB962C8B-B14F-4D97-AF65-F5344CB8AC3E}">
        <p14:creationId xmlns:p14="http://schemas.microsoft.com/office/powerpoint/2010/main" val="124873103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658D870-21FC-4CBA-9008-4E08E7BA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976D8-4339-4B33-8A3E-1007609E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商城营销，让渠道持续在线运营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4592F-10C0-4464-8223-BD928E44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促销不只服务零售，也能承接渠道新品铺货与旺季备货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007CC-FB79-445D-8BD2-0DF55F89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饮料酒水商城首页已呈现新人优惠券、品牌专区与活动内容；优惠券、直降、买赠、套餐与预售可按客户、商品和节奏继续配置。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BA11C-357B-4FA4-90ED-966A5105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AE982-81A0-49C9-BA3E-46F0479F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A3959-7FA3-4E62-9343-FE8472E5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45778-7595-45EC-8C18-1F522B6B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41620-6088-4A02-8699-2AAEBDA4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85E427-1355-4BB2-A5F0-A8F8D278B1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278d7ab5e4ae1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E284F-45EF-4AEF-8105-CE1FD897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838B1-E4CA-4B23-BDC7-EBBA0BF1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4C18E-BE02-4651-BF76-A5483C9B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6C794-5714-4925-A179-1E9745D2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95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7E958-6ADA-4F5E-AEA2-7C6129AF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43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饮料酒水商城营销首页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8A6367-41F3-4487-8CF9-5F43E65E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AD7220-8845-46E4-A1E1-43466EAE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0A3AA8-6DD8-4878-90AC-A7D3386A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优惠券触达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010D32-006A-4C6E-8EEB-FE8CF37B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水饮补货券、满额券等可按客户范围与活动规则配置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694B40-EEE2-4E38-B6EB-48CE8CDE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F00AF-DCEA-4E83-A1DD-F2F68560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1076E-C56F-4D98-9CAA-16341D3F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977FC-C62C-4F4A-A96E-92390E17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整箱与礼盒活动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B85440-019E-4BA2-BD06-E58CA9B5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啤酒整箱、白酒礼盒等可按旺季和节庆安排直降或买赠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3C9624-5FD2-4377-92C3-95A38A36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8CFEAA-79B5-4F61-B685-6EA3D629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A3B3D0-E748-4A9B-BBC5-79933B46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C85173-C361-4F93-8B88-23E9379A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预售集需求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354AE6-3C1D-430D-8A89-9EAD9410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中秋、春节礼盒等项目可在交付前提前确认需求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256494-254C-4D34-94EF-41DDFCA2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893A367-DC85-4B79-ADA9-5704DB9C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用活动引导渠道客户按品牌与旺季节奏备货，而不是只靠业务员逐户催单</a:t>
            </a:r>
          </a:p>
        </p:txBody>
      </p:sp>
    </p:spTree>
    <p:extLst>
      <p:ext uri="{BB962C8B-B14F-4D97-AF65-F5344CB8AC3E}">
        <p14:creationId xmlns:p14="http://schemas.microsoft.com/office/powerpoint/2010/main" val="79814522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FE58B41-2AD7-4773-92E8-56ABDC2F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8542E-FE36-4330-BB4C-505A2168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商城营销，让渠道持续在线运营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2598A-962B-4265-BE82-4B4FE915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品牌商城首页承接营销，会员与账户能力按需配置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8166D-0FF8-44BE-860F-1F9819EC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首页展示品牌Banner、饮料酒水分类和新品专区；优惠券、积分与预存款等能力可按版本与运营方案配置。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8CC21-234C-403F-8B2B-52F917A8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01BEA-CAEE-4873-A543-43A0D053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DE8B2-3BED-42D0-9475-F6CBC4E9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34F02-943C-485C-8DFE-4731C4CA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022B67-BA1A-4750-B05A-A8306C21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186C7F7-D02A-42F5-A434-71C240A410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1c047e55424907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5C02B-7CC9-46C1-B390-E4B6DBC4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89054-A1C1-485E-9A63-E2E0410D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4B5D8-E70D-4985-8231-024F2D69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34B20-CED0-4624-B62C-A2776CA4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AA088-2718-4C44-8F66-2C28D209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饮料酒水手机商城首页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FCD54B-9425-4991-B2B8-5D5D1E0B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00A81-0C91-4147-80A2-8BD25DCF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A5B4A-1243-468D-8270-83F9109C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品牌首页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5289C-48F9-43ED-8268-C08CC273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Banner与装修内容集中传递品牌和服务信息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465AD-8790-4745-AF29-932E1F29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3B905-DFDF-4A68-9365-5F1B51C8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7B4F23-DCD7-4B48-8717-2E49A700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E944E7-817B-4B6F-8CDB-92CDFE70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品类与新品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DB3C81-68C6-4B23-B073-87823393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水饮、啤酒、白酒、葡萄酒等重点商品直接触达客户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1DA6BB-4CE7-4D0B-A6F3-CD184FA2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AEA181-8547-47E4-AACF-2E5D23C7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E7BA3A-1490-4DF2-A3DD-E762CCB8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840BCB-BED8-4B4C-99F6-A3C7D80E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能力按需叠加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6A8953-7020-4B4D-8DCA-C5BBC99E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优惠券、积分与预存款根据经营阶段配置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B61983-094E-4999-AC4E-305D591C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84F3BA-5B7A-4FE0-A365-4358DE13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先用首页承接品牌与商品，再按经营阶段叠加会员运营</a:t>
            </a:r>
          </a:p>
        </p:txBody>
      </p:sp>
    </p:spTree>
    <p:extLst>
      <p:ext uri="{BB962C8B-B14F-4D97-AF65-F5344CB8AC3E}">
        <p14:creationId xmlns:p14="http://schemas.microsoft.com/office/powerpoint/2010/main" val="152252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F7FF0F-AF17-4675-9730-22A33C68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3FF5C-5E64-4477-BE8F-3C65E942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0214A-B1C2-4E83-BE8B-07296918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订单进入系统后，总部开始围绕同一规则组织履约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3AB2D-8AA0-472B-A92E-DD719C90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渠道客户从商城确认商品、包装和价格；总部再按客户、交期、商品与流程状态组织审核、备货和配送。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3CDE4-B41A-475E-BC28-C528F612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8962B1-7EFC-4619-A219-4718A391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290E5-DD29-4563-92A9-4205CFA5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55AB1-3E64-4167-BCF2-C9279C71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69595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D59D0DC-7966-492A-AD18-A4F6CBCF99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f00c3b8ff540f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ABD34-78F0-4004-A9B0-D67D02E5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E5A903-F749-4EBE-967A-B0AA15E3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订单履约业务示例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C36E2-437A-49BF-AF7E-1E01C04A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D30C2D-6E2B-4AA4-9FFE-684E7CB9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70A9D-CF10-408A-8F2F-2A13EA53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09550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7A5EE0-E438-4583-83B5-2A728855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8600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640E85-ED1D-4106-8380-5CEDADC7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050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3AA51-0CE8-46C6-9456-83FDFC50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1907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9A08FA-C484-4EDA-BCDB-8F1A676F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1907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按授权商品、价格与包装确认需求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C3377A-AFB9-486C-B625-6405517F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1465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245912-B9F4-49DD-AFB1-208F1C0B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105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95084-39CB-4B1C-831B-DE038B958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24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AFEF0-B39D-4432-A2AD-9E8D07D0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00990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总部审核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2AEC7F-85E4-431C-9972-5DBDC6A0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009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核对客户、交期、价格与库存口径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EA0DFE-9B35-435A-9986-01C2F010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3380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C99EE5-7D9C-4661-8D59-146F83E8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92430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5373F3-DAFF-4157-AB40-B31D7041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4335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8D7FE8-0639-4729-A8AE-FB195A66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8290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仓配准备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9D1729-47C9-492D-83D2-532D4DDD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8290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按商品、数量与配送规则组织履约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8B4C3B-9D81-4094-97A1-F5495959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52950"/>
            <a:ext cx="47815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E30BC4-6454-4690-B639-67E42B71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743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E45E6B-B244-4596-AA94-2BB93C32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62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0A8BBB1-2281-42E4-A53F-04DCADD0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64820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交付与对账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F81FC70-8982-4B10-95AA-35DB1975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6482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签收、收款与应收回到同一订单链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133C1C5-49BD-49F6-A09E-CAE3975C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886450"/>
            <a:ext cx="7886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C718C1-65E7-4832-B292-DE69A699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924550"/>
            <a:ext cx="758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订单先按商品、价格与交期形成一致口径，后续履约才不靠翻聊天记录</a:t>
            </a:r>
          </a:p>
        </p:txBody>
      </p:sp>
    </p:spTree>
    <p:extLst>
      <p:ext uri="{BB962C8B-B14F-4D97-AF65-F5344CB8AC3E}">
        <p14:creationId xmlns:p14="http://schemas.microsoft.com/office/powerpoint/2010/main" val="22336902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789AE2-89A1-4F06-8719-FA3E9F35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73DE6-D6C6-40E7-BE32-B6B049D1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E7692-C873-40FC-A547-1289CA04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每天先看清客户订什么，再把酒水饮料需求汇总起来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934DC-E563-47D6-8173-1BBF08FA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按商品、规格、单位、数量与金额把多张渠道订单收口为一张备货清单；饮料酒水先要统一品牌、系列、容量和箱规。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D835C-DCD9-4964-A340-4497B170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B2140-AA53-4AA3-A40E-0E98F5A8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69378-2A7A-48FE-878D-43B67BC4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20F20-BB24-4CAF-925A-E1F073F4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2865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D6E4B1-57B9-4B8C-A567-50AB78C21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0486cf8a3444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92530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B3B7D6-9376-4464-A299-51D68CF0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35E60-03B4-4D06-B56D-FC9AF662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A1064-F40F-4E06-81D0-14B56ABC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0AD426-BCB2-4450-A176-7C6C8EDE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35AA0-FA57-49A7-BF0F-50BD114E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97FDF-2CDE-4915-BDB7-8612B578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980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客户需求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E7BF7-7020-4537-8406-434450C3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098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烟酒店 / 商超便利 / 餐饮酒吧 / 团购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13E74-9739-479F-858E-FE96106E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91465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DD3BC-858C-4107-A43C-6CF2AA68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02895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商品汇总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36AB0A-7FC5-4EE5-BC34-86FEC779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289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水饮、啤酒、白酒礼盒等按商品与规格收口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A67F1-28D1-46DA-A7ED-FDBB10F8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73380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44685-55A2-42B8-8A47-9132634D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4810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备货依据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462DA3-4A32-409A-B3B4-8527BA0F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8481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 / 提装 / 单瓶等单位口径统一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36347D-8BDE-4C7B-84C3-739B1B10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552950"/>
            <a:ext cx="41910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3339A6-F610-41E3-9260-1ECF1966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67250"/>
            <a:ext cx="110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EF1BB3-0EA4-48D6-82AF-7616C401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6672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采购、仓库与配送围绕同一清单执行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840D62-99E7-4FB9-8A53-F7FA8901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886450"/>
            <a:ext cx="7734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4252B3-6F1E-4DBC-9EBF-1E7BA892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9245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需求先按商品、规格与箱数收口，采购与备货才不会被多张订单带乱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0457793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85A026E-EF9D-40A8-8E3A-13C289F0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4A804-6AEB-4D5B-BE8D-ACC2757F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8E72B-64EE-4428-85D7-B270AA10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采购参考从订单汇总开始，采购数由人员确认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868D4-7E67-4F95-8216-9A38CCE0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系统可将订购数、可用库存、采购中、供应商和采购单价放入同一判断；饮料酒水采购还要结合整箱口径、活动节奏与供应周期。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D1381-0BA0-4C1F-8E4E-7544DABA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42D8F-B81C-43D9-9596-352C7406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39C36-46C3-44E0-92A9-8E7E3817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EE738-FDC2-4A66-A79F-12AB4686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7912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4F54C11-E6C0-4FFD-989A-580501280F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cc5871c82450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4880" y="2600325"/>
            <a:ext cx="5273040" cy="2486025"/>
          </a:xfrm>
          <a:prstGeom xmlns:a="http://schemas.openxmlformats.org/drawingml/2006/main" prst="roundRect">
            <a:avLst>
              <a:gd name="adj" fmla="val 45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0EB63-744E-429F-86D2-58C9A475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1FA81-4649-437A-B91E-517D1B9E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FBC31-AA62-45D4-946F-1B428AB8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61A8D3-91A0-497E-A527-A4871667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ACFF4C-8D25-40E0-A998-347E521F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09550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D24DD-847A-482F-9EF6-1694C0CE7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28600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DC42D-1973-4FC4-A2FC-1D44EC85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0505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CBA013-7099-46D1-BEBF-C369CF95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907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订单汇总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D18FA-D923-4303-A386-E657D255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19075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水饮、啤酒、白酒礼盒按规格汇总需求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FC6260-C4E6-4BF7-8F0B-B0801C58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1465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85B50F-5E6A-42DF-8239-52972D7E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0515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F969C5-5138-41FB-BB28-9B267AC6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242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DA5E3-2D51-4223-9C20-176B494C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0990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库存判断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8EDDD7-080C-45EC-A3E0-5AF17FDB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00990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可用库存、在途/采购中和安全库存共同参考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68A440-3EFE-46CE-A1AB-DC8603BE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73380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5C02F8-0146-4BE1-980D-A60115E8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92430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8D15DF-3CCD-4C59-B72E-51452612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94335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0BCFAC3-5606-4280-B1A6-8792F152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8290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1B213A-CC49-4585-BF28-B65367CE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82905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采购人员核对供应商、整箱数量、单价与收货仓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34F2CA-B47F-4198-B6EE-8DF6D37D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52950"/>
            <a:ext cx="46863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91FD60-6644-4BC4-90C6-FB4B8E7F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743450"/>
            <a:ext cx="419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84CA07-0E9F-406A-9B83-1C95FE8A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7625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13EAD2-3C38-466B-B093-D869E6B6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4820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生成采购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02913AC-9740-46F1-84D1-40AD83D22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2552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确认后再按供应商组织采购单或采购需求单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9910EE-A11D-49CB-BE8F-B72BBC0A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886450"/>
            <a:ext cx="8115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64F6155-CA46-4C83-BDBF-15A81CCB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24550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不是替代采购判断，而是先把“该买什么、买多少”的业务依据算清楚</a:t>
            </a:r>
          </a:p>
        </p:txBody>
      </p:sp>
    </p:spTree>
    <p:extLst>
      <p:ext uri="{BB962C8B-B14F-4D97-AF65-F5344CB8AC3E}">
        <p14:creationId xmlns:p14="http://schemas.microsoft.com/office/powerpoint/2010/main" val="16289230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54ED7FD-20B1-496F-A0D3-D971B254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4CB70-C120-4137-91E2-80F7F6FC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E66B8-1C10-4B59-8D4E-FB850B13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把日常订货与节庆波动，沉淀为持续采购参考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9C431-5EF5-419E-A9C9-10CB1E8A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按商品、客户和时间比较普通周、旺季及活动期需求，再核退货、库存和未完成采购，由人员确认备货。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C1C66-0348-4FA6-95FC-F63CB4CF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A3128-8A86-4842-91BF-26BA5352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C4B5CC-2D7C-450B-A928-C3EC8FB5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FF802-F890-486F-A923-29C21160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266FD-24ED-48EC-8332-C49EC342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39ACE54-4F98-4F49-AED1-3434915396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f92590c9647c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4480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71E51-E207-4D3D-8E18-A2A5119A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5A50CD-464E-4827-8776-0D34F2CB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E119CD-0F73-449B-9575-34CC6335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1EE9BD-4052-43D4-BE2F-974AF442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6A824-653C-4A60-B1A3-AB2F33DF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66876B-DD1D-4EC8-A369-5317A7BD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E17B9-41DF-421E-8FA7-03D72899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F1387-9E70-42FC-A41A-13951E52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看品类结构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7B36FC-FE3B-4F6A-8082-05B1CB5D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水饮、啤酒、白酒礼盒等不同品类的补货节奏不同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A60D47-1D1B-4C04-B87E-B6FF97A6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502E7B-706F-435F-A218-A645B788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1643E8-CA3B-4313-83E1-1A8A0401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C60D12-C353-4AB6-838A-ACF0A9D9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看时间波动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870C72-5241-44A4-9DC0-42856564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节前、旺季、新品与活动期需结合历史订单复盘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5B5C4C-691B-49BE-9C29-AC19DC33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B35E90-B64E-4A8D-9FBB-EA7CC76E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6153BB-6971-489A-B954-ECADEAF7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69B9A9-CD2C-4E70-B717-74B9A8D5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调整备货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F97DF0-FB2E-440B-9BF1-5596A864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结合库存与供应周期，由采购人员持续确认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929270-4118-4759-B5C0-E4FFE471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0F6C8E-DBF2-44B2-B561-ECB3086D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当天先汇总、当下做采购、长期再用趋势优化备货节奏</a:t>
            </a:r>
          </a:p>
        </p:txBody>
      </p:sp>
    </p:spTree>
    <p:extLst>
      <p:ext uri="{BB962C8B-B14F-4D97-AF65-F5344CB8AC3E}">
        <p14:creationId xmlns:p14="http://schemas.microsoft.com/office/powerpoint/2010/main" val="161984524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D7BB5A-F7B1-446C-AFC6-25408F68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95017-6186-40F0-ACD5-50AFCF57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2656D-FFF2-4192-8175-D92576BB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库存与调拨，先从酒水饮料商品的包装口径统一开始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7FE3F-B6A1-4169-8F07-9E903607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先统一规格与单位，再按实际调出仓、调入仓和关联收发单执行；占用、在途和实收入仓分别核对。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666CF-65E9-4CD2-B644-C216F25F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50FA0-DA36-4A42-929E-5389D474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47CFC-B982-48BC-B1D4-87FBAAD7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FE88B-1F31-4869-9F60-A3181194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7F711C8-0816-4F07-A680-85BCCD344D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ae933f053412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580A5-94CC-4003-AA48-05D864BBD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F405F-F0BB-4813-8FAF-201B64D6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5ADA66-D588-4719-98F7-5E008E5D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C643F-C4AC-4F25-8272-AA8C52D7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2DDED2-3679-42D5-8979-06C26CAC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E23DD-B486-42B2-A047-374EF494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0AF7D-F9AD-4FE1-A390-14DB3B63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D5D00-E581-45D1-A45C-A6B91C1C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商品按规格建档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2BEFC-A083-47DB-BD69-6A654003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品牌、系列、容量、包装和单位形成库存管理基础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CE6255-F94F-4AE0-A225-E5AE586A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9053B7-41E7-4EF0-9F37-D55B001B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81DC51-5EE0-4E32-AD65-65BA3F19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E283C-AD5C-4D8A-8555-2FF68F34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库存按仓查看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519EFD-E409-456A-8DF3-A32846FA9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可用库存、系统库存与基础单位保持统一口径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722E2C-F356-463F-A519-88BCB45A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BC5BB4-F39B-4DD2-8F4E-9CA9003B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F970FA-ABFA-402F-9077-558F3CE6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764EF4-7EA5-4DB7-8FA2-00E73775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调拨按需配置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93FE54-3660-456E-9F0A-F19E57B7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启用多仓后，按调出仓、调入仓和调拨单执行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CB1FE-EE28-4394-9452-A45A0834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BD0980-CA46-4265-BD21-654627E8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先把规格与包装说清楚，再组织仓库与跨仓补货</a:t>
            </a:r>
          </a:p>
        </p:txBody>
      </p:sp>
    </p:spTree>
    <p:extLst>
      <p:ext uri="{BB962C8B-B14F-4D97-AF65-F5344CB8AC3E}">
        <p14:creationId xmlns:p14="http://schemas.microsoft.com/office/powerpoint/2010/main" val="130053595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D1029D-47B4-44CA-8FE9-C327ADD7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47DAB-14CB-4B64-AABB-52E0BE88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B12EC-589F-40BD-BDC9-FC56D536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果汁、茶饮等短保饮品，可按企业规则启用批次与效期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17D22-8488-4536-B3F0-9874CAFB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短保商品须分别核批次应用与商品设置，生产日期、到期日、仓位及数量与实物一致后，再按企业规则拣配。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A4FE0-3987-4836-9448-DFD7870A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C103F-918A-40FA-A6C1-27FFDAF4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8CE18-6015-44C7-8F2E-C90D2D2F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FF095-7617-4726-B3F0-27567046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FCBE6-7162-4BE2-8CE9-D576D652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B6AD53F-8D35-4465-865E-BF4B60A3D3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0abac3a4b4fc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4480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8EC84-40E9-4793-AE82-E517C687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6007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2868CF-E736-4A58-84E4-AD545B3D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197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AB7F9-83A0-4BBB-A34D-68A1E7B6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35EAE-222F-458C-9029-0925BBFE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E22A5D-00C3-4BB5-A73D-395EDD36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23EAEC-91A4-4C9A-9970-92D2F9EF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487A81-2178-4799-97CD-BF1CE8C7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2B809-900C-40E9-B300-63E2FF2E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先有商品基础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B0D69-4725-46E6-80D4-D38DC215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商品、规格、包装与单位是库存与批次的共同基础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0A805D-3A2D-45B7-AAFD-B9B42D67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BF0C32-E372-4B33-B04F-BB4387F8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B93079-2E28-4ACC-9517-9DAEA4E2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B9D439-BF35-4920-8E9A-934854F9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批次按需启用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3CE243-3539-44BF-8AD5-7428C759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需要时记录批次、生产日期、失效日期与数量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A73952-05D3-4477-8BC4-36E470CC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F75129-D821-4D90-86E6-742805B2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F911AA-F342-4E1C-B683-5CAF5523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A984CC-3D11-4B19-B017-31A51889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效期策略可配置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C06CF8C-DFEA-475B-8F2C-08A5B989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临期预警与出库策略按企业实际流程执行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65BDB9-65AD-44FC-BC4B-BC1102D8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F6C234-B861-4D3E-9E43-FB9AE2F0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由商品与库存数据驱动，批次与效期能力按需配置</a:t>
            </a:r>
          </a:p>
        </p:txBody>
      </p:sp>
    </p:spTree>
    <p:extLst>
      <p:ext uri="{BB962C8B-B14F-4D97-AF65-F5344CB8AC3E}">
        <p14:creationId xmlns:p14="http://schemas.microsoft.com/office/powerpoint/2010/main" val="180863937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1659E1F-24B3-4D96-91D8-87701C6A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DC53F-0CE7-482E-83BA-DD6B0D02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E71D8-3D4A-4124-97EE-09BC7D93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出库准备从准确的酒水饮料商品、包装与数量开始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D478D-81DB-4FB9-897F-D4E76ABFC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客户已在商城确认商品、包装、价格与数量后，仓库再按订单、仓库、交期和配送规则组织备货与出库。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981BF-FCC5-4294-B6AC-22915BA3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5B009-6D6E-4B47-A4D6-F49775B1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4D18B-D79F-4EFC-9F2C-1DFC1006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5068D-ADCC-4F07-918E-143D0C6B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E593020-0D58-4B7B-AF0F-8E2429D513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9cf96a2ea4a1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DFDCE-A030-4B90-9925-36239A71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8D85E-B5D9-4C0B-A0C8-6136561C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EA12D-481B-4ED1-81C5-C0D4CC46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E872F-6C59-4289-96A1-4A6C58D8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0808E-3880-4616-BE19-3160DA65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22FA7-D625-4BAC-BE15-8D1DC764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2717B-88C4-43D6-B1C0-F6E0D262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F33BDD-DBFA-4B6D-A986-43221DC1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先核对商品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704CE-8C34-40C1-ACF0-8FE2C8FF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名称、规格、包装与价格在订单来源已明确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D9873-23CD-4FB3-AA21-1C5FDC27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495AC-BB34-4177-8657-20AA9E0B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D5A55F-2D5B-46FE-99CD-F3BCF4DB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BFB767-6AA9-4F27-9F5E-613006EE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再组织出库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5A5812-E988-46FD-87B2-B52592E7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按仓库、交期与数量准备整箱与零拣任务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9F0472-2D80-461F-8DB7-7CB3B227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FED837-2BEF-4EE8-956B-35994968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BBE04B-AD21-456C-910A-E5C9BE32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A76895-F153-4FFF-AA69-41013631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状态可衔接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835551-8688-49A4-9206-E0ECBE7B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审核、出库与后续配送围绕同一订单流转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67E409-74D8-442D-8F3B-72A7EBCA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5F40DA-5D23-4A7A-B231-C9D7C29E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商品与包装确认得越清楚，仓库出库与配送协同越顺畅</a:t>
            </a:r>
          </a:p>
        </p:txBody>
      </p:sp>
    </p:spTree>
    <p:extLst>
      <p:ext uri="{BB962C8B-B14F-4D97-AF65-F5344CB8AC3E}">
        <p14:creationId xmlns:p14="http://schemas.microsoft.com/office/powerpoint/2010/main" val="61964416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551A286-1D1F-4BA4-BFE8-4B58A0C7E2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228e4d1e724eb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D3E7D-9BF7-42A4-8364-9186AB8B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5000"/>
                </a:srgbClr>
              </a:gs>
              <a:gs pos="48000">
                <a:srgbClr val="06313A">
                  <a:alpha val="74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4E26B-B10D-405C-8F39-E3903686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2381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B509C-6F94-47D4-874A-B888443E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D8C7C-C48F-4D3D-BC84-481EA43C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810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配送任务、司机执行与回单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形成同一条履约链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D456B-B0F9-4020-A596-6DBB343E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配送能力将出库、出发、送达与回单串成可查询的履约状态；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渠道客户与总部都能围绕订单查看进度。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CED60-3781-4581-ADFE-DEE0F294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314450"/>
            <a:ext cx="4514850" cy="3695700"/>
          </a:xfrm>
          <a:prstGeom xmlns:a="http://schemas.openxmlformats.org/drawingml/2006/main" prst="roundRect">
            <a:avLst>
              <a:gd name="adj" fmla="val 4124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6A36B-40B7-4BD2-8DEE-A4B447E7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5811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C413C-B75C-4054-AF9A-A866A36C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6002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配送执行要点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431211-8683-40A5-B3EB-8530757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114550"/>
            <a:ext cx="3733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让“送到哪、何时送、谁签收”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跟着订单持续可查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6A7F2-7459-4003-A58C-876E2981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051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214B27-2031-4432-8FE7-326124B3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242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6AB7B-02F5-4E6C-9642-A3C0FFD2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146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69C61-10D1-454F-82B3-7E5DCF4C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146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按客户预约与订单交期组织任务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6A768F-6687-469F-A1B3-89E4B336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61950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B7CD0-09AC-442E-8832-825EC354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3855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8641D-9960-448A-AB02-71B3C122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62902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5A61DC-3A6C-404B-ADEF-E3CEAB41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2902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按区域、司机或配送规则分配执行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924415-DE46-4AE6-94CE-D92C9374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133850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DA121-5401-441B-8F95-4FC30229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1529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16833-B2AE-4D97-8CAA-9CD9E7D2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143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92C397-7FF4-449B-86D6-DA1931A2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433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送达、签收与异常回到订单记录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394FE-5B17-4B3E-99A1-CC51C212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18EC5F74-3C60-40C2-B363-2AE95A7223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1a0e9d5634288"/>
          <a:stretch xmlns:a="http://schemas.openxmlformats.org/drawingml/2006/main"/>
        </p:blipFill>
        <p:spPr>
          <a:xfrm xmlns:a="http://schemas.openxmlformats.org/drawingml/2006/main">
            <a:off x="8763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E60633-93D2-4FA4-B683-9C43475D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创建任务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1126E9-F995-4574-B116-4D4C4F96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17FFB03-C8A5-4766-8CA5-174C1FF0C0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1b3062ee14616"/>
          <a:stretch xmlns:a="http://schemas.openxmlformats.org/drawingml/2006/main"/>
        </p:blipFill>
        <p:spPr>
          <a:xfrm xmlns:a="http://schemas.openxmlformats.org/drawingml/2006/main">
            <a:off x="32766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63551D-824A-49DE-9464-301B23DD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司机执行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A602C8-C66B-4BE4-B2F3-121B1548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51FBADA-6271-4A49-9148-5A928C2335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8c495d3f4483f"/>
          <a:stretch xmlns:a="http://schemas.openxmlformats.org/drawingml/2006/main"/>
        </p:blipFill>
        <p:spPr>
          <a:xfrm xmlns:a="http://schemas.openxmlformats.org/drawingml/2006/main">
            <a:off x="8763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70F5DE-672D-4C1A-9455-944ADC56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客户签收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8B717B8-D656-4E2C-8028-5609BD4F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6D31930-BACD-41A4-968B-2702571E4D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c2a5f5c4104e24"/>
          <a:stretch xmlns:a="http://schemas.openxmlformats.org/drawingml/2006/main"/>
        </p:blipFill>
        <p:spPr>
          <a:xfrm xmlns:a="http://schemas.openxmlformats.org/drawingml/2006/main">
            <a:off x="32766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C372FB-316E-4722-AFA4-6A44989B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回单归档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FC3A4B2-BD29-4387-AF6A-58220B37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62484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E47E7F5-4D38-449D-A0E8-F78A17AF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34050"/>
            <a:ext cx="594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配送任务、送达与回单统一留痕，客户与总部围绕订单查看进度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9CCEF53-DF87-46FF-9432-1653DD8F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7FDCF18-8ED8-4DA7-9CA7-86AC53D3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04F44DB-DA4D-42E4-A426-7A485DA6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7643200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DB91F5-F131-4DF8-8C90-D9FD7948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1617B-680C-4CC1-A863-2AB3D29B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032B6-15BD-4CFC-A08D-D009B330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客户、商品与价格先统一，对账才有同一依据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6F5F8-7BC2-4C3F-BBA8-A5E91791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客户应收先核同一客户、期间与原订单；实际来款按原单分配，待审收款、有效收款和剩余应收分别查看。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FA546-1BCB-46F4-9D07-6575C895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58514E-7ED4-4EF7-8D90-EA20A98B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34A9C-512D-48B4-A635-041EEF52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3B55B7-A0F4-4822-AC1A-8766DE45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809E3DF-7834-4296-8054-9153507427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ea0280f71470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FBC1E-397E-4377-A269-D9087474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50D6A-E7A9-4936-84D2-F59B485E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CF48B-222A-40F5-BEC7-3C964A8B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EE85E9-DD88-4AC3-8D67-46A2E5F2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EF3C8-7A5E-4EE1-8216-2739422E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681D63-32C9-469F-906C-9405E742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7BDBD-9F26-45F8-93CA-0FC94A6B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58AD57-0BEB-4267-A44B-D536B636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B7088-011A-4B5E-9826-9A6D5F04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商品、数量、客户价、配送与收货信息围绕同一订单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686915-C982-45C6-8D6F-156772CD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93B46-8E63-45F9-8830-8E4F5C8B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9A95B-1005-4361-995F-226429BA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F8E094-BB9D-45DB-B30E-3F212734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收款有记录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6C457-6CF1-4F8E-BE4B-E7AE11EB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付款方式、收款确认与预存款消费可查询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6CF1BB-8117-46A8-BC6C-B18EC3F3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DC923-7DBF-4A1B-9AB0-203C3714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C446A2-8360-41A9-9A09-9E15F32F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60162C-7737-42F4-A059-3CE518D7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客户账可跟进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EC4F3A-1336-49AE-926F-EE6FA7A1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应收、额度与对账口径按企业方案配置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CE4169-8085-495C-9A84-89D2CAF3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8BEDA1-04D4-4EF9-A36A-AB4A5FCF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月底不再从聊天记录、送货单和多张表格里拼口径</a:t>
            </a:r>
          </a:p>
        </p:txBody>
      </p:sp>
    </p:spTree>
    <p:extLst>
      <p:ext uri="{BB962C8B-B14F-4D97-AF65-F5344CB8AC3E}">
        <p14:creationId xmlns:p14="http://schemas.microsoft.com/office/powerpoint/2010/main" val="50690807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AAC3AE-D869-4DC2-9B51-85654C70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F7196-2CFD-4C20-8190-4913A408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40590-CCF1-49F7-94FB-6975CCB0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手机管理端，让老板和业务员先在现场看见同一份经营与订单状态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58F95A-2B30-48B2-BD3E-429876E4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手机管理端界面将经营概况与订单列表带到移动端；业务员、仓库与配送人员再按权限进入各自任务。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02B96-9AED-4E3D-BEBB-397AFE96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590A6-00B9-48E8-B3F5-5386ADE4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41C8C-F2DF-4295-AF05-55EBB411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C9D32-8CE1-41EA-A121-7CBE275C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924050"/>
            <a:ext cx="2114550" cy="39624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E0F78-37B5-44D0-9946-5BDF6C3E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088" y="19812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3C987D9-CD27-4786-9B36-970BC8EE31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dfcab12db4da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55712" y="2057400"/>
            <a:ext cx="1774825" cy="331470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D0369-62A4-4911-A871-5BC35B05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0FA5B-2590-4ADD-AF00-909AF1351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D84E63-16E1-46A8-9658-BD70DE1B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924050"/>
            <a:ext cx="2114550" cy="39624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2D0E06-D824-4DC3-98AC-94CB7874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9338" y="19812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9E92144-1020-4853-99C1-59E53C5D4F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aaefd2f78496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017963" y="2057400"/>
            <a:ext cx="1774825" cy="331470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F79723-600C-44B1-927C-1998F3CA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4483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43F83-2920-4517-9A12-467B6EA6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4673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移动订单业务示例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6783FB-167E-464A-992B-70A0479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20980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AEFF8-8D38-4F45-9F6F-0EE174A9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47650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6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7D4F59-A089-4D01-860F-2665908B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49555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48C68-97DB-48DC-A142-71B4E95F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622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CBF65D-12EF-4BB1-96AD-1AFABE59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2890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看经营概况、订单金额与回款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E73B58-7A05-4DAF-9627-9F7E2896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25755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77EC2B-161E-45DB-840F-8570492A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2425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4B3E86-6405-46E5-B5D8-3E8E6E7A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5433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EBB51B-386A-408F-B679-DCF48F45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40995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F15C18-A720-4BF2-8BA1-0BDB7F89D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67665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看客户订单并现场确认补货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142464-67B1-4947-A3CD-3979A00A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305300"/>
            <a:ext cx="4667250" cy="819150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0824E9-EC9A-4528-8298-7183B234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72000"/>
            <a:ext cx="4000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AA3163-BF8E-4E7F-8123-B9EE6B2AE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59105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F8621E-9560-4E00-BF51-8CA5CF6F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57700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 / 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03C16AD-5EE8-41E5-8676-19963144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72440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按任务进入拣货、出库与送达处理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3109FA6-5443-42F2-AC74-DE24ACDF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057900"/>
            <a:ext cx="66294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9B6D91A-384B-4741-BE51-54D963E9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096000"/>
            <a:ext cx="6324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经营与订单先在手机上可见，现场动作才能及时接回同一条业务链</a:t>
            </a:r>
          </a:p>
        </p:txBody>
      </p:sp>
    </p:spTree>
    <p:extLst>
      <p:ext uri="{BB962C8B-B14F-4D97-AF65-F5344CB8AC3E}">
        <p14:creationId xmlns:p14="http://schemas.microsoft.com/office/powerpoint/2010/main" val="132953636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5E44398-2BE7-4A1F-8869-BF8F3199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1B380-335D-431D-A4C6-9F867548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C3BEC-4FCA-40CB-962B-4310DAD1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老板不在办公室，也能从经营概况抓住当天重点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BAB34-91E4-45FD-805C-CADD4382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手机管理端经营概况汇集销售趋势、订单金额、订单数量、回款金额和近7天核心指标，让经营者先看到需要处理的重点。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CACC5-9AAA-4588-8D04-F04B79F9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95C71-8408-488B-86BA-D81174F5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8893B-7DEB-45CC-9380-652233AE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F99D2-1B80-41FB-A5AA-BDB80C1F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458753-F30F-4E4A-B81D-26D9C375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A05479F-8474-4638-A4F8-27FD04658F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5e566b99e4d7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F630F0-EAFB-4DD4-89F3-36E42E7B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B6D65-5734-4377-8087-6B6E42F6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DD461-98F8-4A56-A355-3CC4610C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A6BC4-E52E-4744-A99C-14660615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060340-D51C-4FA2-A625-B58B55C6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手机管理端经营概况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20DF4E-1926-468F-AC5D-CC29FED0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2E7B4-FF4D-48FA-800E-5FCBAC20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DACF2A-D761-488E-AA67-46FE05FF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看销售趋势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AADB5-2633-488B-AA3F-41BE9492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销售曲线帮助快速感知近期渠道动销变化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4F709-C311-4508-964B-92567959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F27A78-BAEC-493B-8793-A6202B61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4ED24-AF9D-4F8F-A6BB-B331B9FE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4333F0-B4A9-4F71-997E-C56495AA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看当日数据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6F6EE0-F83E-4BAE-A9F9-A2F34380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订单金额、订单数量与回款金额同屏呈现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9DAD5A-0244-4F92-A54D-35CE68CB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3A7A69-B1AD-4FF5-9E68-FD0D9121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FBB160-3DCB-45CC-981B-73C75995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859525-1A3B-4289-A6DB-459F358F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看经营概况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9AFB15-89A4-4BFE-A721-E3902297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订单、客户与经营指标进入同一移动入口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A1D05C-B94F-4508-A172-56D174E1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5A9EEC-11B0-45B8-B399-2632C9C5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老板先看当天经营重点，再回到商品、价格与订单规则处理问题</a:t>
            </a:r>
          </a:p>
        </p:txBody>
      </p:sp>
    </p:spTree>
    <p:extLst>
      <p:ext uri="{BB962C8B-B14F-4D97-AF65-F5344CB8AC3E}">
        <p14:creationId xmlns:p14="http://schemas.microsoft.com/office/powerpoint/2010/main" val="90869319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0A7A3D-AAB9-4198-8EA7-9A1480FE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717BB-C845-49EA-A6B2-AE476756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E977A-7124-4490-AB64-E9518F4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业务员在现场打开订单，确认客户需求并推动下一步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F6AA5-1823-4322-9BAA-439338B45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手机管理端订单页集中展示饮料酒水客户、商品数量、订单金额和待审核/待出库状态；代客开单入口按权限与应用开通提供。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80ECF-DD72-4D68-8588-8E2038D6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D2F698-9C16-4194-86B5-6FEE9C3AE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FB589-56D3-48B9-8038-2F9AB593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7E4EB7-BC5D-442E-8EE1-F35BABB9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054A1-2874-4A02-BD2A-18E3516B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5FE82C0-EDF5-4830-8F17-6418EC66FB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05036d37a454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97508-A183-40FF-A50E-9E70B3FF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608016-359C-4592-AFBE-F711F751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移动订单业务示例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82257-01F8-47D7-B1D7-B9C39718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91D5B4-ABBA-441C-93D0-62304C46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DD0C7D-0DC7-45D7-835A-1A19C4E6A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0F742-441D-4992-9AE9-B11E7245E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9C811-8DCF-446D-A714-77B875F0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9ADE30-4868-415C-B07C-FDE06EC4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看客户与状态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DAE17-8FB2-47D2-B510-717CDF7E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客户、订单号、交期与待审核/待出库状态集中呈现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6CE18C-30C3-49C5-A6FD-9875EB90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F860F-AEF5-44FC-929B-75650114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136280-F5DC-4369-9956-EDC72BA4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2CF4A7-2BC3-4DE4-8879-CB1124D8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确认补货规模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AE7D50-0B90-4A7B-B1B0-A0BACED3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按商品种类、件数和金额快速核对要货规模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E3803E-43CD-40C7-B957-72E20951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8AD936-60B4-4648-ACDF-1C89F72B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9181B2-298F-45B1-ADA1-EE4EFEDC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C96A7B-BE2E-41BE-BDB0-BD48B176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推动下一步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676291-36B1-4655-8834-86A6C2BE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从待确认到审核、出库与配送，围绕同一订单跟进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D7E6A6-B4E7-492E-9CC3-B288C825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D76B3A5-B7C4-48B5-8CF4-873AC70F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业务员把现场需求带回订单链，而不是留在聊天记录里</a:t>
            </a:r>
          </a:p>
        </p:txBody>
      </p:sp>
    </p:spTree>
    <p:extLst>
      <p:ext uri="{BB962C8B-B14F-4D97-AF65-F5344CB8AC3E}">
        <p14:creationId xmlns:p14="http://schemas.microsoft.com/office/powerpoint/2010/main" val="155274810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CA3944-6E39-461C-8C58-47104ADD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B1E07-F055-4063-A5FC-DFB4CE02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F99B7-39B9-4D50-BA19-47CF55E1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渠道客户资料与后续动作，应持续沉淀在客户档案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04B83-B0B3-43DC-B4BB-DE0246DE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把烟酒店、商超便利、餐饮酒吧、经销商的到店沟通、陈列与动销反馈、补货建议和后续事项记录下来。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726F5-216D-4C9D-94D6-227B73B0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9BFDF-7117-43B8-B214-FA698675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41D81-B332-404D-A65C-A882ED5A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D8E72-3031-4279-8172-50E949DF5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6215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8CD69-680B-4C22-A9FC-BBE5F106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3278" y="201930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C4A4A0B-CA57-4E51-8E2E-F465E65C5C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580c44990f4e7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47034" y="2095500"/>
            <a:ext cx="1811232" cy="33909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9221F-5DE2-4AFD-9194-B96664E3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556260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C2D9E-0009-426D-97F2-0634AC13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8165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客户资料业务示例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24DF49-6C87-4F7F-BDAE-6ED4C7EA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2057400" cy="34671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9525">
            <a:solidFill>
              <a:srgbClr val="244D5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FD029-7C17-445B-9D66-57AC5E18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419350"/>
            <a:ext cx="1581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客户信息</a:t>
            </a:r>
          </a:p>
          <a:p xmlns:a="http://schemas.openxmlformats.org/drawingml/2006/main">
            <a:pPr algn="ctr">
              <a:lnSpc>
                <a:spcPct val="104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不仅是联系人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2B32F-91DF-44FA-9F89-481C9142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29000"/>
            <a:ext cx="152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05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DE3E6"/>
                </a:solidFill>
                <a:latin typeface="Microsoft YaHei"/>
                <a:ea typeface="Microsoft YaHei"/>
                <a:cs typeface="Microsoft YaHei"/>
              </a:rPr>
              <a:t>还要承接渠道类型、价格政策与后续动作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73552-681A-4430-B7F8-776CA072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AE645-D901-4D6D-B1BE-FF18DCAA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145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B6EA3E-F08A-4040-8E60-163BDCA7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336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A3F5C-F4E3-4B8A-874F-36756D5E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2193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BB79E6-76CD-4C3D-9A79-20C9FB74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288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客户类型、区域、负责人、往来与订单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95E3F-C6B4-4A5E-B936-BDE187DF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9527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C7FC8-070A-4BF8-88AD-C3C1AC3D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527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6A1F1F-8435-4F68-9A68-A17A3E2F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718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5028A8-7E09-4320-97DF-31312D83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0575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跟进记录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384CD1-2002-45D6-8537-A3E1BC8D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0670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新品铺货、动销、缺货与陈列反馈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D7B61C-C6B2-4776-A360-D5E9E846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909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89986C-3ED4-4A47-8F11-14B5C7AE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9909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B61F16-D3B1-4A43-A3F4-689D101F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E2B655-4400-40F3-AF90-7FFE65F2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8957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82D195-F431-4CF7-B728-F355D17A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9052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回访、报价、开单或异常协同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C8745E5-567F-4808-91D4-696FF4AD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629150"/>
            <a:ext cx="56007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E1563CE-B329-4574-A889-B7DF8345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8291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844541A-28B2-46C5-AE17-A750DC12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8482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AD5F24-6005-47E4-BCBB-71EA85AD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7339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团队共享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84B75C-F09A-4941-AFEA-8B75B40F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7434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信息跟着客户，而不是跟着个人手机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3752343-BDA4-4BFB-BCCE-16C7784C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000750"/>
            <a:ext cx="63246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E07E042-418D-4EF2-8388-8EFA2DCA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038850"/>
            <a:ext cx="6019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让客户信息跟着档案走，让后续动作跟着责任人走</a:t>
            </a:r>
          </a:p>
        </p:txBody>
      </p:sp>
    </p:spTree>
    <p:extLst>
      <p:ext uri="{BB962C8B-B14F-4D97-AF65-F5344CB8AC3E}">
        <p14:creationId xmlns:p14="http://schemas.microsoft.com/office/powerpoint/2010/main" val="29028863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BC275FF-18FD-4AF9-AF82-E937385E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B2A6C-F424-4296-BF7C-87D961FE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E601DA-0220-414F-BEB6-707A6524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仓库人员在手机上查看拣货任务，按单组织出库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F89FA-C9B9-4F06-BCD1-3460D227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手机管理端拣货列表展示烟酒店/酒水专卖等客户、出库仓库、交货日期与开始拣货入口；仓库可按任务推进处理。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9E851-A571-4FF7-8663-6BFAF0BB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656CB-EE61-4474-9C36-D982215F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D9D47-4DC7-4F19-92AD-06D8A837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974AF-7679-4295-AFBA-E78FC104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996E8-3620-4C8A-B01F-3C43342D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A25BABB-D01A-4E64-9238-218F81FF84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4a85855654c6d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4E18E4-ADA1-4859-9530-BEDB9310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8C2CF-DFDB-4A5A-8BC8-1CC04492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686147-F53B-4F39-A214-C51200E4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51E37-E7C2-4A55-8C48-6881DA07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3393BE-90A5-42B9-AB02-3D58C09A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21BF1-CF53-49BB-80E9-48F8C90D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41AF2-093A-4465-93F1-0A5E2159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D616E-97D5-4476-9657-9613F466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按客户拣货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C07D24-86F7-422C-9CBC-4A63E0B3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客户名称、出库单号与交货日期集中显示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FE704-807A-440E-8E19-45CA60AD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193FDE-9DBC-4246-A247-F4BA7B1C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2C25F9-A695-484D-B246-D917B4FB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545B2-65B7-4A0C-821B-1D44855D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按仓库执行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246B14-26D5-49E4-94DD-397DA1E4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任务明确对应出库仓库，减少错仓备货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AC9830-431B-4158-8F50-84D2EBA1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CE7884-AE38-4404-BDF6-6A8D35B5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4E7B47-C53B-4F84-A0C8-A2A8F31B1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D472DD-5BE8-4784-9ED8-855262BE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按状态流转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10EE46-04F6-4C58-851D-01C92C1A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从待拣货到处理完成，仓配状态回到业务链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5DFD30-3B60-4042-917A-D2BFC864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A64BBD0-6031-48A3-852B-808C8670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仓库人员按任务拣货，订单、出库与配送不再各自为政</a:t>
            </a:r>
          </a:p>
        </p:txBody>
      </p:sp>
    </p:spTree>
    <p:extLst>
      <p:ext uri="{BB962C8B-B14F-4D97-AF65-F5344CB8AC3E}">
        <p14:creationId xmlns:p14="http://schemas.microsoft.com/office/powerpoint/2010/main" val="187359341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40D25C4-8B3D-41A2-BBAE-5824D21B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D5B82-7EC4-4F91-9125-EBDD07EB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移动协同：现场就是办公室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0DDD3D-926B-4902-BE1E-80FE2F1C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配送任务与回单，按订单持续记录在移动端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8B940-7FAB-49DF-BD3E-613435E7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手机配送任务集中展示配送单位、客户线路、商品数量、发货与最迟送达时间；人员按权限持续跟进任务。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90B8E-DF49-409B-9FAF-48A11F8C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1EFB1-C648-4275-BD44-7671EF2E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FBFA2-4ED7-4A64-8BF3-E771BB4F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1DF0F-627F-47DE-9AEE-0E3C7231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7E7F2-D4C5-426F-BB3B-36D2CF23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242C5B7-D3E6-4760-A773-33B366F943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d842d8002402e"/>
          <a:stretch xmlns:a="http://schemas.openxmlformats.org/drawingml/2006/main"/>
        </p:blipFill>
        <p:spPr>
          <a:xfrm xmlns:a="http://schemas.openxmlformats.org/drawingml/2006/main">
            <a:off x="1075584" y="2114550"/>
            <a:ext cx="181123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EDAF2-B245-4AA5-8AE6-8B37C980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816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2FA6D-8E01-4426-9616-CE540436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6007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14FD4-8445-4DBC-BCFD-4D02CBDF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3B9412-CD04-40D3-88DB-98AFC838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34D6C9-DD0F-4411-A7FE-54179479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4CCFC-FEAA-47C9-8B2B-CB84542A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EFB832-247B-416E-96E1-4F99CD1A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FCAF97-4242-4458-8226-7D850925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配送前有任务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05B77-5340-485E-B805-BF5CA3D5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配送单位、客户线路、商品数量与最迟送达时间先明确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710766-D199-4468-B00B-26BE31CE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EC6EB-FE12-4E36-BA39-534DCEC8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98A2B4-A99A-4E33-9D8A-B7CB3A73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1B7BE1-EA55-427A-AFD4-A02408B0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配送中可跟进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DEBF5D-A1E3-44DD-A600-2BFB6F67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司机与配送人员按订单更新待出发、待配送等执行状态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BF3F9D-BA0C-4DC3-80AD-FF0E3125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3A2C8A-DEC7-431C-9E82-7EF9CBF2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61265D-F7E3-4C2F-BD62-900B81BD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A257EE-D144-4852-ABE0-A00A881D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送达后可回单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49A956-7A37-445F-AB0E-6CCF61FD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送达、签收与异常按配送能力与权限持续留痕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C83587-0C01-497F-AE28-226E699B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715BF58-81CD-4BEB-8850-563F495D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客户问进度时，总部先看系统，而不是逐个打电话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120457611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76F190-9D12-4BBB-A019-EA59D9D3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29D27-038A-4D0C-95DA-9523F6DE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2E88B-92E1-4E5B-BE7E-195B419E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瓶装水与大包装饮料：高频、重货、整箱补货更要把节奏跑顺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2907D-522A-4DB0-A855-1BC139C9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瓶装水、碳酸饮料、果汁与大包装饮料看高频补货、整箱周转、区域配送和终端服务；先让商品、箱规与交期标准化。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41646-5B60-49D7-BD06-40F0D096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DB46F-A5AA-4BCE-8375-1FAA4633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EA0617-34CC-4AF8-B295-B1E4DB9B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0D71E-73AE-4BE7-8B09-0DA48650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5341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BB6DCDC-93D4-4315-B678-DDB3E5DD4E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7bf9a3295f4d48"/>
          <a:stretch xmlns:a="http://schemas.openxmlformats.org/drawingml/2006/main"/>
        </p:blipFill>
        <p:spPr>
          <a:xfrm xmlns:a="http://schemas.openxmlformats.org/drawingml/2006/main">
            <a:off x="1285875" y="2171700"/>
            <a:ext cx="533400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025EF-70B2-4B71-9444-A44A4E3B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056CD-AF97-4D14-A1C7-5B48497C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9AE481-3350-416C-B0AD-164E1E25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73D6C-E108-4F52-A558-7AA81CF5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BE525-137C-4CF8-ADB0-3292CC91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76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10472-4696-4379-9A21-EBA6BAD3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05050"/>
            <a:ext cx="16954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65CF9-4699-45B5-85DE-26F98943C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24100"/>
            <a:ext cx="1543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商超便利 / 社区终端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CDA8A-9F38-4B80-B90D-894D39BE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838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常购清单 · 高频补货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 / 提装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8300F6-09B4-4F98-9E58-9FAF9259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981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40402-5AC6-4E7E-ACD5-7F1B1666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210050"/>
            <a:ext cx="13525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BF6E3E-21C7-47F9-A644-6A0BDCC7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291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餐饮酒吧 / KTV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A54722-FF91-481F-9353-93FD8DBF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743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冷饮组合 · 交期时段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线路服务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E73D95-2080-4359-ACA4-2625673B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867400"/>
            <a:ext cx="6972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68BBA2-54F7-4742-8DAA-54E0B113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05500"/>
            <a:ext cx="666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商品、箱规与客户价标准化，高频补货才能又快又准</a:t>
            </a:r>
          </a:p>
        </p:txBody>
      </p:sp>
    </p:spTree>
    <p:extLst>
      <p:ext uri="{BB962C8B-B14F-4D97-AF65-F5344CB8AC3E}">
        <p14:creationId xmlns:p14="http://schemas.microsoft.com/office/powerpoint/2010/main" val="176168384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FC214C-ADC7-42BE-9425-F216C7A7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F2A20-EE87-4538-A1B8-F5255205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307D8A-2271-4653-B5BD-1AA13274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啤酒、白酒、礼盒与饮料：把品牌、系列、容量与箱规管清楚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56745-B3E0-4882-9135-7251FD9C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按品牌和系列统一商品档案，支持单瓶、礼盒、整箱等销售单位；烟酒店、餐饮酒吧和团购客户进入后自动带出适用目录与价格。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C310A-CEF6-4192-A452-2FF5F6CC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95677-B39D-473B-AC18-87B83446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B923E-83F2-42EF-906D-2FCEE94E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EEDA6-A095-4B72-B53A-7665B14D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D327FBD-1380-46D4-910E-224CA1111E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0a7df2eab4f6d"/>
          <a:stretch xmlns:a="http://schemas.openxmlformats.org/drawingml/2006/main"/>
        </p:blipFill>
        <p:spPr>
          <a:xfrm xmlns:a="http://schemas.openxmlformats.org/drawingml/2006/main">
            <a:off x="781050" y="220980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E99F5-1721-4DDD-8398-4832E997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7A8CC-7A83-4CB2-9763-E864CD45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饮料酒水标准商品档案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C79E7-436D-41F2-BFF0-48BEA6CB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C7BAC-7603-409D-AE83-542EA5D5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248C26-7DDD-49D4-BD78-146DFE65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1F50C1A-6411-4C5C-9D54-D262505A73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a942561a2640b1"/>
          <a:stretch xmlns:a="http://schemas.openxmlformats.org/drawingml/2006/main"/>
        </p:blipFill>
        <p:spPr>
          <a:xfrm xmlns:a="http://schemas.openxmlformats.org/drawingml/2006/main">
            <a:off x="6381750" y="2209800"/>
            <a:ext cx="5029200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389256-469C-4E5E-B89A-CA6D0863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241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9E1A20-C304-4730-8766-8C0A3470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PC商品规格与加购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78D81-7D3A-4B46-90D7-47585C9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0D87E-7EAF-47D0-A8BD-89BE3C5D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957B1-D72A-45BE-9180-44BA845C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7690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34E89-8BEE-4F9F-AD8B-7FC57CE6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69595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统一档案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01898B-7C8C-4A33-928E-F95D1EEB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695950"/>
            <a:ext cx="3257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 + 系列 + 度数 + 容量 + 包装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A64872-BA33-4858-931C-4B44772B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2505B2-1EF8-4A99-9795-D65B3275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多单位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6767E6-BAB1-4345-902B-83B9CECB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6959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瓶 / 听 / 盒 / 提 / 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5204FF-7C76-46AD-8156-84B372CD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076950"/>
            <a:ext cx="43053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2A6E68-B61C-4873-A932-E2037B41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115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商品档案统一口径，多单位减少订错</a:t>
            </a:r>
          </a:p>
        </p:txBody>
      </p:sp>
    </p:spTree>
    <p:extLst>
      <p:ext uri="{BB962C8B-B14F-4D97-AF65-F5344CB8AC3E}">
        <p14:creationId xmlns:p14="http://schemas.microsoft.com/office/powerpoint/2010/main" val="164608168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2E4B9E4-A817-42D0-BA15-CE74F259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B9753-6743-4EA1-9450-9E03D91D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A9C7C-1949-4323-B4B7-7C90BA6E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功能饮品、果汁与茶饮：新品、短保和活动节奏缺一不可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21531-9820-4B73-83D8-E1FF88BA4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新品上市可结合商品促销、优惠券或预售配置；果汁、茶饮等短保品可按企业规则启用批次、效期和临期预警。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24BBB-1B87-4E75-992D-97DF99CF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22ED6-D00C-4424-BE7D-DF435D57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4F323-8A3D-425B-ACF1-972EC4FA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CD6E8-6C6E-464F-AB08-A395F4BE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076450" cy="38862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EF072-1A13-43F0-818B-76E89F01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3322" y="20764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9389265-8EF6-47EA-856C-760DC39358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7f3a0ed7c4b04"/>
          <a:stretch xmlns:a="http://schemas.openxmlformats.org/drawingml/2006/main"/>
        </p:blipFill>
        <p:spPr>
          <a:xfrm xmlns:a="http://schemas.openxmlformats.org/drawingml/2006/main">
            <a:off x="854816" y="2152650"/>
            <a:ext cx="1738418" cy="36385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8076B-8EA4-41AB-B531-79980EA8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54673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DB8A91-7778-4710-A483-9412F0A8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4864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9C90D-FB43-4429-8CD9-9DF8FD80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19300"/>
            <a:ext cx="2076450" cy="38862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6E813-D9C1-4CA6-A3AC-DDC98389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572" y="20764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BF027B0-04D1-4DCE-9C8E-4B8EDD96BE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f024ff5064cc7"/>
          <a:stretch xmlns:a="http://schemas.openxmlformats.org/drawingml/2006/main"/>
        </p:blipFill>
        <p:spPr>
          <a:xfrm xmlns:a="http://schemas.openxmlformats.org/drawingml/2006/main">
            <a:off x="3617066" y="2152650"/>
            <a:ext cx="1738418" cy="36385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079721-5C76-4165-A8D8-E2886D77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025" y="5467350"/>
            <a:ext cx="1428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6BDBB-615C-4525-ABD8-D9A9D117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486400"/>
            <a:ext cx="129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31C48-450E-4A21-8783-BBB2F086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5314950" cy="3448050"/>
          </a:xfrm>
          <a:prstGeom xmlns:a="http://schemas.openxmlformats.org/drawingml/2006/main" prst="roundRect">
            <a:avLst>
              <a:gd name="adj" fmla="val 44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D2E6F-E2C2-416D-9BA9-9CA485F5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343150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典型商品组合与营销节奏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B470E-9D45-4B9C-8BD8-0CAC2561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38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20481B-B49C-4187-9857-83DD6FA7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57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016CB-866A-42F3-AB90-BD13B8F1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194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功能饮料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56C0C7-CD79-4771-B91C-614EEE3A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19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250ml×24罐 / 箱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F2A8BB-DF7B-4A50-A8F2-57760FC0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8194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新品/活动重点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EEC418-5E97-46F8-9FDA-86148A47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3147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D8DD66-C2E0-44A4-94AB-F67BD9C4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3337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74F84F-F9BB-4902-AB15-57739C6F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2956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果汁饮料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1EFB40-7D81-477B-B961-96882904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956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1L×6瓶 / 箱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9E7552-2063-4552-93B0-F5FF8BA9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29565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新品/活动重点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B91283-5753-4445-B638-5BAF3604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909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D2D9CB-46DD-456B-B5B6-CAD05ADD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100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F28C7FB-DA2D-41DB-8189-42401228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719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无糖茶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E11A0D7-9394-46DF-893E-DF042B63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719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500ml×15瓶 / 箱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AB54E14-E837-4D65-BDFC-3B16C862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719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规格与周转重点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DD70907-F833-43C0-8382-D893B867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2672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7E8F45-DA06-4F7E-BDBA-C7059AA6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2862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03B8EDB-C098-4ABC-9744-B47B74AA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2481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气泡水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946AD5-5CEE-44BD-ABB5-8DEBF0C4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48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330ml×24瓶 / 箱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95BBCD0-DB1B-4335-A5F2-9F25B5CC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4815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规格与周转重点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EBAA4EA-1E9E-4F71-A3F0-7A7B3E78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43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EE0ADD0-FF59-4892-B840-B5BDB46A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50EF200-3F13-4396-A138-F6B7CD61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72440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茶饮浓缩液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AB94F1B-0740-4118-A099-36B02D3B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24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1L / 瓶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6DAE3BF-4A14-4889-91C6-D99809AA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724400"/>
            <a:ext cx="1562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按实际经营范围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5CA7A58-4D87-4C0B-B19E-A219B8B7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6265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AC97FBB-C0CD-4E2E-AF5B-D85A7299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600075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新品先触达、渠道再备货，活动与库存节奏同步跟上</a:t>
            </a:r>
          </a:p>
        </p:txBody>
      </p:sp>
    </p:spTree>
    <p:extLst>
      <p:ext uri="{BB962C8B-B14F-4D97-AF65-F5344CB8AC3E}">
        <p14:creationId xmlns:p14="http://schemas.microsoft.com/office/powerpoint/2010/main" val="1498492579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7DCB56E-1EF3-4E5A-950E-351A4F7A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0A6A3-935D-4854-813A-5D2B5EA5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AE8432-4C16-41F0-B878-7341643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团购礼赠与项目型客户：更看重SKU差异、交期与周期对账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4FA26-5F79-48BA-AAD4-4AF90385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多品牌、多规格、礼盒与项目型订单应在同一订单链上跟进；客户专属价、交货时间、配送和应收支撑团购与礼赠业务的周期履约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980B2-ABE3-423B-9C13-2AB151D4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B6C1C-E130-44C5-BEC2-3B75D8E7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24A76-8B06-40ED-8D4A-6DB16099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53AB2-C03A-4F6E-88ED-3D9F7279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5245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BC96AA1-FFA8-4E5E-BDF3-2423E4226E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1e7d156374b4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571750"/>
            <a:ext cx="5334000" cy="2524125"/>
          </a:xfrm>
          <a:prstGeom xmlns:a="http://schemas.openxmlformats.org/drawingml/2006/main" prst="roundRect">
            <a:avLst>
              <a:gd name="adj" fmla="val 450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8B5F1-D28E-4A6D-ABA2-FC90D540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BD7F8C-F4C3-436E-930B-07595C61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43A8EA-8579-4ED6-B1E1-17633C15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3E304-FDAC-47BA-BE46-1BDE0BA5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C6CD69-F89B-43EF-B40F-96637471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57400"/>
            <a:ext cx="49911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F52FE98-3C95-4673-917F-2541E407F5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9270f659d46f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10350" y="2738438"/>
            <a:ext cx="4800600" cy="2190750"/>
          </a:xfrm>
          <a:prstGeom xmlns:a="http://schemas.openxmlformats.org/drawingml/2006/main" prst="roundRect">
            <a:avLst>
              <a:gd name="adj" fmla="val 466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BF9D8-3D32-4BD6-B2BB-F13A588C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26695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960EC-069D-46D5-9A2C-8EF5A97B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28600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818E5-8150-4DF2-AA8B-1094BA71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08DB1-C8E0-4FB9-8D13-448659CE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DD947C-4288-4307-88F8-E4E7F6B9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DDD3A7-6CB4-4DEE-A800-A0408108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F8C3D-FAD8-417D-8FB5-1F09E687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项目下单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37A46B-3FFE-42F2-9D5E-D7D17B84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交期 / 地址 / 大宗数量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601719-3761-4445-A38A-0717A816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DA4E31-9D4E-4AA6-8F5C-054A6589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9B742C-E0FF-4B2E-9295-BEB942F9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订单跟进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EE0544-9D44-46EB-9FBA-0008A392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按客户、时间与流程状态推进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8F94EB-E23F-46C3-90E0-7C25FA76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52C18C-819A-40F0-8057-73B2FB7C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1A00E5-2265-4AA0-BEF4-279B32CB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周期对账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1F3CA9B-B4C9-437E-AD0A-868EA08E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订单、配送与收款同口径</a:t>
            </a:r>
          </a:p>
        </p:txBody>
      </p:sp>
    </p:spTree>
    <p:extLst>
      <p:ext uri="{BB962C8B-B14F-4D97-AF65-F5344CB8AC3E}">
        <p14:creationId xmlns:p14="http://schemas.microsoft.com/office/powerpoint/2010/main" val="610746430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121DED6-AE91-484E-A27C-628C613D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E6ABF-0A9B-407F-B480-A05A39B1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深入饮料酒水垂直业态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75B75D-A784-4C4B-8C3E-92CAE16E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区域经销与终端网络：总部统一品牌规则，同时保留客户经营差异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C70CF-772B-4629-89F6-E92F2801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以统一商品与销售价格为基础，按经销层级、区域、渠道类型配置可订目录、等级价、指定价、额度与活动。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3E423-24C6-4DA6-937F-078B9E0E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AC58E8-C20C-4BF8-80A2-586B68FFE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3AA92-F184-44EE-9FA3-C20BD9BE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D9E75-72F6-4FEC-914A-7B163DBF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0675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945B55D-FEBD-4239-8C3C-47DFD8BBB7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0a51269fa4639"/>
          <a:stretch xmlns:a="http://schemas.openxmlformats.org/drawingml/2006/main"/>
        </p:blipFill>
        <p:spPr>
          <a:xfrm xmlns:a="http://schemas.openxmlformats.org/drawingml/2006/main">
            <a:off x="1537335" y="2171700"/>
            <a:ext cx="5364480" cy="335280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5FCCE-E415-4F31-B1FF-AD2521AD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754C2-15B3-4349-AA6E-9FC364D3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商品销售价格基础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7E81E-F4BD-49D3-8E7E-F0CC36F3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2006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048F1-5CB9-40DE-AC50-3B49C210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2197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饮料酒水业务界面示例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6FE55-41A7-43B4-B98F-E4B406AE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0AED1-1AC2-46AF-A5E0-BC9037BE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955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A30C19-5460-46C7-BBC7-FBDE9C59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145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E4EFB-0DD5-47C7-B5AA-B9036701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1907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商品目录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2F71DB-4CC7-42A5-A262-3244BEE7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1907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客户只看到授权品牌与系列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D6D8C9-15BE-4640-B8A1-BF39E62F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337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D9650-1CF9-4207-9370-45FAB7D4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337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C4E8D1-4734-4856-B87B-C3CB1FEE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52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2AD94-CDE7-4842-AD5B-83FE146B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0289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渠道价格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78299-15E1-49E9-91BB-BDAB2635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0289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等级价与指定价按客户带出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ADBEDD-054C-4BCD-A0B6-308E2653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719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67253B-4140-4AB7-8272-4E140B1D7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719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2135EE-0F60-4B66-B319-DB7AFC38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909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AD6A6A-931B-43B3-B2EB-478AB028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8671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额度结算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6B8ACF-5FC3-4FDA-8236-EC1134E7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8671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预存款、账期与授信按企业规则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BC0B94-1CB9-4ECE-9A06-26F44890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6101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FC67EF-4985-43A8-A338-880F1599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8101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967911-B797-4574-929E-4CFC4C2E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E3B64FD-34B4-48AB-8E11-01BDE04E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7053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营销活动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1420A3-9F13-478D-BBD9-2FEC879E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7053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新品铺货与旺季备货按客户分层触达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D1B5CC9-7610-44B0-A199-BC56670D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848350"/>
            <a:ext cx="5829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EBE0D81-4C7A-4553-80CF-0EFCAC0C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864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统一品牌与供应规则，不等于抹平渠道经营差异</a:t>
            </a:r>
          </a:p>
        </p:txBody>
      </p:sp>
    </p:spTree>
    <p:extLst>
      <p:ext uri="{BB962C8B-B14F-4D97-AF65-F5344CB8AC3E}">
        <p14:creationId xmlns:p14="http://schemas.microsoft.com/office/powerpoint/2010/main" val="67422916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B09165-BD2C-4816-BBA2-88BFD89F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D90CC-1C10-4216-9CEE-39646719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7620F-53D0-461D-8644-DEE216C6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三件事，让经营复盘更清楚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35B27D-61F3-4928-A2C4-3D4D7030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商品、渠道客户与未处理业务分开复盘；先统一规格、单位、期间及状态，再沿原订单核数据和下一岗位。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A0F21A-0675-48DB-A296-0E6FD661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85165-3862-4B6E-B811-D57DCF60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A2483-E04E-4CC5-B0C1-D64D712E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8E8A1-3306-4AE0-B3FF-1F27FBB5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6ABD7F7-C288-4537-AC88-5E5905B981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758759278471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40BD3-108E-4090-9402-B5DAAF66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4B00FF-A490-446F-B254-715F8AD9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9C184-20B6-4388-8306-52025429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05B5B-82D8-484A-9ECF-88D6E601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392DA5-F3E6-4D86-9147-05BC2115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74AE65-9953-48EF-8E9C-DC4A8CB1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98C66-4843-4361-B470-73A9ABF1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2DEB2-1FE5-40CC-B785-6D13D97A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什么在卖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E742EA-E656-4169-B930-F951BCAE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用品牌、系列、规格与销售价格形成可分析的商品基础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CF17D-BA4B-4896-A2B3-CE1FD757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A12F7-759A-45DB-962D-EA4F5F62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3FDD9-C1C8-438B-A309-76C208DC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454EC-5A84-4C17-B2AC-82F172A4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谁在订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038646-E80B-4D4E-8A42-B7196848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从订单识别经销商、烟酒店、商超及团购客户贡献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B34EFA-406C-4BD3-8547-5D6357B0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D6043B-31FE-4BF6-9F94-3425610A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EF77CD-C8A4-499A-9477-FA4933B5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E2C27F-EE01-48DB-A879-65F56FA4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哪里待处理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53096C-396E-43E2-93A9-C642B72D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订单、出库、配送、应收与异常按企业流程汇集为待办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94647A-3C5E-4BB0-BAEE-3B490289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6F3BA3-5CE6-4EC4-8AF4-2D23112F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先把商品与客户基础建好，再让订单数据回答经营问题</a:t>
            </a:r>
          </a:p>
        </p:txBody>
      </p:sp>
    </p:spTree>
    <p:extLst>
      <p:ext uri="{BB962C8B-B14F-4D97-AF65-F5344CB8AC3E}">
        <p14:creationId xmlns:p14="http://schemas.microsoft.com/office/powerpoint/2010/main" val="6054708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6B2C5B5-0439-479A-888B-27C1FFC3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57A70-BA51-4DC1-BA4E-749F921D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FF3DE-7410-4869-B140-C96456C7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应用中心，让系统随饮料酒水渠道规模继续生长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91112-B335-4AEE-81FC-41B3F172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订单拆单、商品套餐、在线客服、资金分账、采购参考与配送管理，可按业务阶段组合启用。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61078-13FE-47A3-801E-99A8AE21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EBDFB-BF9C-4CCE-AA7C-FFF6937F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E63F0-9990-4757-A0AB-423DA67B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7AB0B4-D86A-46D1-A1CD-6CC4EFDF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45795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201B74C-6B7B-4EC9-A623-CBE6B196A4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092b3ba7a4eda"/>
          <a:stretch xmlns:a="http://schemas.openxmlformats.org/drawingml/2006/main"/>
        </p:blipFill>
        <p:spPr>
          <a:xfrm xmlns:a="http://schemas.openxmlformats.org/drawingml/2006/main">
            <a:off x="1141095" y="2152650"/>
            <a:ext cx="5547360" cy="3467100"/>
          </a:xfrm>
          <a:prstGeom xmlns:a="http://schemas.openxmlformats.org/drawingml/2006/main" prst="roundRect">
            <a:avLst>
              <a:gd name="adj" fmla="val 32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D4BE4-1B21-47D7-889D-4B47B4A4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AA8025-E66F-442F-BCB7-A71C6F61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6C79E-B44C-46A8-BC5E-E7429922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2959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0E8D4-1DCC-44A0-BEB7-846B1BA5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53149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F87CA-AF9B-497C-BB27-9C07B448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05DC683-DDF8-4DB2-99B1-1D3DC8268B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bb220f0f44fed"/>
          <a:stretch xmlns:a="http://schemas.openxmlformats.org/drawingml/2006/main"/>
        </p:blipFill>
        <p:spPr>
          <a:xfrm xmlns:a="http://schemas.openxmlformats.org/drawingml/2006/main">
            <a:off x="762000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56345-24E2-4C30-9FCD-ADF14104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73B15-AC7E-4FFC-9248-25628DD9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按品牌、供应商或自定义属性拆分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8CC720-3D4B-43C3-98E1-E9A36510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E38B76C-A2F4-4BD7-ADFB-6B8A7E3D49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f4711339d4c4c"/>
          <a:stretch xmlns:a="http://schemas.openxmlformats.org/drawingml/2006/main"/>
        </p:blipFill>
        <p:spPr>
          <a:xfrm xmlns:a="http://schemas.openxmlformats.org/drawingml/2006/main">
            <a:off x="965835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ECA919-828C-49FA-B768-DE6E3BA9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3DACBE-F7AA-47CD-9CB3-BC4F7EA7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礼盒与组合装按需启用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7474D8-FB48-49B0-B56B-DCC7E4E6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18134F3-55C7-45DB-A04E-7E5A63EB6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63254661243b1"/>
          <a:stretch xmlns:a="http://schemas.openxmlformats.org/drawingml/2006/main"/>
        </p:blipFill>
        <p:spPr>
          <a:xfrm xmlns:a="http://schemas.openxmlformats.org/drawingml/2006/main">
            <a:off x="762000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5E1D49-335D-4506-8EF2-0DF2A8B5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在线客服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EEB1A3-95FC-43B7-9EFA-A4262A10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咨询与订单问题靠近商城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2A8852-AEC0-442C-93B0-418F1D5A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26DE5F1-A73E-4F46-AB91-DC7CE7DF87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259fd059a4fc6"/>
          <a:stretch xmlns:a="http://schemas.openxmlformats.org/drawingml/2006/main"/>
        </p:blipFill>
        <p:spPr>
          <a:xfrm xmlns:a="http://schemas.openxmlformats.org/drawingml/2006/main">
            <a:off x="965835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0B254B-5B40-4607-B989-80A80957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资金分账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22F41C-4CA8-48BD-A80D-7A44A921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联营或平台结算场景按方案启用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AA08DC-DD44-4363-B730-061413BC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349024B-BBB7-4B90-A7AF-6D2609501A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b334619b54f18"/>
          <a:stretch xmlns:a="http://schemas.openxmlformats.org/drawingml/2006/main"/>
        </p:blipFill>
        <p:spPr>
          <a:xfrm xmlns:a="http://schemas.openxmlformats.org/drawingml/2006/main">
            <a:off x="762000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B128C6-4256-4E65-B4A1-2BDC6FC2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C031D64-62E3-4D4E-9C74-5CF5C8B60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结合销量与库存形成采购参考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FBA5A6F-6A8D-4D51-AC8F-B0D5526B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FBD1464-0A8D-4107-8B0E-70E6E3D50F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507bae201465f"/>
          <a:stretch xmlns:a="http://schemas.openxmlformats.org/drawingml/2006/main"/>
        </p:blipFill>
        <p:spPr>
          <a:xfrm xmlns:a="http://schemas.openxmlformats.org/drawingml/2006/main">
            <a:off x="965835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80DC5A5-FA79-4F95-AC84-F040DB58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391A7A-9D62-4B89-88F8-23AF8112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任务、司机、送达与回单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A160931-2F4E-41E0-817B-4E7CD305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0550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B6BFCD8-3606-409A-A4A4-93B3BE43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94360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按业务阶段选择所需应用，让系统能力随渠道网络持续扩展</a:t>
            </a:r>
          </a:p>
        </p:txBody>
      </p:sp>
    </p:spTree>
    <p:extLst>
      <p:ext uri="{BB962C8B-B14F-4D97-AF65-F5344CB8AC3E}">
        <p14:creationId xmlns:p14="http://schemas.microsoft.com/office/powerpoint/2010/main" val="956618858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61C092A-477D-42B3-AC14-8B08559E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6DBFB-D20D-4EED-9E9F-B3C9289A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08 从试点到规模推广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DEDD8-6457-42E5-92EE-06F95B0A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先跑通一条渠道订货链，再逐步扩到全区域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AAA55D-D7A7-4C32-B3B3-0270608E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从少量经销商、终端客户与核心SKU开始，依次完成商品、客户价、订单、仓配与财务验证。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09DFB-8BD3-4904-A727-7D36CB59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BDE6B-AF60-4476-A0EF-24C49B94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DAD0A-AE29-408A-B562-277BB7C1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9B46FD-205A-4F35-9114-8B94E2E2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33750"/>
            <a:ext cx="93345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64B1CE-4FB1-474E-B505-7E8CBE87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7CF78-2155-4435-9AB2-A162F0E6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87BC70-F267-4943-A2D5-0412672F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BEB37-BC80-4EF2-9FE1-425801FC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EF3BD-7D27-4876-A3FB-68FC70E7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1家经销商 + 3类终端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30—50个核心SKU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5C7247-D9E8-489B-B241-75BE449D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567DB-59CA-482E-A0CB-4C9BB74B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 / 系列 / 规格 / 客户价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39468B-409D-4F4D-B3E6-F5F82672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36C8D-7A96-4267-AC5A-D8C8DC15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9525">
            <a:solidFill>
              <a:srgbClr val="6FD2D5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8113C-F34D-4A6F-9E51-DE731C45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FFD7ED-4747-4C3C-8A00-9F649F58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9F769E-760F-49F1-8F17-F16B7215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FA3DC-E154-45D5-965E-2A783044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商城下单 + 代客开单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订单审核与交期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77CA5-3A4B-4DB7-9054-7E13A4C5E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90AE3E-1AD0-417C-A250-4B14F748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rPr>
              <a:t>先让客户愿意在线订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42313D-07F9-4C64-8082-371CBF88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242D74-1C77-4E12-8C12-46425A44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3C253E-3255-4B85-9ADA-15A6A121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D0304D-E74A-4694-998F-46C212BD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F32B2D-69A9-4956-A6B5-5ED4C709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仓配财务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64C57B-45AD-49D6-876F-7456B4B0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整箱拣配、出库、配送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收款与对账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E1AC9C-8943-444F-B0A9-5F292B3E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443E94-B785-4D23-B5C6-196F9C6B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跑通一条真实履约链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444A4E-C178-41BF-B7CD-8537E2E9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4778C9-2E14-4298-AAC9-2A31D84F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74C8774-224F-468A-86BE-6534A846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A7DE8B0-02BA-4BE4-8F46-8E004051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BF44E98-6F75-4287-B560-5BCD15D3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规模推广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C05B6A-9BBA-41AE-8830-BE2BA066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更多区域与渠道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营销与应用扩展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9065868-258D-40D5-BA90-9789FC65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0A8D84-BAB0-4273-864C-5FBBED6C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复制成熟规则并迭代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B8C1200-B936-4232-B4AF-287FE708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31AC5DA-AEE6-4392-AA13-2587B7BC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48350"/>
            <a:ext cx="7467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建议试点：真实渠道客户 + 核心酒水商品 + 一次订单到签收与对账</a:t>
            </a:r>
          </a:p>
        </p:txBody>
      </p:sp>
    </p:spTree>
    <p:extLst>
      <p:ext uri="{BB962C8B-B14F-4D97-AF65-F5344CB8AC3E}">
        <p14:creationId xmlns:p14="http://schemas.microsoft.com/office/powerpoint/2010/main" val="112680005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B0E97B-BA03-4FB1-8502-0B2CB218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EE869-C855-4200-A2F3-BBC65840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09 版本与服务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9AE99-950E-4800-9D0C-3FD40E3A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从当前最关键的业务链，选择合适版本与应用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E7612-E61A-47BF-829E-98E20801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版本、功能、价格与服务范围，以官网当前版本价格页及双方合同约定为准。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B5272-91A3-4589-8470-5D33DE91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AAA80-21A1-4814-BE57-E32CC7B5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21C88-7B1E-4379-AEFE-B77F631B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A4DE0-AABC-43EF-91C9-D9C3B533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4629150" cy="3524250"/>
          </a:xfrm>
          <a:prstGeom xmlns:a="http://schemas.openxmlformats.org/drawingml/2006/main" prst="roundRect">
            <a:avLst>
              <a:gd name="adj" fmla="val 432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1B127-C8D8-45FE-8092-D54760C8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878A6-58F9-4EA0-9AF2-E499B8C3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6220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建议先确认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B1A1F-E564-4AE9-BB18-7D5E35FE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14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您的首条试点业务链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AEFB8-30EF-47F2-B9A5-1609D13E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00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D3235-5BA2-4109-83FF-6B89C3AD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4B427-17A7-4331-8248-CE02C772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623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渠道客户数与经销 / 终端结构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A3A30-DE81-444D-9D0C-FB1228A5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B9836-3387-4519-A235-EEC79F67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B75CC-110A-44DD-8941-459F54E75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019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核心商品：品牌、系列、箱规、价格层级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A2AC61-34A0-4A7B-8359-11FA2FA4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40D9DA-570F-43E8-A295-6E796C02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33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C4D38-8E6F-4B16-B460-BB9FDF22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4767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仓库、配送与对账流程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AAED2-1A5D-414B-8836-54EC6525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720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B9C9E-D096-4506-A6B1-EE3E206D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91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68DF1A-FD6E-4484-AB97-10A6D4C9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339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营销、保质期、配送与应用选配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772DFD-B4FE-4364-A9E8-A91B596A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57400"/>
            <a:ext cx="57531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8A7749-8A74-4E99-AA9A-6728E3E3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003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版本与价格信息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6F1542-DA2A-4160-BE5C-BA672AB7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956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官方版本与价格页面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61BA8A-A65A-4C9D-800E-0FE1C3B9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48050"/>
            <a:ext cx="50673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3ABD58-A435-4DAE-BB6E-9084C9F6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57600"/>
            <a:ext cx="4610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www.ysdinghuo.com/version_price.html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335062C-C0FE-4FC6-8C87-69E35C3B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50673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9D9D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23787B-58B6-40A2-B76C-29F31CC1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72000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产品功能、应用开通与实施服务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以当前页面和合同约定为准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717D1A-E3A5-4E80-A7BB-9315A8FF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81C5594-6145-47CF-BF21-29301305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905500"/>
            <a:ext cx="670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不从“买最多功能”开始，而从“先跑通最关键链路”开始</a:t>
            </a:r>
          </a:p>
        </p:txBody>
      </p:sp>
    </p:spTree>
    <p:extLst>
      <p:ext uri="{BB962C8B-B14F-4D97-AF65-F5344CB8AC3E}">
        <p14:creationId xmlns:p14="http://schemas.microsoft.com/office/powerpoint/2010/main" val="1958191388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60D51A9-171C-4EFE-ADC8-98B59245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28615-57E2-4C5C-9A33-7DED0932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667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EF6B4-0499-4D33-80C2-D12744FB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7905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5D00F2-F90A-479B-841C-8DA135A6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91440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23D67-137E-4AAF-AF4D-592D87B3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03822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7E27A-68A4-4394-9F0B-CDBFA437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1620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D4A9B-F24D-4264-958B-DDE22953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2858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BE381-7535-4BF5-96A5-898C281D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C06000B-C7A0-495E-8C22-956FDE4F22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8feb4fab74b19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258C4-0F10-4A9E-81E4-2EBD9637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3525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8D9A62-5216-432D-8E06-EE5E1908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关于云上订货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10CEF-F54B-4AB9-B5EA-ADD690A0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深圳云上互联科技有限公司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AFD9F-5BCE-4217-8CAC-FE5F1C12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成立于 2015 年，专注订货系统与 B2B 供应链数字化服务。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FDA434-EF67-4A6A-94F7-BFC7E23E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51BCC-8515-4392-B4FF-A49816D0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BD7B30-3F94-4505-90D2-51208628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成立年份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14F23-F3C2-4A21-977B-D8E86CDB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770CB-A237-4FFB-9DC0-D27A9075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EAECC2-8FE1-4B0F-9C3F-B415D21B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多种经营场景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7388E-3CB2-426C-9432-744162B3E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3DE7A-9A10-4915-9C6D-820F8F10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FF448F-490B-4642-95B7-CCAB0E79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批发与订货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1727FC-CDF2-4859-9E78-AC9CD89C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757A72-D696-419A-924C-ECEF60B7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rPr>
              <a:t>集团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2A7912-ABCB-48C7-A321-A18911AF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E16B5B-6A9E-48F5-9269-24975870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62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0900DF46-53D4-4683-8230-6335DEC1D9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33ee0cdc3428c"/>
          <a:stretch xmlns:a="http://schemas.openxmlformats.org/drawingml/2006/main"/>
        </p:blipFill>
        <p:spPr>
          <a:xfrm xmlns:a="http://schemas.openxmlformats.org/drawingml/2006/main">
            <a:off x="9410700" y="2533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8AB9E1-37D8-4350-B694-26CEF0D7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产品底座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8C055E-F7B4-4BBE-B8E8-5EB61C64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733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品牌商城、订单与供应链协同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111CEF-1967-4606-AB75-01FC108B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3147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BB39AFB0-CE4D-4710-B8AA-250BE9FD7B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67576f5a004f9f"/>
          <a:stretch xmlns:a="http://schemas.openxmlformats.org/drawingml/2006/main"/>
        </p:blipFill>
        <p:spPr>
          <a:xfrm xmlns:a="http://schemas.openxmlformats.org/drawingml/2006/main">
            <a:off x="9410700" y="3486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8333F7-DD20-453A-BD95-D5CEE01C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4290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实施服务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7DA565-28E7-4BB3-87AA-D97C3DD6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6861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数据梳理、配置、培训与上线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A6FC852-B71D-4E74-954E-0BBBAEFD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267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BCAEB93D-FCFB-41A8-8868-930D69EAEA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63847513304de0"/>
          <a:stretch xmlns:a="http://schemas.openxmlformats.org/drawingml/2006/main"/>
        </p:blipFill>
        <p:spPr>
          <a:xfrm xmlns:a="http://schemas.openxmlformats.org/drawingml/2006/main">
            <a:off x="9410700" y="4438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4B931E2-97C0-4F00-B8C9-D30CAF77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381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持续扩展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9011AA3-12F4-43EE-9C96-EE34B55C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638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应用中心持续扩展，开放接口按项目评估连接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D1EAE90-C42E-402F-9DF1-A953C41D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rPr>
              <a:t>数据来源：公司官网公开信息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DDFFF7-1E3A-46AD-AFF7-4DF7ED26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8C00F9C-487D-46C8-8F06-C82FA407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616406B-BDA1-4396-B822-A3C3E099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73758531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8639C51-C679-4A49-92E9-EF2834AF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F75C5-2F3C-455F-829E-6366096F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9EC6523-3CD4-4B5B-B056-02DA3D2DD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168031d224da7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315AA-CCA1-4F2F-ADE2-4F2DE334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F2434-B74B-42BC-BC43-38D57645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41973-6170-48D9-B25F-145A8212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用一批真实渠道客户、商品和订单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现场验证完整闭环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07F69-C9BD-49CE-B47A-7CE5F9CE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619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选择一位区域经销商、两类终端客户和一条配送线路，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现场跑通一次从选品、下单到签收、对账的完整闭环。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3528A7-F812-478A-AC35-125E3073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B5233-E4A9-4741-984F-E007CC2E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E4BB7-311C-4C49-939D-0503480A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1719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 30—50 个核心饮料酒水SKU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15068-1109-47BF-B03B-2058C55F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4386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水饮、啤酒、白酒、葡萄酒/烈酒及礼盒（按实际经营范围）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64A6E-811A-410D-B89A-F4AEF738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54A72-D7D4-4453-87B3-D295265D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7C7BC-1D8A-4D26-B446-498F31C3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76250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带来真实客户与价格规则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BAB5C-1469-4067-AEBD-CE0520DB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02920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经销商、烟酒店/商超便利、餐饮酒吧/团购任选三类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524F2-8584-428E-BC29-C9F47F18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36F30-4C6C-4ED7-98F4-2381C852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91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159B1-5624-41F4-9151-8EB0F1C8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3530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跑通一张真实订单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4DC073-411D-480C-BFA4-2F274D06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6197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商城 → 审核 → 整箱/零拣 → 配送 → 对账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67B30-10E0-4B84-AC12-9AA34325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333500"/>
            <a:ext cx="43434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48DAF0-0F6C-4896-ACA7-A5A953ED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95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方案沟通建议输入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2181FA-0E9F-4D7A-B90C-8252E3B8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241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E7008A-BE30-4DA9-9457-07A14C9F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4384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渠道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22EED-9F24-4861-8AC1-C82C8D91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384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经销商 / 烟酒店 / 商超便利 / 酒吧 / 团购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D3D142-30CF-4478-A16D-8AAB1099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146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1BB608-2358-4F75-8E9D-CCA2FB60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28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D8F5CC-2392-41BD-8123-6910DD39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0289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3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品牌、系列、容量、箱规、客户价、批次效期（按需）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C2485B-84A7-4090-B705-0A98E909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052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C1279D-2C95-4577-B6A0-5A83E138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6195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履约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6F99D1-1538-495B-96A2-5CB0434F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195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仓库、拣配、配送、回单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8D6F34-BEF9-43BE-8745-BA430731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957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268711E-C4D6-4240-A34C-966EC627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100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结算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FA577F5-C99D-41E6-B086-5F5EAB34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2100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支付、预存款、账期与对账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F60011-5182-41B1-B804-A65B977B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619750"/>
            <a:ext cx="4343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E6C732-4E48-47DD-BD8C-CC3A41E11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57850"/>
            <a:ext cx="4038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预约体验 · www.ysdinghuo.com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D0C6203-5A8B-479B-BF9B-003101B3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EEC38F5-9F50-4753-B4E1-95363FB8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云上订货｜饮料酒水订货系统解决方案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15E6A1A-4826-4FDE-A2BB-D873685E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1367232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2026-10-12T07:54:01.3630000Z</dcterms:created>
  <dcterms:modified xsi:type="dcterms:W3CDTF">2026-10-12T07:54:01.3630000Z</dcterms:modified>
</coreProperties>
</file>