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dd46997d71484f" /><Relationship Type="http://schemas.openxmlformats.org/officeDocument/2006/relationships/extended-properties" Target="/docProps/app.xml" Id="R0178ffbc333c455e" /><Relationship Type="http://schemas.openxmlformats.org/officeDocument/2006/relationships/officeDocument" Target="/ppt/presentation.xml" Id="Ra09c220cba294c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1b1104a53954166"/>
  </p:sldMasterIdLst>
  <p:notesMasterIdLst>
    <p:notesMasterId xmlns:r="http://schemas.openxmlformats.org/officeDocument/2006/relationships" r:id="R7338aa15734641f0"/>
  </p:notesMasterIdLst>
  <p:sldIdLst>
    <p:sldId xmlns:r="http://schemas.openxmlformats.org/officeDocument/2006/relationships" id="256" r:id="Rd9cd5960928f4b6d"/>
    <p:sldId xmlns:r="http://schemas.openxmlformats.org/officeDocument/2006/relationships" id="257" r:id="R3c74d6a673854874"/>
    <p:sldId xmlns:r="http://schemas.openxmlformats.org/officeDocument/2006/relationships" id="258" r:id="R3ece7526821441f2"/>
    <p:sldId xmlns:r="http://schemas.openxmlformats.org/officeDocument/2006/relationships" id="259" r:id="R6cd1d92de7a14f6c"/>
    <p:sldId xmlns:r="http://schemas.openxmlformats.org/officeDocument/2006/relationships" id="260" r:id="R90a715a5190a4782"/>
    <p:sldId xmlns:r="http://schemas.openxmlformats.org/officeDocument/2006/relationships" id="261" r:id="R610d25aff4af4bbc"/>
    <p:sldId xmlns:r="http://schemas.openxmlformats.org/officeDocument/2006/relationships" id="262" r:id="R99804f4117f840d4"/>
    <p:sldId xmlns:r="http://schemas.openxmlformats.org/officeDocument/2006/relationships" id="263" r:id="R867fba038f2b4cb5"/>
    <p:sldId xmlns:r="http://schemas.openxmlformats.org/officeDocument/2006/relationships" id="264" r:id="R8bec24ac799e4664"/>
    <p:sldId xmlns:r="http://schemas.openxmlformats.org/officeDocument/2006/relationships" id="265" r:id="R9a9efb32e8b54173"/>
    <p:sldId xmlns:r="http://schemas.openxmlformats.org/officeDocument/2006/relationships" id="266" r:id="R3fcf3a1b2cef461a"/>
    <p:sldId xmlns:r="http://schemas.openxmlformats.org/officeDocument/2006/relationships" id="267" r:id="Rec17a149e8f84cbf"/>
    <p:sldId xmlns:r="http://schemas.openxmlformats.org/officeDocument/2006/relationships" id="268" r:id="Rddfc70ad359b4e21"/>
    <p:sldId xmlns:r="http://schemas.openxmlformats.org/officeDocument/2006/relationships" id="269" r:id="R7f15938b7ab74487"/>
    <p:sldId xmlns:r="http://schemas.openxmlformats.org/officeDocument/2006/relationships" id="270" r:id="Re19dbadc66dc4018"/>
    <p:sldId xmlns:r="http://schemas.openxmlformats.org/officeDocument/2006/relationships" id="271" r:id="R060c37153ad941c0"/>
    <p:sldId xmlns:r="http://schemas.openxmlformats.org/officeDocument/2006/relationships" id="272" r:id="R73a015a7df90416e"/>
    <p:sldId xmlns:r="http://schemas.openxmlformats.org/officeDocument/2006/relationships" id="273" r:id="Rbf09501bb7924c0b"/>
    <p:sldId xmlns:r="http://schemas.openxmlformats.org/officeDocument/2006/relationships" id="274" r:id="Re65d0b86eefa490f"/>
    <p:sldId xmlns:r="http://schemas.openxmlformats.org/officeDocument/2006/relationships" id="275" r:id="Rca40d02d7b484135"/>
    <p:sldId xmlns:r="http://schemas.openxmlformats.org/officeDocument/2006/relationships" id="276" r:id="R6d2576092ada4093"/>
    <p:sldId xmlns:r="http://schemas.openxmlformats.org/officeDocument/2006/relationships" id="277" r:id="R81a6915f5a044856"/>
    <p:sldId xmlns:r="http://schemas.openxmlformats.org/officeDocument/2006/relationships" id="278" r:id="R10d3a8a6ee1b4539"/>
    <p:sldId xmlns:r="http://schemas.openxmlformats.org/officeDocument/2006/relationships" id="279" r:id="R1de0125bf85f484e"/>
    <p:sldId xmlns:r="http://schemas.openxmlformats.org/officeDocument/2006/relationships" id="280" r:id="R155301c2be8e4601"/>
    <p:sldId xmlns:r="http://schemas.openxmlformats.org/officeDocument/2006/relationships" id="281" r:id="R013b04100b4d4df1"/>
    <p:sldId xmlns:r="http://schemas.openxmlformats.org/officeDocument/2006/relationships" id="282" r:id="R36dcd695308a4867"/>
    <p:sldId xmlns:r="http://schemas.openxmlformats.org/officeDocument/2006/relationships" id="283" r:id="R815f65264ccb42a4"/>
    <p:sldId xmlns:r="http://schemas.openxmlformats.org/officeDocument/2006/relationships" id="284" r:id="Re37a82edd2e54e8f"/>
    <p:sldId xmlns:r="http://schemas.openxmlformats.org/officeDocument/2006/relationships" id="285" r:id="R11a6a380cd45461e"/>
    <p:sldId xmlns:r="http://schemas.openxmlformats.org/officeDocument/2006/relationships" id="286" r:id="R22c56aac7762480f"/>
    <p:sldId xmlns:r="http://schemas.openxmlformats.org/officeDocument/2006/relationships" id="287" r:id="R5b13266a681049a8"/>
    <p:sldId xmlns:r="http://schemas.openxmlformats.org/officeDocument/2006/relationships" id="288" r:id="R1d1eb0248d974f74"/>
    <p:sldId xmlns:r="http://schemas.openxmlformats.org/officeDocument/2006/relationships" id="289" r:id="R987232fe38254d15"/>
    <p:sldId xmlns:r="http://schemas.openxmlformats.org/officeDocument/2006/relationships" id="290" r:id="Rcae95e93d3e44497"/>
    <p:sldId xmlns:r="http://schemas.openxmlformats.org/officeDocument/2006/relationships" id="291" r:id="Rf1d85f6336b84d9f"/>
    <p:sldId xmlns:r="http://schemas.openxmlformats.org/officeDocument/2006/relationships" id="292" r:id="R87a91a2ca65e4d8a"/>
    <p:sldId xmlns:r="http://schemas.openxmlformats.org/officeDocument/2006/relationships" id="293" r:id="Rae26f2e767e94185"/>
    <p:sldId xmlns:r="http://schemas.openxmlformats.org/officeDocument/2006/relationships" id="294" r:id="R0b0504168c0f4765"/>
    <p:sldId xmlns:r="http://schemas.openxmlformats.org/officeDocument/2006/relationships" id="295" r:id="R166362fdcefb45b9"/>
    <p:sldId xmlns:r="http://schemas.openxmlformats.org/officeDocument/2006/relationships" id="296" r:id="R8faeeb7221a44b24"/>
    <p:sldId xmlns:r="http://schemas.openxmlformats.org/officeDocument/2006/relationships" id="297" r:id="R66048223f13944f2"/>
    <p:sldId xmlns:r="http://schemas.openxmlformats.org/officeDocument/2006/relationships" id="298" r:id="Rc6d8fb89b343403c"/>
    <p:sldId xmlns:r="http://schemas.openxmlformats.org/officeDocument/2006/relationships" id="299" r:id="Re2f9213598214f7b"/>
    <p:sldId xmlns:r="http://schemas.openxmlformats.org/officeDocument/2006/relationships" id="300" r:id="Re48074f8decd41d4"/>
    <p:sldId xmlns:r="http://schemas.openxmlformats.org/officeDocument/2006/relationships" id="301" r:id="R7f0817699b3c4c63"/>
    <p:sldId xmlns:r="http://schemas.openxmlformats.org/officeDocument/2006/relationships" id="302" r:id="R52abc1d992f4499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c46a3e16d34475" /><Relationship Type="http://schemas.openxmlformats.org/officeDocument/2006/relationships/slideMaster" Target="/ppt/slideMasters/slideMaster1.xml" Id="Rd1b1104a53954166" /><Relationship Type="http://schemas.openxmlformats.org/officeDocument/2006/relationships/notesMaster" Target="/ppt/notesMasters/notesMaster1.xml" Id="R7338aa15734641f0" /><Relationship Type="http://schemas.openxmlformats.org/officeDocument/2006/relationships/presProps" Target="/ppt/presProps.xml" Id="Rd2dc0920229a4c4f" /><Relationship Type="http://schemas.openxmlformats.org/officeDocument/2006/relationships/tableStyles" Target="/ppt/tableStyles.xml" Id="Reac9aff063524bfa" /><Relationship Type="http://schemas.openxmlformats.org/officeDocument/2006/relationships/slide" Target="/ppt/slides/slide1.xml" Id="Rd9cd5960928f4b6d" /><Relationship Type="http://schemas.openxmlformats.org/officeDocument/2006/relationships/slide" Target="/ppt/slides/slide2.xml" Id="R3c74d6a673854874" /><Relationship Type="http://schemas.openxmlformats.org/officeDocument/2006/relationships/slide" Target="/ppt/slides/slide3.xml" Id="R3ece7526821441f2" /><Relationship Type="http://schemas.openxmlformats.org/officeDocument/2006/relationships/slide" Target="/ppt/slides/slide4.xml" Id="R6cd1d92de7a14f6c" /><Relationship Type="http://schemas.openxmlformats.org/officeDocument/2006/relationships/slide" Target="/ppt/slides/slide5.xml" Id="R90a715a5190a4782" /><Relationship Type="http://schemas.openxmlformats.org/officeDocument/2006/relationships/slide" Target="/ppt/slides/slide6.xml" Id="R610d25aff4af4bbc" /><Relationship Type="http://schemas.openxmlformats.org/officeDocument/2006/relationships/slide" Target="/ppt/slides/slide7.xml" Id="R99804f4117f840d4" /><Relationship Type="http://schemas.openxmlformats.org/officeDocument/2006/relationships/slide" Target="/ppt/slides/slide8.xml" Id="R867fba038f2b4cb5" /><Relationship Type="http://schemas.openxmlformats.org/officeDocument/2006/relationships/slide" Target="/ppt/slides/slide9.xml" Id="R8bec24ac799e4664" /><Relationship Type="http://schemas.openxmlformats.org/officeDocument/2006/relationships/slide" Target="/ppt/slides/slide10.xml" Id="R9a9efb32e8b54173" /><Relationship Type="http://schemas.openxmlformats.org/officeDocument/2006/relationships/slide" Target="/ppt/slides/slide11.xml" Id="R3fcf3a1b2cef461a" /><Relationship Type="http://schemas.openxmlformats.org/officeDocument/2006/relationships/slide" Target="/ppt/slides/slide12.xml" Id="Rec17a149e8f84cbf" /><Relationship Type="http://schemas.openxmlformats.org/officeDocument/2006/relationships/slide" Target="/ppt/slides/slide13.xml" Id="Rddfc70ad359b4e21" /><Relationship Type="http://schemas.openxmlformats.org/officeDocument/2006/relationships/slide" Target="/ppt/slides/slide14.xml" Id="R7f15938b7ab74487" /><Relationship Type="http://schemas.openxmlformats.org/officeDocument/2006/relationships/slide" Target="/ppt/slides/slide15.xml" Id="Re19dbadc66dc4018" /><Relationship Type="http://schemas.openxmlformats.org/officeDocument/2006/relationships/slide" Target="/ppt/slides/slide16.xml" Id="R060c37153ad941c0" /><Relationship Type="http://schemas.openxmlformats.org/officeDocument/2006/relationships/slide" Target="/ppt/slides/slide17.xml" Id="R73a015a7df90416e" /><Relationship Type="http://schemas.openxmlformats.org/officeDocument/2006/relationships/slide" Target="/ppt/slides/slide18.xml" Id="Rbf09501bb7924c0b" /><Relationship Type="http://schemas.openxmlformats.org/officeDocument/2006/relationships/slide" Target="/ppt/slides/slide19.xml" Id="Re65d0b86eefa490f" /><Relationship Type="http://schemas.openxmlformats.org/officeDocument/2006/relationships/slide" Target="/ppt/slides/slide20.xml" Id="Rca40d02d7b484135" /><Relationship Type="http://schemas.openxmlformats.org/officeDocument/2006/relationships/slide" Target="/ppt/slides/slide21.xml" Id="R6d2576092ada4093" /><Relationship Type="http://schemas.openxmlformats.org/officeDocument/2006/relationships/slide" Target="/ppt/slides/slide22.xml" Id="R81a6915f5a044856" /><Relationship Type="http://schemas.openxmlformats.org/officeDocument/2006/relationships/slide" Target="/ppt/slides/slide23.xml" Id="R10d3a8a6ee1b4539" /><Relationship Type="http://schemas.openxmlformats.org/officeDocument/2006/relationships/slide" Target="/ppt/slides/slide24.xml" Id="R1de0125bf85f484e" /><Relationship Type="http://schemas.openxmlformats.org/officeDocument/2006/relationships/slide" Target="/ppt/slides/slide25.xml" Id="R155301c2be8e4601" /><Relationship Type="http://schemas.openxmlformats.org/officeDocument/2006/relationships/slide" Target="/ppt/slides/slide26.xml" Id="R013b04100b4d4df1" /><Relationship Type="http://schemas.openxmlformats.org/officeDocument/2006/relationships/slide" Target="/ppt/slides/slide27.xml" Id="R36dcd695308a4867" /><Relationship Type="http://schemas.openxmlformats.org/officeDocument/2006/relationships/slide" Target="/ppt/slides/slide28.xml" Id="R815f65264ccb42a4" /><Relationship Type="http://schemas.openxmlformats.org/officeDocument/2006/relationships/slide" Target="/ppt/slides/slide29.xml" Id="Re37a82edd2e54e8f" /><Relationship Type="http://schemas.openxmlformats.org/officeDocument/2006/relationships/slide" Target="/ppt/slides/slide30.xml" Id="R11a6a380cd45461e" /><Relationship Type="http://schemas.openxmlformats.org/officeDocument/2006/relationships/slide" Target="/ppt/slides/slide31.xml" Id="R22c56aac7762480f" /><Relationship Type="http://schemas.openxmlformats.org/officeDocument/2006/relationships/slide" Target="/ppt/slides/slide32.xml" Id="R5b13266a681049a8" /><Relationship Type="http://schemas.openxmlformats.org/officeDocument/2006/relationships/slide" Target="/ppt/slides/slide33.xml" Id="R1d1eb0248d974f74" /><Relationship Type="http://schemas.openxmlformats.org/officeDocument/2006/relationships/slide" Target="/ppt/slides/slide34.xml" Id="R987232fe38254d15" /><Relationship Type="http://schemas.openxmlformats.org/officeDocument/2006/relationships/slide" Target="/ppt/slides/slide35.xml" Id="Rcae95e93d3e44497" /><Relationship Type="http://schemas.openxmlformats.org/officeDocument/2006/relationships/slide" Target="/ppt/slides/slide36.xml" Id="Rf1d85f6336b84d9f" /><Relationship Type="http://schemas.openxmlformats.org/officeDocument/2006/relationships/slide" Target="/ppt/slides/slide37.xml" Id="R87a91a2ca65e4d8a" /><Relationship Type="http://schemas.openxmlformats.org/officeDocument/2006/relationships/slide" Target="/ppt/slides/slide38.xml" Id="Rae26f2e767e94185" /><Relationship Type="http://schemas.openxmlformats.org/officeDocument/2006/relationships/slide" Target="/ppt/slides/slide39.xml" Id="R0b0504168c0f4765" /><Relationship Type="http://schemas.openxmlformats.org/officeDocument/2006/relationships/slide" Target="/ppt/slides/slide40.xml" Id="R166362fdcefb45b9" /><Relationship Type="http://schemas.openxmlformats.org/officeDocument/2006/relationships/slide" Target="/ppt/slides/slide41.xml" Id="R8faeeb7221a44b24" /><Relationship Type="http://schemas.openxmlformats.org/officeDocument/2006/relationships/slide" Target="/ppt/slides/slide42.xml" Id="R66048223f13944f2" /><Relationship Type="http://schemas.openxmlformats.org/officeDocument/2006/relationships/slide" Target="/ppt/slides/slide43.xml" Id="Rc6d8fb89b343403c" /><Relationship Type="http://schemas.openxmlformats.org/officeDocument/2006/relationships/slide" Target="/ppt/slides/slide44.xml" Id="Re2f9213598214f7b" /><Relationship Type="http://schemas.openxmlformats.org/officeDocument/2006/relationships/slide" Target="/ppt/slides/slide45.xml" Id="Re48074f8decd41d4" /><Relationship Type="http://schemas.openxmlformats.org/officeDocument/2006/relationships/slide" Target="/ppt/slides/slide46.xml" Id="R7f0817699b3c4c63" /><Relationship Type="http://schemas.openxmlformats.org/officeDocument/2006/relationships/slide" Target="/ppt/slides/slide47.xml" Id="R52abc1d992f449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557e17b5c249b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fab62a65944cab" /><Relationship Type="http://schemas.openxmlformats.org/officeDocument/2006/relationships/notesMaster" Target="/ppt/notesMasters/notesMaster1.xml" Id="R42d2be7752ca41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30ea2f63b4b46e6" /><Relationship Type="http://schemas.openxmlformats.org/officeDocument/2006/relationships/notesMaster" Target="/ppt/notesMasters/notesMaster1.xml" Id="R2021088cb21342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758dd4e7c348ad" /><Relationship Type="http://schemas.openxmlformats.org/officeDocument/2006/relationships/notesMaster" Target="/ppt/notesMasters/notesMaster1.xml" Id="R83f7057eb07840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71340157b946e8" /><Relationship Type="http://schemas.openxmlformats.org/officeDocument/2006/relationships/notesMaster" Target="/ppt/notesMasters/notesMaster1.xml" Id="Rda87fe78db9e4a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40379584564f05" /><Relationship Type="http://schemas.openxmlformats.org/officeDocument/2006/relationships/notesMaster" Target="/ppt/notesMasters/notesMaster1.xml" Id="R510dbf07d1b244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936fb2ff19841fa" /><Relationship Type="http://schemas.openxmlformats.org/officeDocument/2006/relationships/notesMaster" Target="/ppt/notesMasters/notesMaster1.xml" Id="Rfd190fc1638f4c6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01b0a64800a4293" /><Relationship Type="http://schemas.openxmlformats.org/officeDocument/2006/relationships/notesMaster" Target="/ppt/notesMasters/notesMaster1.xml" Id="Rad01bcf9552847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1b5722fff744759" /><Relationship Type="http://schemas.openxmlformats.org/officeDocument/2006/relationships/notesMaster" Target="/ppt/notesMasters/notesMaster1.xml" Id="R7a304ff18aff4f9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fdeddbc30a455e" /><Relationship Type="http://schemas.openxmlformats.org/officeDocument/2006/relationships/notesMaster" Target="/ppt/notesMasters/notesMaster1.xml" Id="R25d9260cb7414fd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9d1c93793514e22" /><Relationship Type="http://schemas.openxmlformats.org/officeDocument/2006/relationships/notesMaster" Target="/ppt/notesMasters/notesMaster1.xml" Id="R8759b2bc52bd4f0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3df31748e94982" /><Relationship Type="http://schemas.openxmlformats.org/officeDocument/2006/relationships/notesMaster" Target="/ppt/notesMasters/notesMaster1.xml" Id="R46a192620c6e4a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58bdacc0f7c452e" /><Relationship Type="http://schemas.openxmlformats.org/officeDocument/2006/relationships/notesMaster" Target="/ppt/notesMasters/notesMaster1.xml" Id="Rec8c8edc893147b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10f98f38fd84ee8" /><Relationship Type="http://schemas.openxmlformats.org/officeDocument/2006/relationships/notesMaster" Target="/ppt/notesMasters/notesMaster1.xml" Id="Raa251c396dd64d5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7f63e75ad244b4a" /><Relationship Type="http://schemas.openxmlformats.org/officeDocument/2006/relationships/notesMaster" Target="/ppt/notesMasters/notesMaster1.xml" Id="Rd42fede7304b40d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69431abedfe49cd" /><Relationship Type="http://schemas.openxmlformats.org/officeDocument/2006/relationships/notesMaster" Target="/ppt/notesMasters/notesMaster1.xml" Id="R809ff3393a6d407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6f68fa28deb4616" /><Relationship Type="http://schemas.openxmlformats.org/officeDocument/2006/relationships/notesMaster" Target="/ppt/notesMasters/notesMaster1.xml" Id="R0e02d3a1b643443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3a2f75f26e9468c" /><Relationship Type="http://schemas.openxmlformats.org/officeDocument/2006/relationships/notesMaster" Target="/ppt/notesMasters/notesMaster1.xml" Id="R2c17ac15f50c474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f85f31adf0c409b" /><Relationship Type="http://schemas.openxmlformats.org/officeDocument/2006/relationships/notesMaster" Target="/ppt/notesMasters/notesMaster1.xml" Id="R1c5a6b592105450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7252acfb1f74fd2" /><Relationship Type="http://schemas.openxmlformats.org/officeDocument/2006/relationships/notesMaster" Target="/ppt/notesMasters/notesMaster1.xml" Id="Rd3b5899f92ee443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4904b8666e84b63" /><Relationship Type="http://schemas.openxmlformats.org/officeDocument/2006/relationships/notesMaster" Target="/ppt/notesMasters/notesMaster1.xml" Id="Re6ba97954c3949f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f8f59a019034f09" /><Relationship Type="http://schemas.openxmlformats.org/officeDocument/2006/relationships/notesMaster" Target="/ppt/notesMasters/notesMaster1.xml" Id="R2131a7ffd54a46e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4d30dac9ec04bee" /><Relationship Type="http://schemas.openxmlformats.org/officeDocument/2006/relationships/notesMaster" Target="/ppt/notesMasters/notesMaster1.xml" Id="R84e0935edffc4db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58132a4a4e3433b" /><Relationship Type="http://schemas.openxmlformats.org/officeDocument/2006/relationships/notesMaster" Target="/ppt/notesMasters/notesMaster1.xml" Id="R309345472723480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a6fba1a9e8b4fd6" /><Relationship Type="http://schemas.openxmlformats.org/officeDocument/2006/relationships/notesMaster" Target="/ppt/notesMasters/notesMaster1.xml" Id="Rd7feba4e6f7642b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19eba05642949a2" /><Relationship Type="http://schemas.openxmlformats.org/officeDocument/2006/relationships/notesMaster" Target="/ppt/notesMasters/notesMaster1.xml" Id="R71b454315503475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d013621d438435c" /><Relationship Type="http://schemas.openxmlformats.org/officeDocument/2006/relationships/notesMaster" Target="/ppt/notesMasters/notesMaster1.xml" Id="R068b1eadeba744f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eb281a70cf14d6c" /><Relationship Type="http://schemas.openxmlformats.org/officeDocument/2006/relationships/notesMaster" Target="/ppt/notesMasters/notesMaster1.xml" Id="R81520026e791481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6ab50cf7775422c" /><Relationship Type="http://schemas.openxmlformats.org/officeDocument/2006/relationships/notesMaster" Target="/ppt/notesMasters/notesMaster1.xml" Id="R55d072594a5340f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09dacc9c9e04ea3" /><Relationship Type="http://schemas.openxmlformats.org/officeDocument/2006/relationships/notesMaster" Target="/ppt/notesMasters/notesMaster1.xml" Id="R030b7c47a1124c0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4c88dc518cf4729" /><Relationship Type="http://schemas.openxmlformats.org/officeDocument/2006/relationships/notesMaster" Target="/ppt/notesMasters/notesMaster1.xml" Id="R8f119a042a484b3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bda6b13c9e14a74" /><Relationship Type="http://schemas.openxmlformats.org/officeDocument/2006/relationships/notesMaster" Target="/ppt/notesMasters/notesMaster1.xml" Id="R1613a4a29a524af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5956e5eed7c4512" /><Relationship Type="http://schemas.openxmlformats.org/officeDocument/2006/relationships/notesMaster" Target="/ppt/notesMasters/notesMaster1.xml" Id="Rd3ca7b732e8549e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f31a2f791604865" /><Relationship Type="http://schemas.openxmlformats.org/officeDocument/2006/relationships/notesMaster" Target="/ppt/notesMasters/notesMaster1.xml" Id="Rf2aeb69577764fb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30f7c9905d541ee" /><Relationship Type="http://schemas.openxmlformats.org/officeDocument/2006/relationships/notesMaster" Target="/ppt/notesMasters/notesMaster1.xml" Id="R7583942becf64995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c1edd460784b4278" /><Relationship Type="http://schemas.openxmlformats.org/officeDocument/2006/relationships/notesMaster" Target="/ppt/notesMasters/notesMaster1.xml" Id="R04004e3aea2e4c72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9d59f941445480d" /><Relationship Type="http://schemas.openxmlformats.org/officeDocument/2006/relationships/notesMaster" Target="/ppt/notesMasters/notesMaster1.xml" Id="R4049d4e0df3c4e6f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d72bbf31cdf24531" /><Relationship Type="http://schemas.openxmlformats.org/officeDocument/2006/relationships/notesMaster" Target="/ppt/notesMasters/notesMaster1.xml" Id="Re90b1b0b7d41480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a25ca2dcb044a5a" /><Relationship Type="http://schemas.openxmlformats.org/officeDocument/2006/relationships/notesMaster" Target="/ppt/notesMasters/notesMaster1.xml" Id="R7e3248dbb4b941b7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4761b05ea27c4446" /><Relationship Type="http://schemas.openxmlformats.org/officeDocument/2006/relationships/notesMaster" Target="/ppt/notesMasters/notesMaster1.xml" Id="Rda420c5cd8944dae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7227eae4148a4162" /><Relationship Type="http://schemas.openxmlformats.org/officeDocument/2006/relationships/notesMaster" Target="/ppt/notesMasters/notesMaster1.xml" Id="Re89c1b160056447e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8a42718b9973424b" /><Relationship Type="http://schemas.openxmlformats.org/officeDocument/2006/relationships/notesMaster" Target="/ppt/notesMasters/notesMaster1.xml" Id="R0d00f867b95f4530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0986a67cddd744d3" /><Relationship Type="http://schemas.openxmlformats.org/officeDocument/2006/relationships/notesMaster" Target="/ppt/notesMasters/notesMaster1.xml" Id="Ra3850119a8db4453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5c9e667122a84ae2" /><Relationship Type="http://schemas.openxmlformats.org/officeDocument/2006/relationships/notesMaster" Target="/ppt/notesMasters/notesMaster1.xml" Id="Rbd5fcdf942f148d9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809aeb7e2ae247a9" /><Relationship Type="http://schemas.openxmlformats.org/officeDocument/2006/relationships/notesMaster" Target="/ppt/notesMasters/notesMaster1.xml" Id="R5a6b20901934488c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05b2d83bdecd46e1" /><Relationship Type="http://schemas.openxmlformats.org/officeDocument/2006/relationships/notesMaster" Target="/ppt/notesMasters/notesMaster1.xml" Id="Rd0da4432ea234868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66e8e6e3594e4cf8" /><Relationship Type="http://schemas.openxmlformats.org/officeDocument/2006/relationships/notesMaster" Target="/ppt/notesMasters/notesMaster1.xml" Id="R34d28b59d5cf4cd6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d847d1eed8fb4c5b" /><Relationship Type="http://schemas.openxmlformats.org/officeDocument/2006/relationships/notesMaster" Target="/ppt/notesMasters/notesMaster1.xml" Id="R61bb65d5096048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  <a:p xmlns:a="http://schemas.openxmlformats.org/drawingml/2006/main">
            <a:r>
              <a:t>- https://www.ysdinghuo.com/help/22-167.html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  <a:p xmlns:a="http://schemas.openxmlformats.org/drawingml/2006/main">
            <a:r>
              <a:t>- https://www.ysdinghuo.com/help/30-245.html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https://www.ysdinghuo.com/help/22-167.html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https://www.ysdinghuo.com/product.html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https://www.ysdinghuo.com/version_price.html</a:t>
            </a:r>
          </a:p>
          <a:p xmlns:a="http://schemas.openxmlformats.org/drawingml/2006/main">
            <a:r>
              <a:t>- https://www.ysdinghuo.com/customerService.html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https://www.ysdinghuo.com/aboutUs.html</a:t>
            </a:r>
          </a:p>
          <a:p xmlns:a="http://schemas.openxmlformats.org/drawingml/2006/main">
            <a:r>
              <a:t>- https://www.ysdinghuo.com/</a:t>
            </a:r>
          </a:p>
          <a:p xmlns:a="http://schemas.openxmlformats.org/drawingml/2006/main">
            <a:r>
              <a:t>- https://www.ysdinghuo.com/customerService.html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料原商品资料：PUB-JSYL-4008拿铁基本箱，默认规格批发35.90、零售0.00；PUB-JSYL-3492红牛基本件、250ml*24罐规格批发114、零售0.00元。两款多单位和组合规格关闭，厂商供应商及条码未填，库存与销量均0。名称包装文字不代替配置换算；零售0.00不视为免费供货，具体客户可订目录和适用价另核。55项实际应用当前仅商城装修开启，批号效期、套餐预售、报价客情、配送授信、充值预测等按需启用配置。选品、业务流程与计算示例不代表订单成交、采购实收、客户签收或有效资金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abe9a3af554d8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0f1261725849cf" /><Relationship Type="http://schemas.openxmlformats.org/officeDocument/2006/relationships/slideLayout" Target="/ppt/slideLayouts/slideLayout1.xml" Id="R454e6a18a3644e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54e6a18a3644e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37f2e84e68495d" /><Relationship Type="http://schemas.openxmlformats.org/officeDocument/2006/relationships/image" Target="/ppt/media/image.png" Id="R61c24cad4a0a456e" /><Relationship Type="http://schemas.openxmlformats.org/officeDocument/2006/relationships/image" Target="/ppt/media/image2.png" Id="R9a082b67f71b4afa" /><Relationship Type="http://schemas.openxmlformats.org/officeDocument/2006/relationships/notesSlide" Target="/ppt/notesSlides/notesSlide1.xml" Id="R59588419e71149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bd2635fb0c46ca" /><Relationship Type="http://schemas.openxmlformats.org/officeDocument/2006/relationships/image" Target="/ppt/media/image3.png" Id="Rad38713624d84123" /><Relationship Type="http://schemas.openxmlformats.org/officeDocument/2006/relationships/image" Target="/ppt/media/image4.png" Id="R9ee8d73dbf984301" /><Relationship Type="http://schemas.openxmlformats.org/officeDocument/2006/relationships/image" Target="/ppt/media/image5.png" Id="Rcf7f38fc067a4209" /><Relationship Type="http://schemas.openxmlformats.org/officeDocument/2006/relationships/image" Target="/ppt/media/image6.png" Id="Rca53ce2b2a87402a" /><Relationship Type="http://schemas.openxmlformats.org/officeDocument/2006/relationships/image" Target="/ppt/media/image7.png" Id="Rcb12901a4b554da6" /><Relationship Type="http://schemas.openxmlformats.org/officeDocument/2006/relationships/notesSlide" Target="/ppt/notesSlides/notesSlide2.xml" Id="R3ed0907ae9fb4b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aea0bf657b40d7" /><Relationship Type="http://schemas.openxmlformats.org/officeDocument/2006/relationships/image" Target="/ppt/media/image8.png" Id="R72cd8757dbd34010" /><Relationship Type="http://schemas.openxmlformats.org/officeDocument/2006/relationships/image" Target="/ppt/media/image9.png" Id="R7c759e0c9fcc4780" /><Relationship Type="http://schemas.openxmlformats.org/officeDocument/2006/relationships/image" Target="/ppt/media/image10.png" Id="R0d466bac20834c87" /><Relationship Type="http://schemas.openxmlformats.org/officeDocument/2006/relationships/image" Target="/ppt/media/image11.png" Id="Rd52763aba38241ae" /><Relationship Type="http://schemas.openxmlformats.org/officeDocument/2006/relationships/image" Target="/ppt/media/image12.png" Id="R76bdc2ca7cd6437f" /><Relationship Type="http://schemas.openxmlformats.org/officeDocument/2006/relationships/image" Target="/ppt/media/image13.png" Id="R9df88f76e650426f" /><Relationship Type="http://schemas.openxmlformats.org/officeDocument/2006/relationships/notesSlide" Target="/ppt/notesSlides/notesSlide3.xml" Id="Rf374f9e9b38d4b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09e4a160e848fc" /><Relationship Type="http://schemas.openxmlformats.org/officeDocument/2006/relationships/image" Target="/ppt/media/image14.png" Id="R235589d017b840bf" /><Relationship Type="http://schemas.openxmlformats.org/officeDocument/2006/relationships/image" Target="/ppt/media/image15.png" Id="Rd1eedd7994d5450c" /><Relationship Type="http://schemas.openxmlformats.org/officeDocument/2006/relationships/image" Target="/ppt/media/image16.png" Id="R44f1245ff06144ab" /><Relationship Type="http://schemas.openxmlformats.org/officeDocument/2006/relationships/image" Target="/ppt/media/image17.png" Id="Ra3ed842df0624efb" /><Relationship Type="http://schemas.openxmlformats.org/officeDocument/2006/relationships/image" Target="/ppt/media/image18.png" Id="R543cec0b02834d73" /><Relationship Type="http://schemas.openxmlformats.org/officeDocument/2006/relationships/notesSlide" Target="/ppt/notesSlides/notesSlide4.xml" Id="Rce3978f051ee4cf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23be46aa0d45a9" /><Relationship Type="http://schemas.openxmlformats.org/officeDocument/2006/relationships/image" Target="/ppt/media/image19.png" Id="Rd328893a172b4a9d" /><Relationship Type="http://schemas.openxmlformats.org/officeDocument/2006/relationships/image" Target="/ppt/media/image20.png" Id="R2bd9411d81364920" /><Relationship Type="http://schemas.openxmlformats.org/officeDocument/2006/relationships/image" Target="/ppt/media/image21.png" Id="R979be35e29894dca" /><Relationship Type="http://schemas.openxmlformats.org/officeDocument/2006/relationships/image" Target="/ppt/media/image22.png" Id="R0f6ca8c3df70468e" /><Relationship Type="http://schemas.openxmlformats.org/officeDocument/2006/relationships/image" Target="/ppt/media/image23.png" Id="Rbae5fb6670494986" /><Relationship Type="http://schemas.openxmlformats.org/officeDocument/2006/relationships/image" Target="/ppt/media/image24.png" Id="Rdf58850b45794d8e" /><Relationship Type="http://schemas.openxmlformats.org/officeDocument/2006/relationships/image" Target="/ppt/media/image25.png" Id="R34e4340c92424ee2" /><Relationship Type="http://schemas.openxmlformats.org/officeDocument/2006/relationships/image" Target="/ppt/media/image26.png" Id="R291ab1b790124518" /><Relationship Type="http://schemas.openxmlformats.org/officeDocument/2006/relationships/notesSlide" Target="/ppt/notesSlides/notesSlide5.xml" Id="R7bacd0f73c3044b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a0e5944ece4f13" /><Relationship Type="http://schemas.openxmlformats.org/officeDocument/2006/relationships/image" Target="/ppt/media/image27.png" Id="Rba828390340d4673" /><Relationship Type="http://schemas.openxmlformats.org/officeDocument/2006/relationships/image" Target="/ppt/media/image28.png" Id="R00646674ad14453c" /><Relationship Type="http://schemas.openxmlformats.org/officeDocument/2006/relationships/image" Target="/ppt/media/image29.png" Id="Rd6d27eb2d21740a4" /><Relationship Type="http://schemas.openxmlformats.org/officeDocument/2006/relationships/image" Target="/ppt/media/image30.png" Id="R2e72038257954c5b" /><Relationship Type="http://schemas.openxmlformats.org/officeDocument/2006/relationships/notesSlide" Target="/ppt/notesSlides/notesSlide6.xml" Id="R76396de4c8514a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6a9dde71e44f9b" /><Relationship Type="http://schemas.openxmlformats.org/officeDocument/2006/relationships/image" Target="/ppt/media/image31.png" Id="Rab974e2e47014ec6" /><Relationship Type="http://schemas.openxmlformats.org/officeDocument/2006/relationships/image" Target="/ppt/media/image32.png" Id="R19026446e322474e" /><Relationship Type="http://schemas.openxmlformats.org/officeDocument/2006/relationships/image" Target="/ppt/media/image33.png" Id="R359018c4c8554f28" /><Relationship Type="http://schemas.openxmlformats.org/officeDocument/2006/relationships/image" Target="/ppt/media/image34.png" Id="R649c38185a824554" /><Relationship Type="http://schemas.openxmlformats.org/officeDocument/2006/relationships/notesSlide" Target="/ppt/notesSlides/notesSlide7.xml" Id="Raa636e5b0f55436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9f3a8b2c4b4381" /><Relationship Type="http://schemas.openxmlformats.org/officeDocument/2006/relationships/image" Target="/ppt/media/image35.png" Id="Rd856035623ce4ac1" /><Relationship Type="http://schemas.openxmlformats.org/officeDocument/2006/relationships/image" Target="/ppt/media/image36.png" Id="R9e4701b294eb4746" /><Relationship Type="http://schemas.openxmlformats.org/officeDocument/2006/relationships/image" Target="/ppt/media/image37.png" Id="R7f105f648e494e1a" /><Relationship Type="http://schemas.openxmlformats.org/officeDocument/2006/relationships/image" Target="/ppt/media/image38.png" Id="R5f9c52f49bc542fb" /><Relationship Type="http://schemas.openxmlformats.org/officeDocument/2006/relationships/notesSlide" Target="/ppt/notesSlides/notesSlide8.xml" Id="R3b28f667f5d045b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86e06708bb40c9" /><Relationship Type="http://schemas.openxmlformats.org/officeDocument/2006/relationships/image" Target="/ppt/media/image39.png" Id="Ra8cfd78a143d426c" /><Relationship Type="http://schemas.openxmlformats.org/officeDocument/2006/relationships/image" Target="/ppt/media/image40.png" Id="Rd2a5de2bf06148b3" /><Relationship Type="http://schemas.openxmlformats.org/officeDocument/2006/relationships/image" Target="/ppt/media/image41.png" Id="R3d5c934841a44f1e" /><Relationship Type="http://schemas.openxmlformats.org/officeDocument/2006/relationships/notesSlide" Target="/ppt/notesSlides/notesSlide9.xml" Id="R025ced71475240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816a90c6f4432e" /><Relationship Type="http://schemas.openxmlformats.org/officeDocument/2006/relationships/notesSlide" Target="/ppt/notesSlides/notesSlide10.xml" Id="R500c318c579a4fa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a75b7b07ba43ab" /><Relationship Type="http://schemas.openxmlformats.org/officeDocument/2006/relationships/image" Target="/ppt/media/image42.png" Id="R75ef4c41d449442f" /><Relationship Type="http://schemas.openxmlformats.org/officeDocument/2006/relationships/image" Target="/ppt/media/image43.png" Id="R7063d167bdc6408c" /><Relationship Type="http://schemas.openxmlformats.org/officeDocument/2006/relationships/image" Target="/ppt/media/image44.png" Id="R031a0a5dfd85492f" /><Relationship Type="http://schemas.openxmlformats.org/officeDocument/2006/relationships/image" Target="/ppt/media/image45.png" Id="R405631e8e78e4256" /><Relationship Type="http://schemas.openxmlformats.org/officeDocument/2006/relationships/image" Target="/ppt/media/image46.png" Id="Rcccfa59a3e7b4ee2" /><Relationship Type="http://schemas.openxmlformats.org/officeDocument/2006/relationships/notesSlide" Target="/ppt/notesSlides/notesSlide11.xml" Id="R6242b6cee4d74e3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5781659d034dfb" /><Relationship Type="http://schemas.openxmlformats.org/officeDocument/2006/relationships/image" Target="/ppt/media/image47.png" Id="Rd733ce8d82d441cd" /><Relationship Type="http://schemas.openxmlformats.org/officeDocument/2006/relationships/image" Target="/ppt/media/image48.png" Id="R00d98dc90c544f5e" /><Relationship Type="http://schemas.openxmlformats.org/officeDocument/2006/relationships/image" Target="/ppt/media/image49.png" Id="R0214f024a30d4738" /><Relationship Type="http://schemas.openxmlformats.org/officeDocument/2006/relationships/image" Target="/ppt/media/image50.png" Id="Rbb5de98d3b96466d" /><Relationship Type="http://schemas.openxmlformats.org/officeDocument/2006/relationships/image" Target="/ppt/media/image51.png" Id="R0ecfd31e491f4fe2" /><Relationship Type="http://schemas.openxmlformats.org/officeDocument/2006/relationships/notesSlide" Target="/ppt/notesSlides/notesSlide12.xml" Id="R0eccd1f3c328468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474347cba6480c" /><Relationship Type="http://schemas.openxmlformats.org/officeDocument/2006/relationships/image" Target="/ppt/media/image52.png" Id="Rd27fcbc82bdb4cd6" /><Relationship Type="http://schemas.openxmlformats.org/officeDocument/2006/relationships/image" Target="/ppt/media/image53.png" Id="Ra61eb1d15cef4c11" /><Relationship Type="http://schemas.openxmlformats.org/officeDocument/2006/relationships/image" Target="/ppt/media/image54.png" Id="R895767cab3f34c17" /><Relationship Type="http://schemas.openxmlformats.org/officeDocument/2006/relationships/notesSlide" Target="/ppt/notesSlides/notesSlide13.xml" Id="R8474205f596f4c3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51420f5e544847" /><Relationship Type="http://schemas.openxmlformats.org/officeDocument/2006/relationships/image" Target="/ppt/media/image55.png" Id="R3a19a00304294e23" /><Relationship Type="http://schemas.openxmlformats.org/officeDocument/2006/relationships/notesSlide" Target="/ppt/notesSlides/notesSlide14.xml" Id="R0b499af95e67489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a06bd37fa143af" /><Relationship Type="http://schemas.openxmlformats.org/officeDocument/2006/relationships/image" Target="/ppt/media/image56.png" Id="R84ffe30dc31a44e2" /><Relationship Type="http://schemas.openxmlformats.org/officeDocument/2006/relationships/notesSlide" Target="/ppt/notesSlides/notesSlide15.xml" Id="R738890b8a3e14ed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e0d2d96d4b4aae" /><Relationship Type="http://schemas.openxmlformats.org/officeDocument/2006/relationships/image" Target="/ppt/media/image57.png" Id="R09324f13bffb45b3" /><Relationship Type="http://schemas.openxmlformats.org/officeDocument/2006/relationships/notesSlide" Target="/ppt/notesSlides/notesSlide16.xml" Id="Rf9c29fc37c8c410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7e0bd60723456d" /><Relationship Type="http://schemas.openxmlformats.org/officeDocument/2006/relationships/image" Target="/ppt/media/image58.png" Id="R5975b81efd0f4088" /><Relationship Type="http://schemas.openxmlformats.org/officeDocument/2006/relationships/notesSlide" Target="/ppt/notesSlides/notesSlide17.xml" Id="R5848a592846f462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9d8917d56540ac" /><Relationship Type="http://schemas.openxmlformats.org/officeDocument/2006/relationships/image" Target="/ppt/media/image.jpeg" Id="Racc0d94fb1cb455e" /><Relationship Type="http://schemas.openxmlformats.org/officeDocument/2006/relationships/notesSlide" Target="/ppt/notesSlides/notesSlide18.xml" Id="Rbf986cb3fa31468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a918b94db84adc" /><Relationship Type="http://schemas.openxmlformats.org/officeDocument/2006/relationships/image" Target="/ppt/media/image59.png" Id="Rb05bf5f1cba248dd" /><Relationship Type="http://schemas.openxmlformats.org/officeDocument/2006/relationships/notesSlide" Target="/ppt/notesSlides/notesSlide19.xml" Id="Re527c4cc22e14bf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6b583628104c41" /><Relationship Type="http://schemas.openxmlformats.org/officeDocument/2006/relationships/image" Target="/ppt/media/image60.png" Id="R6e18eb9fbd9346e9" /><Relationship Type="http://schemas.openxmlformats.org/officeDocument/2006/relationships/notesSlide" Target="/ppt/notesSlides/notesSlide20.xml" Id="R0b1a021960644cf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9d5d8af5854569" /><Relationship Type="http://schemas.openxmlformats.org/officeDocument/2006/relationships/image" Target="/ppt/media/image61.png" Id="R916e60dd15d7420d" /><Relationship Type="http://schemas.openxmlformats.org/officeDocument/2006/relationships/notesSlide" Target="/ppt/notesSlides/notesSlide21.xml" Id="R050af82f5bf1453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17dc60b2a24bc2" /><Relationship Type="http://schemas.openxmlformats.org/officeDocument/2006/relationships/image" Target="/ppt/media/image62.png" Id="Rdff428951f914579" /><Relationship Type="http://schemas.openxmlformats.org/officeDocument/2006/relationships/notesSlide" Target="/ppt/notesSlides/notesSlide22.xml" Id="R3a37379d18b14e3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f6d1a84ab84c38" /><Relationship Type="http://schemas.openxmlformats.org/officeDocument/2006/relationships/image" Target="/ppt/media/image63.png" Id="Rc6c546629aa34da8" /><Relationship Type="http://schemas.openxmlformats.org/officeDocument/2006/relationships/notesSlide" Target="/ppt/notesSlides/notesSlide23.xml" Id="Re15e0234f36b4da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53d088bcd54692" /><Relationship Type="http://schemas.openxmlformats.org/officeDocument/2006/relationships/image" Target="/ppt/media/image64.png" Id="R401066c05a544598" /><Relationship Type="http://schemas.openxmlformats.org/officeDocument/2006/relationships/notesSlide" Target="/ppt/notesSlides/notesSlide24.xml" Id="R8a6ef2bec1ad4ff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42c059284b4812" /><Relationship Type="http://schemas.openxmlformats.org/officeDocument/2006/relationships/image" Target="/ppt/media/image65.png" Id="Raeb85bfe212248da" /><Relationship Type="http://schemas.openxmlformats.org/officeDocument/2006/relationships/notesSlide" Target="/ppt/notesSlides/notesSlide25.xml" Id="R245e6b235944405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4f41c5f37b4eb4" /><Relationship Type="http://schemas.openxmlformats.org/officeDocument/2006/relationships/image" Target="/ppt/media/image66.png" Id="R5b41026b2e0f4a63" /><Relationship Type="http://schemas.openxmlformats.org/officeDocument/2006/relationships/notesSlide" Target="/ppt/notesSlides/notesSlide26.xml" Id="R77f01de076bc415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d0f8173104ff6" /><Relationship Type="http://schemas.openxmlformats.org/officeDocument/2006/relationships/image" Target="/ppt/media/image67.png" Id="R29a29352a71040fb" /><Relationship Type="http://schemas.openxmlformats.org/officeDocument/2006/relationships/notesSlide" Target="/ppt/notesSlides/notesSlide27.xml" Id="Re651874a4b77442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48877118454021" /><Relationship Type="http://schemas.openxmlformats.org/officeDocument/2006/relationships/image" Target="/ppt/media/image68.png" Id="Rec8471bcc00f4436" /><Relationship Type="http://schemas.openxmlformats.org/officeDocument/2006/relationships/notesSlide" Target="/ppt/notesSlides/notesSlide28.xml" Id="Raf62db0e9e13484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d6a07f51284cce" /><Relationship Type="http://schemas.openxmlformats.org/officeDocument/2006/relationships/image" Target="/ppt/media/image69.png" Id="Rb723068f2f9d4c49" /><Relationship Type="http://schemas.openxmlformats.org/officeDocument/2006/relationships/image" Target="/ppt/media/image70.png" Id="R447ee74c26e34b8e" /><Relationship Type="http://schemas.openxmlformats.org/officeDocument/2006/relationships/image" Target="/ppt/media/image71.png" Id="Rca8bf7c1720f4594" /><Relationship Type="http://schemas.openxmlformats.org/officeDocument/2006/relationships/image" Target="/ppt/media/image72.png" Id="Re1789f47d0464999" /><Relationship Type="http://schemas.openxmlformats.org/officeDocument/2006/relationships/image" Target="/ppt/media/image73.png" Id="R09b824e1d06940b3" /><Relationship Type="http://schemas.openxmlformats.org/officeDocument/2006/relationships/notesSlide" Target="/ppt/notesSlides/notesSlide29.xml" Id="Rd540ec23d10242e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2488652704401e" /><Relationship Type="http://schemas.openxmlformats.org/officeDocument/2006/relationships/image" Target="/ppt/media/image74.png" Id="R7a7227b3465741cf" /><Relationship Type="http://schemas.openxmlformats.org/officeDocument/2006/relationships/notesSlide" Target="/ppt/notesSlides/notesSlide30.xml" Id="R78d9b4aa026e439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b69db7d2b74449" /><Relationship Type="http://schemas.openxmlformats.org/officeDocument/2006/relationships/image" Target="/ppt/media/image75.png" Id="Ra5739921e9a64fa1" /><Relationship Type="http://schemas.openxmlformats.org/officeDocument/2006/relationships/image" Target="/ppt/media/image76.png" Id="Re44deccd77534233" /><Relationship Type="http://schemas.openxmlformats.org/officeDocument/2006/relationships/notesSlide" Target="/ppt/notesSlides/notesSlide31.xml" Id="R3bd4b6eafdd3450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e27146a494c59" /><Relationship Type="http://schemas.openxmlformats.org/officeDocument/2006/relationships/image" Target="/ppt/media/image77.png" Id="Re331abbe07104e09" /><Relationship Type="http://schemas.openxmlformats.org/officeDocument/2006/relationships/notesSlide" Target="/ppt/notesSlides/notesSlide32.xml" Id="R2833b141a6fd415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1cdf20c6e44173" /><Relationship Type="http://schemas.openxmlformats.org/officeDocument/2006/relationships/image" Target="/ppt/media/image78.png" Id="R2e84dc87dc9f4b2a" /><Relationship Type="http://schemas.openxmlformats.org/officeDocument/2006/relationships/notesSlide" Target="/ppt/notesSlides/notesSlide33.xml" Id="R320ba002c7a5471c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77e0c5a3ec4203" /><Relationship Type="http://schemas.openxmlformats.org/officeDocument/2006/relationships/image" Target="/ppt/media/image79.png" Id="Rf02e657278374373" /><Relationship Type="http://schemas.openxmlformats.org/officeDocument/2006/relationships/notesSlide" Target="/ppt/notesSlides/notesSlide34.xml" Id="R0f1dbf9228d2491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99b5f844b34281" /><Relationship Type="http://schemas.openxmlformats.org/officeDocument/2006/relationships/image" Target="/ppt/media/image80.png" Id="R1079952e7bc64639" /><Relationship Type="http://schemas.openxmlformats.org/officeDocument/2006/relationships/notesSlide" Target="/ppt/notesSlides/notesSlide35.xml" Id="R38fc2b987a5e4a8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f88c7e13d40b4" /><Relationship Type="http://schemas.openxmlformats.org/officeDocument/2006/relationships/image" Target="/ppt/media/image81.png" Id="R85ce2e2764084f50" /><Relationship Type="http://schemas.openxmlformats.org/officeDocument/2006/relationships/notesSlide" Target="/ppt/notesSlides/notesSlide36.xml" Id="R97347c26d025402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948e1f5ad248fa" /><Relationship Type="http://schemas.openxmlformats.org/officeDocument/2006/relationships/image" Target="/ppt/media/image2.jpeg" Id="R981627d1dbef4455" /><Relationship Type="http://schemas.openxmlformats.org/officeDocument/2006/relationships/notesSlide" Target="/ppt/notesSlides/notesSlide37.xml" Id="R8752a9a22028454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49d942cf3e45fa" /><Relationship Type="http://schemas.openxmlformats.org/officeDocument/2006/relationships/image" Target="/ppt/media/image82.png" Id="Rda90b3cae87f4cdf" /><Relationship Type="http://schemas.openxmlformats.org/officeDocument/2006/relationships/image" Target="/ppt/media/image83.png" Id="R67f159736bd94227" /><Relationship Type="http://schemas.openxmlformats.org/officeDocument/2006/relationships/notesSlide" Target="/ppt/notesSlides/notesSlide38.xml" Id="R5c51694b99894a99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8b16f06ac450d" /><Relationship Type="http://schemas.openxmlformats.org/officeDocument/2006/relationships/image" Target="/ppt/media/image84.png" Id="Rc03dac3417ee4a64" /><Relationship Type="http://schemas.openxmlformats.org/officeDocument/2006/relationships/image" Target="/ppt/media/image85.png" Id="Rbbb7711534ff4577" /><Relationship Type="http://schemas.openxmlformats.org/officeDocument/2006/relationships/notesSlide" Target="/ppt/notesSlides/notesSlide39.xml" Id="R1731c648f9be4bfd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40a86e50ad4580" /><Relationship Type="http://schemas.openxmlformats.org/officeDocument/2006/relationships/image" Target="/ppt/media/image86.png" Id="R574981afa6744dd7" /><Relationship Type="http://schemas.openxmlformats.org/officeDocument/2006/relationships/image" Target="/ppt/media/image87.png" Id="Rc8fbf6f6b7cb4b58" /><Relationship Type="http://schemas.openxmlformats.org/officeDocument/2006/relationships/notesSlide" Target="/ppt/notesSlides/notesSlide40.xml" Id="Rbfa081d226254433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6414e388b483c" /><Relationship Type="http://schemas.openxmlformats.org/officeDocument/2006/relationships/image" Target="/ppt/media/image88.png" Id="Rb07d2b48f5f94079" /><Relationship Type="http://schemas.openxmlformats.org/officeDocument/2006/relationships/notesSlide" Target="/ppt/notesSlides/notesSlide41.xml" Id="R3d664955f2f3457a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f9263de3eb4f37" /><Relationship Type="http://schemas.openxmlformats.org/officeDocument/2006/relationships/image" Target="/ppt/media/image89.png" Id="R5dab83cb0d054fe6" /><Relationship Type="http://schemas.openxmlformats.org/officeDocument/2006/relationships/notesSlide" Target="/ppt/notesSlides/notesSlide42.xml" Id="Rd73cb4abc0b7426b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72cf87c844f9e" /><Relationship Type="http://schemas.openxmlformats.org/officeDocument/2006/relationships/image" Target="/ppt/media/image90.png" Id="R68134fbba0574cc4" /><Relationship Type="http://schemas.openxmlformats.org/officeDocument/2006/relationships/image" Target="/ppt/media/image91.png" Id="R451fd2542c944016" /><Relationship Type="http://schemas.openxmlformats.org/officeDocument/2006/relationships/image" Target="/ppt/media/image92.png" Id="R33019d7b9c914bc4" /><Relationship Type="http://schemas.openxmlformats.org/officeDocument/2006/relationships/image" Target="/ppt/media/image93.png" Id="R0e2fb1abd48c4b44" /><Relationship Type="http://schemas.openxmlformats.org/officeDocument/2006/relationships/image" Target="/ppt/media/image94.png" Id="R7ffb6c35607a44a1" /><Relationship Type="http://schemas.openxmlformats.org/officeDocument/2006/relationships/image" Target="/ppt/media/image95.png" Id="Rff3b25c5c2fb48ac" /><Relationship Type="http://schemas.openxmlformats.org/officeDocument/2006/relationships/image" Target="/ppt/media/image96.png" Id="Rab41861cf0104147" /><Relationship Type="http://schemas.openxmlformats.org/officeDocument/2006/relationships/notesSlide" Target="/ppt/notesSlides/notesSlide43.xml" Id="Rc7b72b13e73d4fe6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737e1217b54c17" /><Relationship Type="http://schemas.openxmlformats.org/officeDocument/2006/relationships/notesSlide" Target="/ppt/notesSlides/notesSlide44.xml" Id="R33092645a8264d93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ec4f3afa254a35" /><Relationship Type="http://schemas.openxmlformats.org/officeDocument/2006/relationships/notesSlide" Target="/ppt/notesSlides/notesSlide45.xml" Id="R92b104ac23e84ae2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3f32ff32a34997" /><Relationship Type="http://schemas.openxmlformats.org/officeDocument/2006/relationships/image" Target="/ppt/media/image97.png" Id="Rf4c4d0f8963c4662" /><Relationship Type="http://schemas.openxmlformats.org/officeDocument/2006/relationships/image" Target="/ppt/media/image98.png" Id="Rcb74df65627f4b73" /><Relationship Type="http://schemas.openxmlformats.org/officeDocument/2006/relationships/image" Target="/ppt/media/image99.png" Id="R5af2a86b33ab42dd" /><Relationship Type="http://schemas.openxmlformats.org/officeDocument/2006/relationships/image" Target="/ppt/media/image100.png" Id="R472941e4c4004093" /><Relationship Type="http://schemas.openxmlformats.org/officeDocument/2006/relationships/notesSlide" Target="/ppt/notesSlides/notesSlide46.xml" Id="Rceab2da9b8ee4874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85bbccfc644fd3" /><Relationship Type="http://schemas.openxmlformats.org/officeDocument/2006/relationships/image" Target="/ppt/media/image101.png" Id="Rcdee6c340073463c" /><Relationship Type="http://schemas.openxmlformats.org/officeDocument/2006/relationships/notesSlide" Target="/ppt/notesSlides/notesSlide47.xml" Id="Rbb870002402e478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D36C2F-8548-4D8C-872C-B49FF521AF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c24cad4a0a456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BD155-2F64-474C-99B9-5245146A8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E27">
                  <a:alpha val="96000"/>
                </a:srgbClr>
              </a:gs>
              <a:gs pos="44000">
                <a:srgbClr val="06323A">
                  <a:alpha val="72000"/>
                </a:srgbClr>
              </a:gs>
              <a:gs pos="74000">
                <a:srgbClr val="06323A">
                  <a:alpha val="8000"/>
                </a:srgbClr>
              </a:gs>
              <a:gs pos="100000">
                <a:srgbClr val="0632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4C74B4-DAE9-40D4-BDF1-E34ACD57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CC9234-3059-48AF-B781-8D8BCE4676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082b67f71b4afa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644487-34D1-40F6-8DEB-CD7AD80C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23622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A6B3">
              <a:alpha val="22000"/>
            </a:srgbClr>
          </a:solidFill>
          <a:ln xmlns:a="http://schemas.openxmlformats.org/drawingml/2006/main" w="9525">
            <a:solidFill>
              <a:srgbClr val="72DFE7">
                <a:alpha val="32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36E8FC-897C-4F04-8109-8D630395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71600"/>
            <a:ext cx="2209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5FB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FBFF"/>
                </a:solidFill>
                <a:latin typeface="Microsoft YaHei"/>
                <a:ea typeface="Microsoft YaHei"/>
                <a:cs typeface="Microsoft YaHei"/>
              </a:rPr>
              <a:t>饮料酒水行业解决方案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D5E57C-7A4D-4C6A-A8B2-64280D23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66675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让每一瓶、每一箱的渠道需求，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准确进入总部供应链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7817C-09B1-49D4-8440-ED361EB8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81400"/>
            <a:ext cx="647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725" b="1">
                <a:solidFill>
                  <a:srgbClr val="D7EE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D7EEF0"/>
                </a:solidFill>
                <a:latin typeface="Microsoft YaHei"/>
                <a:ea typeface="Microsoft YaHei"/>
                <a:cs typeface="Microsoft YaHei"/>
              </a:rPr>
              <a:t>云上订货 · 饮料酒水订货系统解决方案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14C68E-A8CA-486C-8E01-8ACB7134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14800"/>
            <a:ext cx="619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rPr>
              <a:t>从渠道客户补货、总部集单，到仓库拣配、线路配送、签收回单与周期对账，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rPr>
              <a:t>让旺季与节前备货不再依赖越来越多的微信群和表格。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43138D-F7AA-43E3-80A6-8FC4F5AE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78FF5A-28EE-40AD-975B-CCD84BEA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区域经销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C1C6D8-A6C7-4F20-A91C-74B7EC89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A280F3-F622-4C1A-9E0F-A5CD378F6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烟酒店终端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E0CC27-89CC-450C-8E85-1F813F942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599854-172F-43A0-B949-8CC75FDF0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餐饮酒吧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578496-9262-41FA-9917-5193D794F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B504AE-6395-441C-BCBA-B6897A06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团购礼赠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B8EFEA-FD47-4E5B-B3BC-32488A7AB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62650"/>
            <a:ext cx="809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C5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5DBDE"/>
                </a:solidFill>
                <a:latin typeface="Microsoft YaHei"/>
                <a:ea typeface="Microsoft YaHei"/>
                <a:cs typeface="Microsoft YaHei"/>
              </a:rPr>
              <a:t>瓶装水 · 碳酸/果汁/茶饮 · 功能饮品 · 啤酒 · 白酒 · 葡萄酒 · 烈酒 · 进口酒</a:t>
            </a:r>
          </a:p>
        </p:txBody>
      </p:sp>
    </p:spTree>
    <p:extLst>
      <p:ext uri="{BB962C8B-B14F-4D97-AF65-F5344CB8AC3E}">
        <p14:creationId xmlns:p14="http://schemas.microsoft.com/office/powerpoint/2010/main" val="20117042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C2D6E2C-151D-4703-BD3F-714F4F7D3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34B8BB-7756-42AE-9611-DA3CC42C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6288D6-7BB2-4EF5-836D-BB9FBFB3E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1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饮料酒水订货，不是把微信搬到手机上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18AD95-4F13-4E7E-9004-5AC2D3A6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真正的价值，是让每一次渠道要货继续驱动总部集单、采购准备、仓库履约、配送签收和财务核对。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F299F7-6D01-4226-9632-1FA4504AD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CC2C1B-53E7-4299-B7F1-2B71BA4C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701A5D-8404-4887-9782-709342BB0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2B943B-8DD8-48C8-AD25-0DB380538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371850"/>
            <a:ext cx="98298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D9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1A83F-C8A3-45D4-ACCA-2FB742BB4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DD61BD-8080-4654-B714-B80A45AF6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834494A-4DAB-45FA-BAA7-5D9585926F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38713624d84123"/>
          <a:stretch xmlns:a="http://schemas.openxmlformats.org/drawingml/2006/main"/>
        </p:blipFill>
        <p:spPr>
          <a:xfrm xmlns:a="http://schemas.openxmlformats.org/drawingml/2006/main">
            <a:off x="14478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5F9F7B-5FAB-405C-B9FF-D20BC161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渠道客户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00E2C6-DFA2-458B-A37B-BFD01BE8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选商品 · 定数量 · 约交期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FA8E42-6622-4CD8-90E0-E1CDAAFD6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918490-9422-48D3-80F9-A1EEAEDCC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820BB2-B729-4E6A-B72C-E049CBE23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6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D8E37A7-3F0C-4476-8F90-115EC2A673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e8d73dbf984301"/>
          <a:stretch xmlns:a="http://schemas.openxmlformats.org/drawingml/2006/main"/>
        </p:blipFill>
        <p:spPr>
          <a:xfrm xmlns:a="http://schemas.openxmlformats.org/drawingml/2006/main">
            <a:off x="36576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84A676-2E07-49FE-B5F1-1D00CEA65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8DF6B5-77D9-4411-A3E1-8D99122D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D3E8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3E8E8"/>
                </a:solidFill>
                <a:latin typeface="Microsoft YaHei"/>
                <a:ea typeface="Microsoft YaHei"/>
                <a:cs typeface="Microsoft YaHei"/>
              </a:rPr>
              <a:t>审规则 · 汇需求 · 分任务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FA831B-D2F1-41F5-AFBC-787802F7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DED36C-3B35-487F-9D78-16D62C5FB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500CC7-EE56-4E1A-8615-D69204213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0B24EBC5-82EE-4F6D-90DC-B9BA240106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7f38fc067a4209"/>
          <a:stretch xmlns:a="http://schemas.openxmlformats.org/drawingml/2006/main"/>
        </p:blipFill>
        <p:spPr>
          <a:xfrm xmlns:a="http://schemas.openxmlformats.org/drawingml/2006/main">
            <a:off x="58674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3BA983-ACA4-449D-A229-E825A61C6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16A603-CA32-4007-9A84-82F5AB121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备货 · 拣配 · 出库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AAA851-F8C9-4E87-B7A5-98D41EAE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36FA86-9E9E-485B-B5C8-F0D7260A0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76B39D7-A80A-4197-AE47-65AE82854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32082E60-DD11-481E-859C-DD35C6AB6D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53ce2b2a87402a"/>
          <a:stretch xmlns:a="http://schemas.openxmlformats.org/drawingml/2006/main"/>
        </p:blipFill>
        <p:spPr>
          <a:xfrm xmlns:a="http://schemas.openxmlformats.org/drawingml/2006/main">
            <a:off x="80772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2E23637-C014-4D54-BF72-457117FEC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CA0B596-B718-4741-B2A0-EE4E3B9D9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送达 · 异常 · 回单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8B3ECDB-B1AA-4412-AAAB-2EEE8F27A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9293191-0081-4FFD-95C2-0C842457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FF4D538-99FA-4392-BCB8-A324EC71C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9DE45BD-C8FB-460F-A52C-96648773C4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12901a4b554da6"/>
          <a:stretch xmlns:a="http://schemas.openxmlformats.org/drawingml/2006/main"/>
        </p:blipFill>
        <p:spPr>
          <a:xfrm xmlns:a="http://schemas.openxmlformats.org/drawingml/2006/main">
            <a:off x="102870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B14625F-879B-4A7F-8AD9-1391D965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财务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9769246-9F7A-4E4C-96F9-2D2685A38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收款 · 对账 · 额度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27FB7A0-2170-4AE7-A48A-479125E7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914900"/>
            <a:ext cx="72009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01A7385-A2CE-4E15-9AE0-5A273AAE1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953000"/>
            <a:ext cx="689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原订单、出库、客户实收与有效收款各留记录，按原单关联</a:t>
            </a:r>
          </a:p>
        </p:txBody>
      </p:sp>
    </p:spTree>
    <p:extLst>
      <p:ext uri="{BB962C8B-B14F-4D97-AF65-F5344CB8AC3E}">
        <p14:creationId xmlns:p14="http://schemas.microsoft.com/office/powerpoint/2010/main" val="7554853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3D492F2-06ED-4E20-B63B-879D401EC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ADBAA-A454-4F8A-9355-88EFA705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60EB2A-1D0A-4C3F-BD33-ABCC857E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渠道每增加一层，规格、价格与交付复杂度也增加一层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EF4DEA-1E80-4D52-89CB-2A6A75D2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品牌更多、箱规更多、价盘更多、交期更紧，人工沟通很快成为旺季与扩张的瓶颈。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4C1FF-277E-4D1C-A984-E552AEB3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53F785-081B-4489-8B41-F2E6C8A74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41490F-735E-43B9-8AA0-F2B8606F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536844-631B-47CF-9E20-113415CD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838700" cy="33528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BADD4B-32F3-4BF0-A6D7-81EF0051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24100"/>
            <a:ext cx="11239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41E629-C937-491B-A9AD-90B3E662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431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渠道较少时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D195CE-394C-4C71-A07E-076E4A600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838450"/>
            <a:ext cx="3905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靠熟人、群聊和表格</a:t>
            </a:r>
          </a:p>
          <a:p xmlns:a="http://schemas.openxmlformats.org/drawingml/2006/main">
            <a:pPr algn="l">
              <a:buNone/>
              <a:def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还能勉强维持</a:t>
            </a:r>
          </a:p>
        </p:txBody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73D6A87-A14B-4A6C-8537-FD6D74FACA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cd8757dbd34010"/>
          <a:stretch xmlns:a="http://schemas.openxmlformats.org/drawingml/2006/main"/>
        </p:blipFill>
        <p:spPr>
          <a:xfrm xmlns:a="http://schemas.openxmlformats.org/drawingml/2006/main">
            <a:off x="952500" y="3886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753B12-359E-458F-8456-BDA15CD1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05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客户口头要货</a:t>
            </a:r>
          </a:p>
        </p:txBody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2023D58-D3DC-4294-823A-7D479AC77B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759e0c9fcc4780"/>
          <a:stretch xmlns:a="http://schemas.openxmlformats.org/drawingml/2006/main"/>
        </p:blipFill>
        <p:spPr>
          <a:xfrm xmlns:a="http://schemas.openxmlformats.org/drawingml/2006/main">
            <a:off x="952500" y="43624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D9F6CE-A2F9-4F9B-B38E-CC0237360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3815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同一商品多种叫法</a:t>
            </a:r>
          </a:p>
        </p:txBody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F250F1A-1A66-4579-ACD7-9955566E54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466bac20834c87"/>
          <a:stretch xmlns:a="http://schemas.openxmlformats.org/drawingml/2006/main"/>
        </p:blipFill>
        <p:spPr>
          <a:xfrm xmlns:a="http://schemas.openxmlformats.org/drawingml/2006/main">
            <a:off x="952500" y="4838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B7028E-76FF-405B-BB7F-1C3682700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857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月末人工对账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6DB156-6367-4442-8E5F-894FAB6E2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095500"/>
            <a:ext cx="5600700" cy="3352800"/>
          </a:xfrm>
          <a:prstGeom xmlns:a="http://schemas.openxmlformats.org/drawingml/2006/main" prst="roundRect">
            <a:avLst>
              <a:gd name="adj" fmla="val 4545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EE71A9-8B32-46D2-9137-0D607ACB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324100"/>
            <a:ext cx="1371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E117C7-F82D-43B8-BD3F-49E6A5BC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4315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区域与渠道扩张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168097-04AA-4C0A-8B78-1FCE934D4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838450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需要可复制的</a:t>
            </a:r>
          </a:p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商品、价格与履约规则</a:t>
            </a:r>
          </a:p>
        </p:txBody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ED2A4FF-157A-4AC5-ADE8-F92AE19E71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2763aba38241ae"/>
          <a:stretch xmlns:a="http://schemas.openxmlformats.org/drawingml/2006/main"/>
        </p:blipFill>
        <p:spPr>
          <a:xfrm xmlns:a="http://schemas.openxmlformats.org/drawingml/2006/main">
            <a:off x="6191250" y="3905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914137-C512-4914-B76D-94B4328AD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9052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rPr>
              <a:t>经销商 / 终端 / 团购客户分层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BE1F0B1-CC26-4CBC-8233-AA49A86BC2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bdc2ca7cd6437f"/>
          <a:stretch xmlns:a="http://schemas.openxmlformats.org/drawingml/2006/main"/>
        </p:blipFill>
        <p:spPr>
          <a:xfrm xmlns:a="http://schemas.openxmlformats.org/drawingml/2006/main">
            <a:off x="6191250" y="4381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C2CFD8-59F0-4060-9613-7A342372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3815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rPr>
              <a:t>总仓 / 区域仓 / 线路配送协同</a:t>
            </a:r>
          </a:p>
        </p:txBody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D3666EFA-4AC8-48D2-B75A-EE81E664A5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88f76e650426f"/>
          <a:stretch xmlns:a="http://schemas.openxmlformats.org/drawingml/2006/main"/>
        </p:blipFill>
        <p:spPr>
          <a:xfrm xmlns:a="http://schemas.openxmlformats.org/drawingml/2006/main">
            <a:off x="6191250" y="4857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A0B018F-8B7B-45AF-8675-0789F7E29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8577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rPr>
              <a:t>订单、客户、商品与待办透明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962B80-976E-4CBD-87B1-6331CC6E4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33375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03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49DE918-6FDB-413B-A845-6E75F5C5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829300"/>
            <a:ext cx="73152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B7C1A9-B3DB-4614-91E7-5D2467E1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5867400"/>
            <a:ext cx="701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统一订货规则，降低渠道扩张对新增接单人力的依赖</a:t>
            </a:r>
          </a:p>
        </p:txBody>
      </p:sp>
    </p:spTree>
    <p:extLst>
      <p:ext uri="{BB962C8B-B14F-4D97-AF65-F5344CB8AC3E}">
        <p14:creationId xmlns:p14="http://schemas.microsoft.com/office/powerpoint/2010/main" val="4786233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FCDE7E-470A-4D29-B961-FB946DE515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5589d017b840b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032BE6-0876-451E-B942-610BE850B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F28">
                  <a:alpha val="96000"/>
                </a:srgbClr>
              </a:gs>
              <a:gs pos="46000">
                <a:srgbClr val="06313A">
                  <a:alpha val="78000"/>
                </a:srgbClr>
              </a:gs>
              <a:gs pos="74000">
                <a:srgbClr val="06313A">
                  <a:alpha val="16000"/>
                </a:srgbClr>
              </a:gs>
              <a:gs pos="100000">
                <a:srgbClr val="0631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4C68C8-C240-467C-AB84-173F970F7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26098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AC83C6-F423-44BB-B992-747368715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6250"/>
            <a:ext cx="2457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9EA5CD-0309-4CC4-B1AC-3EC3BAF00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5905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饮料酒水是一张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多角色、多节点的供货网络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D3B5A-8F42-4990-AAC6-53F73AAB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590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rPr>
              <a:t>品牌商、总代、区域经销商、总仓、烟酒店、商超、餐饮酒吧与团购客户，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rPr>
              <a:t>需要围绕同一张订单分享一致的商品、价格与交付信息。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A4FAA8-5719-49FC-9284-016F6032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385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705C301-22B6-4120-BC6C-6B362CC50C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eedd7994d5450c"/>
          <a:stretch xmlns:a="http://schemas.openxmlformats.org/drawingml/2006/main"/>
        </p:blipFill>
        <p:spPr>
          <a:xfrm xmlns:a="http://schemas.openxmlformats.org/drawingml/2006/main">
            <a:off x="895350" y="38004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14013C-26B2-4B4B-B5EC-220D8E131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8004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品牌商 / 总部规则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0D986A-FB8B-409A-83AD-9333402D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36385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770F3ED-8356-424E-855B-D7F5DD766B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f1245ff06144ab"/>
          <a:stretch xmlns:a="http://schemas.openxmlformats.org/drawingml/2006/main"/>
        </p:blipFill>
        <p:spPr>
          <a:xfrm xmlns:a="http://schemas.openxmlformats.org/drawingml/2006/main">
            <a:off x="3467100" y="38004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435168-F42A-4329-91F0-798DF398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8004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供应商 / 品牌与系列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553D53-761A-4437-B3C9-D110DE014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148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863EA2F-711C-457A-9EDE-263192B293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ed842df0624efb"/>
          <a:stretch xmlns:a="http://schemas.openxmlformats.org/drawingml/2006/main"/>
        </p:blipFill>
        <p:spPr>
          <a:xfrm xmlns:a="http://schemas.openxmlformats.org/drawingml/2006/main">
            <a:off x="895350" y="4676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E4A0AE-C507-4302-B87C-986238F18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6767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总仓 / 区域仓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7A4EB0-9D2B-4338-9207-57492B22D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45148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E308E7D-6206-4A81-B25D-6ED841AB56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3cec0b02834d73"/>
          <a:stretch xmlns:a="http://schemas.openxmlformats.org/drawingml/2006/main"/>
        </p:blipFill>
        <p:spPr>
          <a:xfrm xmlns:a="http://schemas.openxmlformats.org/drawingml/2006/main">
            <a:off x="3467100" y="4676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BC5C91-B4FB-43FC-B37E-5AE75AAE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767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经销商 / 终端客户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3CC6E0-3E75-4A13-8B05-CD8199226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76900"/>
            <a:ext cx="512445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2158FA-AED8-4102-B21B-5AD0EB0E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15000"/>
            <a:ext cx="4819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统一的不是渠道经营，而是订货与履约的共同语言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EC344A-94A2-4378-B6EA-8F349FC39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07B5F1-BF57-4A17-BC85-0EA41D95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7E6170-E6EB-42D4-953C-48CC475A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657002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F2819EC-815E-41FA-8BD4-FB8CF21C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4EAAAD-B5A1-457F-B2F3-F28B0D1C7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2D2573-99BE-4A7A-9AAE-A283C68D2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八类饮料酒水业态，订货重点各不相同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2A7C53-89F4-419E-9500-193560817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同样是订货，瓶装水看高频重货，酒类看系列箱规与节庆备货，短保饮品看周转，团购看项目价格与交期。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CC4C14-B603-4703-B18A-82D27CDD1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D68D8F-12FB-4E0C-8EF4-B778D956F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327D56-582C-4CDA-8EA9-3C217F4F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60765C-5B75-490B-8C6F-A3851BF9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C64DA5-2C3D-40F0-B3E9-DC8BFAA19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5DD13EC-AB68-4D67-A40D-C40CB4C645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28893a172b4a9d"/>
          <a:stretch xmlns:a="http://schemas.openxmlformats.org/drawingml/2006/main"/>
        </p:blipFill>
        <p:spPr>
          <a:xfrm xmlns:a="http://schemas.openxmlformats.org/drawingml/2006/main">
            <a:off x="9239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184F3A-1671-460C-9F3D-484071AF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673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瓶装水 / 大包装饮料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011B6E-B90A-4625-AC1F-E85799BE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高频、重货、整箱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线路补货与及时送达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499B23-A6C4-45B1-ACB5-B7501F063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9F8912-9CC9-4715-B779-58583C737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0CC95589-CD33-4A47-8709-44C0CB6D72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d9411d81364920"/>
          <a:stretch xmlns:a="http://schemas.openxmlformats.org/drawingml/2006/main"/>
        </p:blipFill>
        <p:spPr>
          <a:xfrm xmlns:a="http://schemas.openxmlformats.org/drawingml/2006/main">
            <a:off x="36290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2E2F41-EDAF-4067-ADA8-783FC780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碳酸 / 果汁 / 茶饮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74B014-0F05-447A-9C88-8CEBE5876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规格多、上新快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重点陈列与周转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0E79B6-A6AC-42A1-9173-53A4350AD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A6AD25-FE40-4768-ABE4-89CB4F72F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A0E4E196-F575-4B60-880A-962EB29DC6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9be35e29894dca"/>
          <a:stretch xmlns:a="http://schemas.openxmlformats.org/drawingml/2006/main"/>
        </p:blipFill>
        <p:spPr>
          <a:xfrm xmlns:a="http://schemas.openxmlformats.org/drawingml/2006/main">
            <a:off x="63341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4090FB-1DAD-4EA7-BE6B-742FC5034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功能饮品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47680B-4908-473E-90C3-08C394D59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新品首发、活动价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渠道动销节奏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CD0EAC-93FA-47F7-8568-AE97CBF3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6C958A-314D-4BAC-94E9-5269876C3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367CC36F-22B2-4036-8DD7-3C01D988FA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6ca8c3df70468e"/>
          <a:stretch xmlns:a="http://schemas.openxmlformats.org/drawingml/2006/main"/>
        </p:blipFill>
        <p:spPr>
          <a:xfrm xmlns:a="http://schemas.openxmlformats.org/drawingml/2006/main">
            <a:off x="90392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44BFA3-00C0-48C6-A701-DB09073C5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啤酒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0964B6-CDB9-4970-AEEC-BA1956A1B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箱规、返瓶/周转物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餐饮渠道配送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FCE1BF-6180-4D95-83C5-3FC5628BE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AF27C43-5B8A-472A-BEBF-F5A15615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B407CB0B-0338-4393-A7C6-30E7C48DF2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e5fb6670494986"/>
          <a:stretch xmlns:a="http://schemas.openxmlformats.org/drawingml/2006/main"/>
        </p:blipFill>
        <p:spPr>
          <a:xfrm xmlns:a="http://schemas.openxmlformats.org/drawingml/2006/main">
            <a:off x="9239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8DBE882-3088-4AAB-9ABE-A041DE80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白酒 / 礼盒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A657E9-021B-4D4A-AB54-7AB492C5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系列、度数、容量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节庆备货与价盘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4BD2FA0-C9BB-42A3-8094-2BE3ECB33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D8E424E-3BA7-45D1-BF06-53D1C446B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BACA3D28-A6E3-406A-88BC-DCB7F7EC05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58850b45794d8e"/>
          <a:stretch xmlns:a="http://schemas.openxmlformats.org/drawingml/2006/main"/>
        </p:blipFill>
        <p:spPr>
          <a:xfrm xmlns:a="http://schemas.openxmlformats.org/drawingml/2006/main">
            <a:off x="36290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A379F43-85CE-46AC-BF19-B4AD5B3C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葡萄酒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CF2A805-F5B6-46F7-B40F-3AFB57F0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SKU差异、专属价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团购项目交期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E87F976-385B-4D73-9744-9F9B6A4F7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C692AE5-D486-40D3-9081-F9FFA370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F70A3249-9DEE-4B2C-85B3-F0668526CB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e4340c92424ee2"/>
          <a:stretch xmlns:a="http://schemas.openxmlformats.org/drawingml/2006/main"/>
        </p:blipFill>
        <p:spPr>
          <a:xfrm xmlns:a="http://schemas.openxmlformats.org/drawingml/2006/main">
            <a:off x="63341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85FE7E9-48AD-418B-923D-079841B50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进口烈酒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069E34E-45B6-4532-8B26-9CF31687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品项多、项目需求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周期对账与库存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FF79DD2-75FF-4CA3-B615-F95F97B83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8BD2B3C-BAEB-4575-9300-AD3AA554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66E55E1B-848A-4FF3-A4C2-C7DC65C3A4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1ab1b790124518"/>
          <a:stretch xmlns:a="http://schemas.openxmlformats.org/drawingml/2006/main"/>
        </p:blipFill>
        <p:spPr>
          <a:xfrm xmlns:a="http://schemas.openxmlformats.org/drawingml/2006/main">
            <a:off x="90392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1F75DD5-25A0-4DF6-BF37-C0898D66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烟酒店 / 商超酒吧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5CCDA95-6C98-49B6-8E54-B7AE3F24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授权商品、客户价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交付与账期规则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537710C-3EDE-46ED-805A-FE85F8FA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5772150"/>
            <a:ext cx="80772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92AA42D-2363-45D8-AECD-C0B5AD98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810250"/>
            <a:ext cx="7772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业态不同，先抓最关键的订货链；底层仍共享客户、商品、订单、库存与资金</a:t>
            </a:r>
          </a:p>
        </p:txBody>
      </p:sp>
    </p:spTree>
    <p:extLst>
      <p:ext uri="{BB962C8B-B14F-4D97-AF65-F5344CB8AC3E}">
        <p14:creationId xmlns:p14="http://schemas.microsoft.com/office/powerpoint/2010/main" val="8903623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E38012B8-9A92-4AD4-99F8-A483C567D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866563-5CC6-431D-B93E-C016C47B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B833B5-B761-432E-AC5B-F51106C7A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渠道订单，是总部最直接的备货与采购需求信号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5BA45-E988-4D87-B68C-7D9BE419D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需求在线汇集后，总部才能按商品、客户与交货时间组织仓库、配送与采购准备。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0BF83-F856-4AE3-B984-350E2DEB9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DE1F6B-9170-4EEA-A38A-54EA49A5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558B02-5BD3-407C-82E5-52C03225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26F66C-CD4D-4306-AF7D-566FF396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4DD785-BA12-443E-B0EF-F14846280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288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2956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5A24F6-3CE6-45A2-8F43-37681C62D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DEAE94-C785-4FEF-BB30-BDBAF6CF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1526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江北区域经销商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14B032-9A7C-4120-B833-93A6DB3CF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4193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饮用水 / 碳酸饮料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B4EB2-9373-4EA9-8CE8-DCA4ED5E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3622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2956A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5EC52F-B866-4B28-8FEE-B0644757C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2BF678-5F45-4498-B243-C322BA51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05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6BFC28-D2AF-439C-B1BF-9C6F727F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24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4E1A3C-169C-462F-83C6-770552A6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289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城市烟酒连锁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B36B05-7CDC-463C-8F22-56204F6A9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956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白酒礼盒 / 啤酒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2743A4-DF30-42C7-BAD6-90FA6A34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2385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005F2F-00B8-4F67-9FBD-1F75D406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AF87BA-4571-434C-B3B0-1998614B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814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5A27AF-CBC9-4D4A-96FD-DD6109F3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231438-073F-4EA3-9994-046EAF1D7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9052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滨江餐饮酒吧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756D50-E8DC-4B0D-AFA9-ADE83D83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1719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啤酒 / 果汁 / 苏打水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360796-32FA-48D6-8E3E-7CBEA56B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1148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8FA8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FB0F6E-4C43-4E7F-9C1D-2A8CEC68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22E9DA-4086-4BC7-BB00-A5CC1BEC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577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39E83CC-50A0-4E59-AEE8-05E2D6F8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768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14E7C4E-85C8-44A9-9B00-2CBE2FEC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7815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企业团购客户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D57EEA3-DE4A-43D2-B818-69868722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0482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葡萄酒 / 节庆礼赠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085010A-69E2-417A-A407-8AA4B6C47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9911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357B6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2F5F99A-9211-4A1D-B8A5-2FA45B43C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171700"/>
            <a:ext cx="2476500" cy="3124200"/>
          </a:xfrm>
          <a:prstGeom xmlns:a="http://schemas.openxmlformats.org/drawingml/2006/main" prst="roundRect">
            <a:avLst>
              <a:gd name="adj" fmla="val 615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2346CC32-6FE7-49DF-9DBD-3682F9AB1F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828390340d4673"/>
          <a:stretch xmlns:a="http://schemas.openxmlformats.org/drawingml/2006/main"/>
        </p:blipFill>
        <p:spPr>
          <a:xfrm xmlns:a="http://schemas.openxmlformats.org/drawingml/2006/main">
            <a:off x="5676900" y="2457450"/>
            <a:ext cx="647700" cy="64770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CFA1079-F04E-43DF-A186-97C82A2A4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31470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总部订单池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2678E31-A8AC-45B2-903C-891668EA0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829050"/>
            <a:ext cx="171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rPr>
              <a:t>按商品 · 客户 · 交期</a:t>
            </a:r>
          </a:p>
          <a:p xmlns:a="http://schemas.openxmlformats.org/drawingml/2006/main">
            <a:pPr algn="ctr">
              <a:buNone/>
              <a:def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rPr>
              <a:t>持续汇集渠道需求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77DBE95-0379-49FC-B752-C56203533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609850"/>
            <a:ext cx="4381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2B1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817EA50-9526-4E13-82F1-D735BA32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286000"/>
            <a:ext cx="37338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BF9081D2-1E08-4329-BA3D-12D95C6B19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46674ad14453c"/>
          <a:stretch xmlns:a="http://schemas.openxmlformats.org/drawingml/2006/main"/>
        </p:blipFill>
        <p:spPr>
          <a:xfrm xmlns:a="http://schemas.openxmlformats.org/drawingml/2006/main">
            <a:off x="7962900" y="247650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C84E3D8-CF9F-41B3-9162-17547CF41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4574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仓库拣配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97CADD2-F8B0-4CF4-9AC5-0AF45206C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781300"/>
            <a:ext cx="2686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按订单商品、数量与包装组织拣配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CD43697-E184-48BF-B958-E58FC455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657600"/>
            <a:ext cx="4381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2B1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5088DEA-5D2B-483E-AC29-53560DDB9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333750"/>
            <a:ext cx="37338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83CB7D26-4193-4034-962F-259DD8F8E3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d27eb2d21740a4"/>
          <a:stretch xmlns:a="http://schemas.openxmlformats.org/drawingml/2006/main"/>
        </p:blipFill>
        <p:spPr>
          <a:xfrm xmlns:a="http://schemas.openxmlformats.org/drawingml/2006/main">
            <a:off x="7962900" y="352425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1309C46-4D8C-400B-AD4B-346C138D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5052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配送准备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2FF781A-AD1F-45AD-BBC9-21CD0C59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829050"/>
            <a:ext cx="2686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按客户交期与区域形成履约准备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EE5AE40-961B-4B4B-926F-08D87512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705350"/>
            <a:ext cx="4381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2B1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E58BE9D-C92B-4D22-A090-CA89F119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381500"/>
            <a:ext cx="37338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2AE1639C-0341-4C65-A075-C6216F8308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72038257954c5b"/>
          <a:stretch xmlns:a="http://schemas.openxmlformats.org/drawingml/2006/main"/>
        </p:blipFill>
        <p:spPr>
          <a:xfrm xmlns:a="http://schemas.openxmlformats.org/drawingml/2006/main">
            <a:off x="7962900" y="457200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6DBB93A-633B-4938-8DFB-EB58FC67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5529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采购参考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709D4C1-3E91-45B1-BF10-EAABF056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876800"/>
            <a:ext cx="2686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结合库存与供应周期形成采购依据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4F0C29B-6B22-4F4C-9182-6ABA79A8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829300"/>
            <a:ext cx="5715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216B8FB5-4D3A-4FD1-8478-07835BF4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867400"/>
            <a:ext cx="5410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先把需求收准，再谈备货、采购和配送效率</a:t>
            </a:r>
          </a:p>
        </p:txBody>
      </p:sp>
    </p:spTree>
    <p:extLst>
      <p:ext uri="{BB962C8B-B14F-4D97-AF65-F5344CB8AC3E}">
        <p14:creationId xmlns:p14="http://schemas.microsoft.com/office/powerpoint/2010/main" val="30030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8E6F4E7-9128-4584-812F-AFA3AEE19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816961-BE88-44A5-9CAA-CAAE7CD9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7F23D2-226F-4DB9-B90A-0474887F6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微信、电话里的要货单，很难直接变成可执行任务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FF5716-31F1-439E-88CC-34BB67702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品牌简称、箱规、数量、交期和价盘反复确认，接单人员每天都在二次翻译。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70DD8-701B-4A3E-9E33-9BA1609C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591117-1762-49CE-87D1-7863E7A65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8124F7-DFB7-4551-98A0-2875A08B7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FE10C-20E3-446D-942F-C5A62DD5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629150" cy="33909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B83141-C455-4DF2-8781-9086D723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05050"/>
            <a:ext cx="952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DE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337D7A-7FDB-4C8D-8834-2189680CE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24100"/>
            <a:ext cx="800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rPr>
              <a:t>人工接单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512D49-D041-4AD2-A8A2-C576D6B9B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F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6AE98A-F4F4-497B-B1C4-D3CF1617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84797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rPr>
              <a:t>烟酒客户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2DD787-38C2-4A61-966E-E81B641B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00037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某品牌白酒礼盒来 8 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897D2E-D04C-4E9A-A215-DAECF9E8F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37185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B273D5-9442-462E-A4A8-A5F020406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43852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总部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7E7FF7-E157-40CC-A855-AEF7FABCF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59092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哪一款？每箱几瓶？什么价格？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F77FF0-5B4E-465F-846A-3B1E5305D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6240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F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2B70FB-EBA5-45AE-A189-C61613FD0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02907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rPr>
              <a:t>烟酒客户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AD1381-9A3E-4F6B-BDF8-AFE49FA47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18147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上次那款，明天下午到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1AC225-7B32-4FA0-8252-43AD80111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55295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2AE686-D022-4361-A02C-C993C2683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61962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总部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CA4300-507C-4A4E-88F3-DFAD239C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77202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送哪个地址？是否有活动价？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74942E-EE2D-4DAF-9C9D-DDA0E340B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4290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8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DBE11D-8129-4AF3-8F1D-D282E7A48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76450"/>
            <a:ext cx="5410200" cy="3390900"/>
          </a:xfrm>
          <a:prstGeom xmlns:a="http://schemas.openxmlformats.org/drawingml/2006/main" prst="roundRect">
            <a:avLst>
              <a:gd name="adj" fmla="val 449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0B8011-E4EC-4C85-BAA0-92857FE14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05050"/>
            <a:ext cx="12382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87BA75-CA99-40F9-9472-71862A17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24100"/>
            <a:ext cx="1085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标准商城订单</a:t>
            </a:r>
          </a:p>
        </p:txBody>
      </p:sp>
      <p:pic>
        <p:nvPic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265C22D2-F14F-4350-B1B8-F97376B01A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974e2e47014ec6"/>
          <a:stretch xmlns:a="http://schemas.openxmlformats.org/drawingml/2006/main"/>
        </p:blipFill>
        <p:spPr>
          <a:xfrm xmlns:a="http://schemas.openxmlformats.org/drawingml/2006/main">
            <a:off x="6457950" y="28956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952A8A-EB33-41E4-9154-EC0DB6E57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287655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995FD0A-5882-49AB-ACA5-7DBFE6163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87655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高端白酒礼盒 500ml×6瓶</a:t>
            </a:r>
          </a:p>
        </p:txBody>
      </p:sp>
      <p:pic>
        <p:nvPic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C4109742-46E5-4593-8578-AB980E15F3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026446e322474e"/>
          <a:stretch xmlns:a="http://schemas.openxmlformats.org/drawingml/2006/main"/>
        </p:blipFill>
        <p:spPr>
          <a:xfrm xmlns:a="http://schemas.openxmlformats.org/drawingml/2006/main">
            <a:off x="6457950" y="34480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7C881F0-A854-4248-A300-A8E81B769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42900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数量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D88CCCA-FEDE-4740-89C5-0A82D319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42900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 箱（6 瓶 / 箱）</a:t>
            </a:r>
          </a:p>
        </p:txBody>
      </p:sp>
      <p:pic>
        <p:nvPic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AA75309A-C2E4-4E5B-8546-C9506B9ECE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9018c4c8554f28"/>
          <a:stretch xmlns:a="http://schemas.openxmlformats.org/drawingml/2006/main"/>
        </p:blipFill>
        <p:spPr>
          <a:xfrm xmlns:a="http://schemas.openxmlformats.org/drawingml/2006/main">
            <a:off x="6457950" y="4000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A57D73E-F471-43DF-9183-2899F6926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98145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交期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53A3EBE-75CF-4CC6-B1B7-A7926251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98145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明日 14:00 前 · 指定终端</a:t>
            </a:r>
          </a:p>
        </p:txBody>
      </p:sp>
      <p:pic>
        <p:nvPic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6365A7B8-9F29-45EB-8506-19F1990CA5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9c38185a824554"/>
          <a:stretch xmlns:a="http://schemas.openxmlformats.org/drawingml/2006/main"/>
        </p:blipFill>
        <p:spPr>
          <a:xfrm xmlns:a="http://schemas.openxmlformats.org/drawingml/2006/main">
            <a:off x="6457950" y="4552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347773E-F7C4-4800-A74E-17D5D9C5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453390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价格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CAB8824-D769-4056-A07C-370CA9E9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53390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客户价与成交单位先配置核准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7426C8F-02F8-489B-84DC-47250A4CE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5829300"/>
            <a:ext cx="7886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45C4AE-4E6D-4534-B699-BB9CDA6A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867400"/>
            <a:ext cx="7581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示例先核礼盒构成、真实包装与客户价，不代表本次已成交</a:t>
            </a:r>
          </a:p>
        </p:txBody>
      </p:sp>
    </p:spTree>
    <p:extLst>
      <p:ext uri="{BB962C8B-B14F-4D97-AF65-F5344CB8AC3E}">
        <p14:creationId xmlns:p14="http://schemas.microsoft.com/office/powerpoint/2010/main" val="18092243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2FAB739-6C1A-40B5-89F0-6E3D655E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0AA7F7-F477-4D22-8DFE-63C5DA924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2B30D2-3AF0-45EB-83AA-0D1A3BC95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一箱、一件、一提、一瓶：包装口径不统一就容易订错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A1C428-959C-425B-8D8B-6FE5F943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饮料酒水商品需要同时处理容量、装箱数、销售单位、起订量、限订量与整箱零拆关系。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6CB226-CA1B-4B57-9C5F-2A604370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973DC-4830-4F45-89CC-70FD8437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7AED30-6E26-4A46-ADE2-72B14B4F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D2B9FE-5C6F-45FB-A9A1-0AD3C4AC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8DCE70-E18D-4D13-A76A-AE81D17B0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3241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BBECB83-09DF-431C-A8AD-1BF1F4F79C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56035623ce4ac1"/>
          <a:stretch xmlns:a="http://schemas.openxmlformats.org/drawingml/2006/main"/>
        </p:blipFill>
        <p:spPr>
          <a:xfrm xmlns:a="http://schemas.openxmlformats.org/drawingml/2006/main">
            <a:off x="1733550" y="24955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676880-D28E-4121-8DCE-F3FC37FA9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385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瓶装饮用水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97E22E-CEE3-405B-BE8B-B8DA719F6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14750"/>
            <a:ext cx="20955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8F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933DB4-955E-4F66-A2A7-6134313D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33800"/>
            <a:ext cx="1943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550ml × 24 瓶 / 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96A3B7-2E76-454B-99BF-0CF00B8D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291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整箱高频补货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4998B7-05B9-48E3-854F-FFC92DAB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3E1DE4-0658-49AE-97AA-53A294413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3241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5FEEF94C-A6EE-4A1A-8146-9B823E15F9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4701b294eb4746"/>
          <a:stretch xmlns:a="http://schemas.openxmlformats.org/drawingml/2006/main"/>
        </p:blipFill>
        <p:spPr>
          <a:xfrm xmlns:a="http://schemas.openxmlformats.org/drawingml/2006/main">
            <a:off x="4438650" y="24955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59D9EB-FF87-4687-B9C6-1C1032FB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2385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碳酸 / 功能饮品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530040-0410-49E0-8893-23AB69BB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714750"/>
            <a:ext cx="20955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7D82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2DEDA0-33A3-4CD5-9B32-47317BCB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733800"/>
            <a:ext cx="1943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330ml × 24 罐 / 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B6D016-D2E5-4947-8016-0CC9B75C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2291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整箱或按企业规则零拆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2183CC-167B-4319-96FB-42C8327E0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69C4EF-1C79-41F3-BFB8-92F8DA3E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3241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7A64738-D108-4122-A457-AF88220F51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105f648e494e1a"/>
          <a:stretch xmlns:a="http://schemas.openxmlformats.org/drawingml/2006/main"/>
        </p:blipFill>
        <p:spPr>
          <a:xfrm xmlns:a="http://schemas.openxmlformats.org/drawingml/2006/main">
            <a:off x="7143750" y="24955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5BBBB0-6630-4863-9416-DAE7C8C66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385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啤酒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EE77C5-D7EF-43FD-91D1-15CB9D82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20955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C88BD0-AB28-4D7A-981F-2908E1F4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733800"/>
            <a:ext cx="1943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500ml × 12 瓶 / 箱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2D79BE-57C0-4077-8D75-CC60F6A2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291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箱规与配送数量明确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86CC5E2-3225-43E8-9755-7E982CFB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8D3F556-C4DD-44CD-AE09-8E663081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3241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9A1DFE0B-9525-4B0C-87A9-2CB3F152BC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9c52f49bc542fb"/>
          <a:stretch xmlns:a="http://schemas.openxmlformats.org/drawingml/2006/main"/>
        </p:blipFill>
        <p:spPr>
          <a:xfrm xmlns:a="http://schemas.openxmlformats.org/drawingml/2006/main">
            <a:off x="9848850" y="24955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AFE368-8637-4DBF-8CE2-A1C25DDA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2385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白酒 / 葡萄酒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9DFD717-A0BB-438F-8302-66A4830A5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714750"/>
            <a:ext cx="20955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357B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A94E428-C998-4041-A67F-D16E662D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733800"/>
            <a:ext cx="1943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rPr>
              <a:t>500ml / 750ml × 6 瓶 / 箱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EABE23B-5DEF-48DB-9B7B-F60624F0D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2291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单瓶、整箱与礼盒口径清楚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6AFFE74-DD5E-40C4-8ED1-04DFDD812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876800"/>
            <a:ext cx="91059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DCA91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11C7E2B-0A13-48C4-B42D-841A31F41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029200"/>
            <a:ext cx="8496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包装图为示例。原拿铁基本箱、红牛基本件，多单位均关闭；零拆换算先核实包装并配置。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2C2EA1A-FB1D-4E44-A08F-78A950806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829300"/>
            <a:ext cx="5905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A9CCDA0-7C68-4D11-8635-FB0921218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5867400"/>
            <a:ext cx="5600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客户看得懂包装，总部算得清数量，仓库拣得准实物</a:t>
            </a:r>
          </a:p>
        </p:txBody>
      </p:sp>
    </p:spTree>
    <p:extLst>
      <p:ext uri="{BB962C8B-B14F-4D97-AF65-F5344CB8AC3E}">
        <p14:creationId xmlns:p14="http://schemas.microsoft.com/office/powerpoint/2010/main" val="6485093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FA50794-F3E9-47D2-926E-5916C2D6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BA5737-E614-4809-A903-AF208FF2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72D973-362B-438F-9B87-0B7170B4A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高周转饮料、节庆酒类、短保饮品：库存节奏并不相同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DA3CCF-F011-428B-83C1-7ADD7C81E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高频补货看周转，节前酒类看备货节奏，茶饮和果汁等短保品可按企业需要启用批次与效期。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4D84DD-4D4F-4372-9DFF-049E7C68A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D1FFC9-62FB-4396-8512-37A6EADDA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66D07-6C95-49C1-ACB9-4784B20C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F1CC61-FAF3-4CA7-B98E-C92CD9ABE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390900" cy="34290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4F86CC-D99A-4956-B72D-EE33BB09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390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F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ED9E5B-62C6-493E-A4AC-33A8885B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23431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2997F3D-571E-4E17-BD07-29D5432FF4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cfd78a143d426c"/>
          <a:stretch xmlns:a="http://schemas.openxmlformats.org/drawingml/2006/main"/>
        </p:blipFill>
        <p:spPr>
          <a:xfrm xmlns:a="http://schemas.openxmlformats.org/drawingml/2006/main">
            <a:off x="2190750" y="255270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EEB64B-1B81-49DD-8B18-6FFB869CD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33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高周转饮料 / 瓶装水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29FFF1-0515-45CE-B346-2322F5492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290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矿泉水 · 碳酸饮料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功能饮品 · 啤酒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9BB509-1059-45A5-B41C-7CAD8F94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591050"/>
            <a:ext cx="2743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D33886-1AEE-4D17-8FB2-89551020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196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整箱补货 / 区域库存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保障旺季与线路履约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3515D-51A4-4D3B-A226-EB7D9658F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95500"/>
            <a:ext cx="3390900" cy="34290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1D5224-2C27-446A-977F-D9F340DF6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95500"/>
            <a:ext cx="3390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191DA9-7863-4C3D-B538-3DA0BD634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3431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628B153-A026-4C01-8B36-8031158143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a5de2bf06148b3"/>
          <a:stretch xmlns:a="http://schemas.openxmlformats.org/drawingml/2006/main"/>
        </p:blipFill>
        <p:spPr>
          <a:xfrm xmlns:a="http://schemas.openxmlformats.org/drawingml/2006/main">
            <a:off x="5810250" y="255270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92D104-80D1-45BD-913E-2B22D7F93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333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节庆酒类 / 礼盒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299C64-2067-4B28-B16E-4FFC6FCA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290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白酒 · 葡萄酒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礼盒 · 团购组合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E1CF83-B580-49E2-ABE9-392EE724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591050"/>
            <a:ext cx="2743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601988-B508-45EE-B699-494864C56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8196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活动前备货 / 客户专属价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按交期组织供货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6A6F71-39D4-480A-A8E2-E231DA8D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95500"/>
            <a:ext cx="3390900" cy="34290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64308B-D32A-4BD8-88FB-6CFC8332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95500"/>
            <a:ext cx="3390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295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53EF90-38A3-4DBD-818D-A643F7FA0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3431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956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9F6A2638-6CC8-4539-B369-FE4CE3B9A1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5c934841a44f1e"/>
          <a:stretch xmlns:a="http://schemas.openxmlformats.org/drawingml/2006/main"/>
        </p:blipFill>
        <p:spPr>
          <a:xfrm xmlns:a="http://schemas.openxmlformats.org/drawingml/2006/main">
            <a:off x="9429750" y="255270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965031-21D3-47C6-8C00-A93448E3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333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短保茶饮 / 果汁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D02A245-4032-4A5B-A8D9-E07C99B8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290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茶饮 · 果汁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低温饮品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0D63D20-6F57-4F6F-8965-DB0F8008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591050"/>
            <a:ext cx="2743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F9A674-2C79-4F9D-BBE3-F44E59A58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8196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按企业启用批次、生产日期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失效日期与临期预警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F2A2D49-8E80-477C-BCE0-8F1D953E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829300"/>
            <a:ext cx="7620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B161E64-5860-46BF-A25A-150ED41E7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867400"/>
            <a:ext cx="7315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库存策略分类在线化，让不同品类的补货节奏更清楚</a:t>
            </a:r>
          </a:p>
        </p:txBody>
      </p:sp>
    </p:spTree>
    <p:extLst>
      <p:ext uri="{BB962C8B-B14F-4D97-AF65-F5344CB8AC3E}">
        <p14:creationId xmlns:p14="http://schemas.microsoft.com/office/powerpoint/2010/main" val="8451548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25902F9-5182-4839-A8E2-4D6F488CD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FA3F23-DAB3-464D-B0F0-549456041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EB7DE6-6B65-4BFE-9455-2275A2F8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渠道价、账期与可订目录，不能共用一套规则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5541E2-7B4E-44B6-9D27-7BDDFE2DA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区域经销、烟酒店、餐饮酒吧与团购客户的等级价、指定价、可订范围、现款、账期和额度，需要在订单产生时明确。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BC0FB7-AE71-4CC7-9FB9-93CFFA892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B168D9-40F6-4F61-A91A-E38380B0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BEA9F7-30CA-44BE-AD2A-E012D001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78D671-F027-4977-8EB5-FF5D11CB8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1455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客户类型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CDD473-71E7-4A1E-B375-E9977594D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145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商品与价格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050324-ACC5-4E69-871D-8200A5B34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1145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付款与账期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DA371C-C870-428C-8076-8A30A430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145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经营重点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C068CB-EC06-4FA0-A569-1028E1E2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08204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21A21A-4059-468C-8476-45895E4B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95575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D3EB38-FB32-4868-8B96-332472C7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14625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区域经销商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A87A26-30A0-401B-B89C-74B24AD9F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765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等级价 / 指定价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2FB789-219A-4E64-84D6-2CCCFD20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6765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现款、账期或授信按规则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A9C2F4-0E64-45F7-8902-0ED2F7F4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67652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区域商品与价盘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AF31FF-AAA8-4C67-83D0-B9C5BC381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1EBAE4-EAA4-4974-8BF3-3FF0961C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67125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CCF82D-EE19-47A7-858D-0B27834C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86175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烟酒店 / 商超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79BA8C-B2A5-478C-9EBD-6769C3604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64807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客户专属价 / 活动价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59B2E1-101E-49B0-958A-CA5689C8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64807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在线支付、账期与额度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6FEAB5-109E-4AF3-AAC5-B1976F82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64807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新品铺货与动销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AF40E3-72D8-4207-B49F-BE11E466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108204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38AFEB-2FAE-4190-B91E-4FF64749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3FEB6C-344A-40A9-ADB7-1468352A2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57725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餐饮酒吧 / 团购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90F7B3-6C21-4F2D-AE14-4404FB08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6196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指定价 / 可订商品目录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6F2144-4554-4E7E-826D-545E3010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6196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按项目或周期收款与对账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AC91327-6472-4A63-BDC4-8937F652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61962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交期与大宗供货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97BF56-453D-4D94-906E-2D9984A5B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715000"/>
            <a:ext cx="72390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75D5C0D-F7DF-441A-BCED-FD3BAB8A9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7531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客户目录与适用价先核，授信和充值当前关闭；低价不等于账期获批</a:t>
            </a:r>
          </a:p>
        </p:txBody>
      </p:sp>
    </p:spTree>
    <p:extLst>
      <p:ext uri="{BB962C8B-B14F-4D97-AF65-F5344CB8AC3E}">
        <p14:creationId xmlns:p14="http://schemas.microsoft.com/office/powerpoint/2010/main" val="12333792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FCC30F2-7F47-4663-81B5-808610C1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6E365-F68A-4CCA-95B6-D1569344F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B73E4F-CDA2-4761-A8C3-B274FF4F7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让一张渠道订单连接商品、仓配与资金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8AD479-CBE9-46F2-8F9E-D3D72798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rPr>
              <a:t>从品牌商城开始，把商品、订单、仓库、配送、货款与经营数据接成一条链。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1D56E0-6E5C-4016-9710-94666F04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B07ED7-2B61-4723-894A-7A6DF7BF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00576C-D7AD-4F1C-A6C9-12D9DD5B8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870CE7-325F-4AA3-9655-76E9D49C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71900"/>
            <a:ext cx="99441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BA7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91D533-A991-4524-86B9-9E674978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44258E-1A55-4C53-97A2-391A12CE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97F6F5E-D427-49C0-BBAC-B506FFA147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ef4c41d449442f"/>
          <a:stretch xmlns:a="http://schemas.openxmlformats.org/drawingml/2006/main"/>
        </p:blipFill>
        <p:spPr>
          <a:xfrm xmlns:a="http://schemas.openxmlformats.org/drawingml/2006/main">
            <a:off x="14478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8C012E-5793-4A82-AC17-AFC1167C5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经销商 / 终端客户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E76654-BDA5-46B5-AF8F-52A38974C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手机商城 · PC商城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83ADF0-D5DB-4722-A9D5-2D2DA31CD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A9E900-2BDE-4B29-9BB7-4ED659436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gradFill xmlns:a="http://schemas.openxmlformats.org/drawingml/2006/main">
            <a:gsLst>
              <a:gs pos="0">
                <a:srgbClr val="0A8390"/>
              </a:gs>
              <a:gs pos="100000">
                <a:srgbClr val="16A3AA"/>
              </a:gs>
            </a:gsLst>
            <a:lin ang="8100000"/>
          </a:gradFill>
          <a:ln xmlns:a="http://schemas.openxmlformats.org/drawingml/2006/main" w="9525">
            <a:solidFill>
              <a:srgbClr val="7BDCE0">
                <a:alpha val="4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FE011A-4A15-486D-BF3D-DA0DF5F95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9D5DF2CB-20A9-47AE-B3EB-AFFF319937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63d167bdc6408c"/>
          <a:stretch xmlns:a="http://schemas.openxmlformats.org/drawingml/2006/main"/>
        </p:blipFill>
        <p:spPr>
          <a:xfrm xmlns:a="http://schemas.openxmlformats.org/drawingml/2006/main">
            <a:off x="36576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494E48-E94D-489D-9C3B-0D7248250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订单中枢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755F80-8164-48FF-ACC9-9E2E41613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客户价 · 审核 · 集单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AAABBB-D085-47E6-AAE9-B2D0F2D3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BFDD83-0A69-4857-955F-B988094F2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26E735-CB89-47C4-8A24-0FCB0AFAA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8B4822C5-88DA-4C39-8545-280440F819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1a0a5dfd85492f"/>
          <a:stretch xmlns:a="http://schemas.openxmlformats.org/drawingml/2006/main"/>
        </p:blipFill>
        <p:spPr>
          <a:xfrm xmlns:a="http://schemas.openxmlformats.org/drawingml/2006/main">
            <a:off x="58674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93AB24-C325-43B4-97B9-E82E5FEE3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总仓 / 区域仓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219566-10FF-4373-918B-22E8983DB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库存与拣配；批次效期按需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0D8E24-5517-4389-AD7D-927BAB626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099D3B-D435-4DFB-A61F-C45DB958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7BF927-2E83-4138-99B9-997EDC33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836895C2-1FBA-40F5-A63B-B8C8DA6390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631e8e78e4256"/>
          <a:stretch xmlns:a="http://schemas.openxmlformats.org/drawingml/2006/main"/>
        </p:blipFill>
        <p:spPr>
          <a:xfrm xmlns:a="http://schemas.openxmlformats.org/drawingml/2006/main">
            <a:off x="80772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366732-99C6-4B36-A943-25F7BA90D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配送执行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F80694B-C809-438C-AB50-9D057B3B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任务 · 送达 · 回单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C89D707-CE22-49EB-AA20-6175DBE9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20C56BB-E24B-423B-8BCB-011F1F4F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C38B8B9-6FAB-4A29-A1C3-644F0821B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BEA6151D-6B1A-4575-A252-30F0B43C57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cfa59a3e7b4ee2"/>
          <a:stretch xmlns:a="http://schemas.openxmlformats.org/drawingml/2006/main"/>
        </p:blipFill>
        <p:spPr>
          <a:xfrm xmlns:a="http://schemas.openxmlformats.org/drawingml/2006/main">
            <a:off x="102870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284824C-D9B7-4E9D-ACCA-D13D29AD3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资金与经营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2F1FE8B-B358-4C2C-97D1-12933F56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收款 · 对账 · 分析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F2B70CC-12A3-4D2A-95FB-5CC17B290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5105400"/>
            <a:ext cx="62103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F757E97-BF5C-4DB9-9577-4AA9ADC53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14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按权限与原单关联各岗记录；配送应用当前关闭，按需配置</a:t>
            </a:r>
          </a:p>
        </p:txBody>
      </p:sp>
    </p:spTree>
    <p:extLst>
      <p:ext uri="{BB962C8B-B14F-4D97-AF65-F5344CB8AC3E}">
        <p14:creationId xmlns:p14="http://schemas.microsoft.com/office/powerpoint/2010/main" val="148814854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E08D2E8-5551-4ADB-9973-5D9BCC49A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D8F7AF-6744-46AB-AB35-0112ED3E9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147C58-683D-4CEC-9922-C5803F5AD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每个岗位看到自己的任务，每个环节共享同一张渠道订单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DC4BF0-8242-44C0-AA66-27DD6435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渠道客户负责选品确认，总部维护规则，仓库组织拣配，配送完成交付，财务跟进货款，老板判断经营。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01E966-C2C4-4DD5-96AE-49A1268EC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D2AB4C-454D-427F-9778-447A2272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161557-AD4A-46F4-BA55-7FBD9719B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6D9BA9-E071-4182-86C7-8E985EFB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82B3C8-F5C5-41A8-88FD-5E5BEDDB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956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E56E947-7DBA-407C-8C65-5642776717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33ce8d82d441cd"/>
          <a:stretch xmlns:a="http://schemas.openxmlformats.org/drawingml/2006/main"/>
        </p:blipFill>
        <p:spPr>
          <a:xfrm xmlns:a="http://schemas.openxmlformats.org/drawingml/2006/main">
            <a:off x="14478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0BD1A3-7019-4E50-B5F2-14772510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经销商 / 终端客户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60EBE7-75BF-4B47-94F6-38AF1789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16A2F6-3861-4014-8A31-235FCA8EE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手机或PC自主订货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查看价格、库存与进度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9273FA-71DF-4B1E-8391-A2A9B3EC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527887-0C49-49A2-9B7A-5399B790E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912146E-06D8-4186-BAF9-61FACABFE5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98dc90c544f5e"/>
          <a:stretch xmlns:a="http://schemas.openxmlformats.org/drawingml/2006/main"/>
        </p:blipFill>
        <p:spPr>
          <a:xfrm xmlns:a="http://schemas.openxmlformats.org/drawingml/2006/main">
            <a:off x="36576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1132AC-3985-417F-9C01-8C01AF88E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总部运营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E2ED87-81EF-46F1-91CC-99B1D80F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3BDD81-FB1E-4B42-B6EB-542306CAD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统一商品、价格、活动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审核订单与渠道政策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DB3A18-FAC5-4C2D-90F4-3DF94DAFC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B0D370-A37D-4D85-A41E-CA1EEB64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BE2B9E05-8826-4023-8AF4-D32327C9E1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14f024a30d4738"/>
          <a:stretch xmlns:a="http://schemas.openxmlformats.org/drawingml/2006/main"/>
        </p:blipFill>
        <p:spPr>
          <a:xfrm xmlns:a="http://schemas.openxmlformats.org/drawingml/2006/main">
            <a:off x="58674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E117B8-6656-4FD3-92C2-00131AF72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总仓 / 区域仓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64D1A1-1A84-48A9-917D-B610DB24A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FA3273-1349-4B19-BF17-42190D6E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按待履约任务拣配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出库与异常处理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74D915-679C-406F-826E-82B7B9C79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1D42C9-70AD-4654-B254-CEC0D76C9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1DAE5AF2-647A-4761-993B-7921A27072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5de98d3b96466d"/>
          <a:stretch xmlns:a="http://schemas.openxmlformats.org/drawingml/2006/main"/>
        </p:blipFill>
        <p:spPr>
          <a:xfrm xmlns:a="http://schemas.openxmlformats.org/drawingml/2006/main">
            <a:off x="80772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B4D25E9-DCC2-474A-8269-E6412870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司机 / 配送人员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0F3EB7A-6425-4AF5-8E2A-A09565B5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1564932-F69F-443B-BBFB-78B4B6716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查看配送任务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送达、签收与回单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B62CC3E-93E4-46CF-A6AC-6AE227B8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41AC442-F5C3-45FD-AC9F-5C9B251A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5AEC08F1-E583-412D-AADF-0158654FDD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cfd31e491f4fe2"/>
          <a:stretch xmlns:a="http://schemas.openxmlformats.org/drawingml/2006/main"/>
        </p:blipFill>
        <p:spPr>
          <a:xfrm xmlns:a="http://schemas.openxmlformats.org/drawingml/2006/main">
            <a:off x="102870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91EC142-2016-46AA-B760-3B755108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财务 / 老板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339EDBD-5FB0-42F2-BB92-3A218A35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F4A0339-37DB-48FF-A341-B831EE47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收款、对账、额度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经营概况与待办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E5C56F2-8257-4E7C-BE2B-2DAAFCA1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772150"/>
            <a:ext cx="41910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097A5B6-A7BA-4322-8136-2B47695F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5810250"/>
            <a:ext cx="3886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岗位按权限配置，配送授信先启用；实收款项分别核</a:t>
            </a:r>
          </a:p>
        </p:txBody>
      </p:sp>
    </p:spTree>
    <p:extLst>
      <p:ext uri="{BB962C8B-B14F-4D97-AF65-F5344CB8AC3E}">
        <p14:creationId xmlns:p14="http://schemas.microsoft.com/office/powerpoint/2010/main" val="127977900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EBDE638-80A7-41C1-BF67-F7870A7FA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CE04E3-755F-4F9D-AB51-F39E97E1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2E39AC-F2AE-4FC4-A52F-6C11236EE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品牌商城承接选品，订单与实际履约分别核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2118F9-085E-4FB5-B137-D8B1356B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手机商城适合烟酒店、便利店、餐饮酒吧随时补货；PC商城适合经销商批量核对系列、箱规、客户价与订单。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C73179-5FD0-4ADD-9BE0-E98ED6660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5C5CB-B9EB-44B2-A35A-C9AD9CF7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F196CF-5BF5-4F78-BD1F-B5CF79F7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A29A6B-8430-4367-8CD8-30D6489EE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57400" cy="38481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97095B-798E-4F42-B2F1-CD7FA671B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464" y="2095500"/>
            <a:ext cx="57607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A0C5894-1552-4F93-8731-B481FEC7ED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7fcbc82bdb4cd6"/>
          <a:stretch xmlns:a="http://schemas.openxmlformats.org/drawingml/2006/main"/>
        </p:blipFill>
        <p:spPr>
          <a:xfrm xmlns:a="http://schemas.openxmlformats.org/drawingml/2006/main">
            <a:off x="854392" y="2171700"/>
            <a:ext cx="1720215" cy="3600450"/>
          </a:xfrm>
          <a:prstGeom xmlns:a="http://schemas.openxmlformats.org/drawingml/2006/main" prst="roundRect">
            <a:avLst>
              <a:gd name="adj" fmla="val 808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72A781-46E3-4C7D-875C-007E42B7A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4483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4D15D5-7560-4210-9FE0-FB91B9DF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4673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饮料酒水选品界面示例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F41E7-EFDF-4C77-A87E-E1A89212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038350"/>
            <a:ext cx="2057400" cy="38481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9402A0-7100-42FA-8198-65EDD2CB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3414" y="2095500"/>
            <a:ext cx="57607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1A774B3-480E-4DF6-BF52-F72D5BA569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1eb1d15cef4c11"/>
          <a:stretch xmlns:a="http://schemas.openxmlformats.org/drawingml/2006/main"/>
        </p:blipFill>
        <p:spPr>
          <a:xfrm xmlns:a="http://schemas.openxmlformats.org/drawingml/2006/main">
            <a:off x="3121343" y="2171700"/>
            <a:ext cx="1720215" cy="3600450"/>
          </a:xfrm>
          <a:prstGeom xmlns:a="http://schemas.openxmlformats.org/drawingml/2006/main" prst="roundRect">
            <a:avLst>
              <a:gd name="adj" fmla="val 808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AD88A7-CEAC-4EA1-9F10-40F31ED73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54483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D714E3-8113-4C28-AE89-5D1DEEF7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4673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饮料酒水选品界面示例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B933F7-F2B1-4AFF-B6F3-14338A334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152650"/>
            <a:ext cx="619125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E027CB5-1892-4E6B-BFA1-BB2B81FFB8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5767cab3f34c17"/>
          <a:stretch xmlns:a="http://schemas.openxmlformats.org/drawingml/2006/main"/>
        </p:blipFill>
        <p:spPr>
          <a:xfrm xmlns:a="http://schemas.openxmlformats.org/drawingml/2006/main">
            <a:off x="5728335" y="2247900"/>
            <a:ext cx="5364480" cy="3352800"/>
          </a:xfrm>
          <a:prstGeom xmlns:a="http://schemas.openxmlformats.org/drawingml/2006/main" prst="roundRect">
            <a:avLst>
              <a:gd name="adj" fmla="val 3409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1A807A-EA45-4773-A575-557CC78D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362200"/>
            <a:ext cx="13906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A3C903-7919-4543-A300-7340EB5E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38125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PC商品详情与加购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1FB5D9-25F8-4CDD-A697-94B9170B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2768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0F2205-6744-4D69-BC1A-FD37694F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2959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饮料酒水选品界面示例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5A5ADC-ABA5-4F84-BE89-BF71C8F3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81700"/>
            <a:ext cx="1200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5FBF02-17A4-41FD-AEA5-D91391C27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随时订货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AB29CB-6B1E-4DF6-9C60-23DE3E2B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981700"/>
            <a:ext cx="1447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D7F9C06-FDFF-4326-8A12-6801009D4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6000750"/>
            <a:ext cx="129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按品类快速选品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169E4D-8605-4C43-A595-86FB1BFFB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829300"/>
            <a:ext cx="14097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C14200D-AD12-4E9A-A7A0-7BA53C5F3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848350"/>
            <a:ext cx="1257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大屏详情核对</a:t>
            </a:r>
          </a:p>
        </p:txBody>
      </p:sp>
    </p:spTree>
    <p:extLst>
      <p:ext uri="{BB962C8B-B14F-4D97-AF65-F5344CB8AC3E}">
        <p14:creationId xmlns:p14="http://schemas.microsoft.com/office/powerpoint/2010/main" val="163794736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F0C570F-3F18-47BB-AB21-CE4CA71E5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111637-7651-49A4-8B13-F9B3ED09D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6AED2F-7A0C-4FE2-8CE4-3EC182B8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商城可以装修，让品牌、节庆和重点商品被渠道看见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9AD3AB-C452-424C-8292-C080BEAC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商城装修已启用，模板画面为界面示例；真实商品、客户货盘与活动规则分别配置。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50AF4C-A45D-4604-9CB2-F3C699D5F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8FCCE7-CAF9-4ADA-B51C-2A880344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77946D-552C-4052-894A-C4B51829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01590C-2593-4FB7-AAFB-7BE8D2167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067550" cy="3714750"/>
          </a:xfrm>
          <a:prstGeom xmlns:a="http://schemas.openxmlformats.org/drawingml/2006/main" prst="roundRect">
            <a:avLst>
              <a:gd name="adj" fmla="val 41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CEE3EC2-DD77-4928-BF9F-CA1FF789C9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19a00304294e23"/>
          <a:stretch xmlns:a="http://schemas.openxmlformats.org/drawingml/2006/main"/>
        </p:blipFill>
        <p:spPr>
          <a:xfrm xmlns:a="http://schemas.openxmlformats.org/drawingml/2006/main">
            <a:off x="1520149" y="2133600"/>
            <a:ext cx="5398851" cy="3524250"/>
          </a:xfrm>
          <a:prstGeom xmlns:a="http://schemas.openxmlformats.org/drawingml/2006/main" prst="roundRect">
            <a:avLst>
              <a:gd name="adj" fmla="val 3243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F7D097-5B76-4635-93B1-E83BF55DE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123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BDEEEF-3E03-4D64-BB71-8232FFBE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商城装修模板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0FB1CF-B75B-4B71-A11F-0E65E56BA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34000"/>
            <a:ext cx="1409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1CD590-AD88-466A-A323-BED2CE827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353050"/>
            <a:ext cx="1276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BE5D58-96E5-4AD9-99D8-D72CE1B4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95500"/>
            <a:ext cx="34290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7F7BF2-12D3-4B82-A7E6-BD2D7E50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669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85C5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EB0291-FFBF-4A2B-BEA2-0BEC11D6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0030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C04393-6372-47C8-8F05-9A5557AA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247900"/>
            <a:ext cx="2305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白酒礼赠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6D8DF1-417E-4436-A654-5104C5FFC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571750"/>
            <a:ext cx="2305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品牌故事 · 节庆专题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E60055-0494-416C-A937-3D5CE5B6A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19450"/>
            <a:ext cx="34290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9CB9C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D10687-75C7-4C21-8A30-EFEC7A4D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3909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CF7340-3896-4278-9221-92567DDFF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5242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874458-1FFE-4180-BEAD-626E9DC4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371850"/>
            <a:ext cx="2305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啤酒饮料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A74288-DFB3-45BF-8E7B-5ACDABA7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695700"/>
            <a:ext cx="2305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冰饮专区 · 整箱促销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148F1F-072E-4548-B93F-2D0FEF321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343400"/>
            <a:ext cx="34290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EFAD7A-9DB5-4C3A-9DEF-85065ADBC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5148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D22CEA-C854-43E3-9EAB-82856DC8A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64820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4BDE50-E104-4877-B1DB-DCC00542B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495800"/>
            <a:ext cx="2305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葡萄酒 / 烈酒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46E725-08A9-4958-9EE4-377661729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819650"/>
            <a:ext cx="2305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品鉴专区 · 新品首发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B5BD348-0645-4019-8EDB-5986AE8C3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467350"/>
            <a:ext cx="3429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FF1FCFF-8021-451A-9B9E-02686B44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524500"/>
            <a:ext cx="3200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品牌色 · Banner · 商品楼层 · 活动专区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0AC03F1-2B0C-4666-9B15-64E81EB0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924550"/>
            <a:ext cx="69723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5BE176C-F189-4063-9D2B-E634E3A9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96265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渠道客户看到的是您的品牌商城，不是统一外观的公共货架</a:t>
            </a:r>
          </a:p>
        </p:txBody>
      </p:sp>
    </p:spTree>
    <p:extLst>
      <p:ext uri="{BB962C8B-B14F-4D97-AF65-F5344CB8AC3E}">
        <p14:creationId xmlns:p14="http://schemas.microsoft.com/office/powerpoint/2010/main" val="10530015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DDF630E-CA3D-4477-9D09-8F2F0316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018ED0-71B1-43D6-86FB-AE11C5A5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C42E08-42F9-4565-AB68-848D08D3A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不同渠道客户，只看到自己可订的商品与适用价格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31BB0F-0509-4B04-94B4-747B4FC04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对烟酒店、商超便利、餐饮酒吧、团购与经销客户维护等级价、指定价和可订目录，再按客户规则带入订单。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926846-9575-46A1-88EC-6A32E5422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FA80D-FC8D-43F3-BC19-9B82046D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064310-C4CC-4A99-B535-A5C3A0E3F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E6E6CA-419A-417C-97DC-17523863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1706A69-AFC8-42F4-869F-B95D5E2F03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ffe30dc31a44e2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A912A9-97B6-42F2-9EB7-243FF972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101131-253D-4CBC-9FCE-BA7B7329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商品销售价格设置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8D175C-FD98-4F23-9FB1-606780BE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7ACABC-EEF7-446F-85CF-82B7926C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3B930F-DFA9-402D-B6F7-8AE4C6BE6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CD918A-3A53-4835-9EF8-48811E7E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AAEF7A-9939-41CA-8C4D-A0435EDC6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9B7B6A-1996-4904-9E2C-818EBD7E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渠道分层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6CB736-B35A-457B-A8C7-79BB81668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烟酒店、商超便利、餐饮酒吧、团购与经销客户可使用不同规则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21BA3B-167E-4CA2-8AB9-50274E8C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FDF15A-2363-4D2D-919A-0804034B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8CDB7B-D4DA-4693-9441-57933DAC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467D99-63E7-4709-A281-BE93F9C9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商品范围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BCCF28-1B84-4CE3-98A3-A04BF6103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按客户或业务策略控制可见与可订商品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0376B0-FDC1-4EE7-BF95-8FB76C870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FFD5E8-E681-4C30-98DF-FD4BB255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46058A-740B-489C-9549-1A1AA0BB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471BED-2EA7-4DE0-8D66-4F157541F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价格自动带出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CE90EFD-D7AC-4143-A333-17EA576B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等级价、指定价等随客户进入订单，减少人工询价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5AB63BC-FE08-450F-9E91-71B71308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43CA8C-F435-47C1-B844-7653880BD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基础零售、批发与客户适用价分别核；价格设置示例不证明已成交</a:t>
            </a:r>
          </a:p>
        </p:txBody>
      </p:sp>
    </p:spTree>
    <p:extLst>
      <p:ext uri="{BB962C8B-B14F-4D97-AF65-F5344CB8AC3E}">
        <p14:creationId xmlns:p14="http://schemas.microsoft.com/office/powerpoint/2010/main" val="6128478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7B1591D-42DB-41BE-8BDE-A12A61678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4191F0-DA0B-4896-9226-DEE936D32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3A3BE5-0FFF-41C7-93E6-E5C6F3CB1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按饮料酒水品类快速选品，高频订货不必反复搜索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21C73-0F57-4D81-9984-94C64F2D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53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客户可按瓶装水、饮料、功能饮品、啤酒、白酒、葡萄酒、进口烈酒等目录快速选品，直接查看容量、箱规、库存与价格并加购。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67A75B-308B-4306-9E73-1AD0A904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7051A-70FE-45E2-AEDE-39624EEEF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7339FB-BF46-45CA-A50F-A868C540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10D8DB-A789-4917-A243-2A427B698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AD4DC6-1131-44B0-8034-3BAE5856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28AD57A-0F73-4C6D-A9E9-29CD8B2CD2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324f13bffb45b3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5C2D89-4B96-48E6-A3E0-EFC686D46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E57CBA-1882-4D45-8543-2297E0669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D9CF3F-E14D-4B6D-A7F6-7F15A2B3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AFF101-4710-4F4C-A499-32453827A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524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4EE607-4589-4CD5-9803-D716B5F8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371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饮料酒水商城分类选品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6F5284-23CE-4C3E-B37E-AFA267A20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97F04D-B001-4D80-AC43-87D426B2F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4D20C8-C302-4F82-B62A-1AD895AF0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分类明确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8CC1E1-1BBA-4A49-8A83-C6CB010C8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按品类、品牌与系列集中呈现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41B740-FE79-4D01-94D1-AE31D8CE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85E52-6C63-4081-ABEC-BF9D7FD6F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D1C352-5EC2-4665-B455-39CF2C966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BF244E-26B2-440F-BD69-7F599072F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信息一屏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DEF01B-A5FD-42A0-8D73-91F125DD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名称、容量、箱规、库存与价格直接可见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EB72AD-590F-4A63-B742-D27CF33AF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D115BA-04B6-4B7E-AA46-6306EEF8C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E24817-572E-48A1-AE00-801753FE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1C55658-26CB-41D9-9015-B773D833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快速加购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E3E059-5C18-4C79-9CF9-F0E00BCDC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按商品实际成交单位核数量后加购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204C977-4F52-4421-965C-6C1614E8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DC543E7-F305-4C31-9DB0-E15C33BF7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选品与加购示例不等于正式订单，单位和客户价先确认</a:t>
            </a:r>
          </a:p>
        </p:txBody>
      </p:sp>
    </p:spTree>
    <p:extLst>
      <p:ext uri="{BB962C8B-B14F-4D97-AF65-F5344CB8AC3E}">
        <p14:creationId xmlns:p14="http://schemas.microsoft.com/office/powerpoint/2010/main" val="214706969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DD9C004-9C46-4A7E-8B3E-75F4F7C22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CF098C-CD19-4A13-A74F-CC044BB4B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BD79C0-0F91-4093-8509-D2A22A90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容量、装箱数与销售单位，把饮料酒水商品说清楚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8684C-D960-4649-B1D7-4F1F5E5F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商品详情集中呈现规格编码、销售包装、价格和库存口径，渠道客户在加购前即可核对。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22408B-BEC4-450A-8171-9D19A877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1834B8-7953-44E3-8D49-4671E5731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B08446-978E-4C96-912A-E7D9E4572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5F18CA-A5E4-415B-8115-3E5CE641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9E882F-18DE-4311-A810-2C3D7D8D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98E346C-6F67-4CCC-B684-96617828B1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75b81efd0f4088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99DAB9-9E88-4EA9-AE37-5A9E29533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B258B6-1FFE-4163-9C11-4E2FDCA1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46F8A1-AF4D-44E0-9874-0A12528B1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F69C9A-4FF4-4B82-906D-5BC09DC2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466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8F6721-C7B0-456E-92F9-3E12D0A3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饮料酒水商品详情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0C84EF-21B1-41BC-9251-BE7C653B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D297A8-72FE-48AE-A4C1-81CB5F8AD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CB3255-7F97-47B9-84CA-74DF0182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规格说清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4FF552-FC6B-4D97-98E5-E8D790158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核原规格、包装和基本单位，多单位按需配置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B39E43-609C-4CFE-8ADE-FB1081C69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289ACA-51C9-4896-90A1-9BB5E64C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DFCA39-790D-4C8D-852F-BE1C858E7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7BE976-AD35-4742-861E-1AF8EB935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编码可核对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8F47EB-AF15-4D55-9527-679F0476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按准确商品与规格编号核资料，条码另行维护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707506-EA55-42FF-AA90-F2933A3AC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F840E5-7EF7-44D2-B07B-1C5B6368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632719-BEAE-4835-9AB3-277F8B13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C16F35-FCE0-4CDA-B227-A2679DC9E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价格先确认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7FDB746-E2CF-4F09-AE65-10F4345E9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客户价、销售单位与库存口径在加购前可见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471E0D-6B88-4050-ADEF-7CD92723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AD17E61-86C5-480E-AD0E-BE8E63C22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客户选品示例与原规格资料分别核，不用名称推定箱瓶换算</a:t>
            </a:r>
          </a:p>
        </p:txBody>
      </p:sp>
    </p:spTree>
    <p:extLst>
      <p:ext uri="{BB962C8B-B14F-4D97-AF65-F5344CB8AC3E}">
        <p14:creationId xmlns:p14="http://schemas.microsoft.com/office/powerpoint/2010/main" val="1073266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A3FD1F5-59C1-4D38-81B0-A2F9C1B6D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D5598-E0E4-40A1-ADB2-729C34A45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AE9912-A7B9-4A1D-97C7-65B5B23A8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先把饮料酒水商品档案标准化，再扩展礼盒与组合业务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026C0-1665-47C2-AAE9-6001AB47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原拿铁4008基本箱，多单位和组合关闭；默认规格批发35.90、零售0.00元，客户实际成交价另核。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64E112-4563-4A45-8BCD-89ED22C3C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987455-54B5-4ADA-8A36-B64E71F18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6F372A-E405-409F-9722-36FE8FD82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080107-31E8-4334-98AB-00953314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D5A77FF-2DD0-4FE6-9873-0F2865CDDC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c0d94fb1cb455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634338"/>
            <a:ext cx="5577840" cy="2484674"/>
          </a:xfrm>
          <a:prstGeom xmlns:a="http://schemas.openxmlformats.org/drawingml/2006/main" prst="roundRect">
            <a:avLst>
              <a:gd name="adj" fmla="val 460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DB1569-9BB7-4E53-A90E-C2BF82C4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52A8C7-6D83-49C5-9C53-1C0C2969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拿铁原基本资料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9D2FE1-D411-4380-B882-BC9055A87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B28513-AB49-4F8A-A4DF-657A43B84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PC管理｜原商品资料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086C6E-6158-409A-8B25-96BFDF43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30EFA2-7191-4963-9512-B3E02D6B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4A7682-F61C-472C-85BA-BCF53FBB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EB19EB-DE25-4B15-9C4F-B3622244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商品先标准化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127E19-074C-4ACC-8C77-0BC2EC0B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品牌、系列、规格与包装使用统一档案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BCD908-02E9-4034-AD8D-4CD31FFC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34E7F5-96C1-4B4B-B829-8DD43C24D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62D506-FD3D-4195-94A7-D3213CE5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D679DC-D449-47C0-BDDC-AF72634AB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字段同口径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FD2A9D-2BCE-4D72-AB4D-9E25682B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厂商、供应商和条码未填，包装与客户价另核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5BC54A-487E-4AD7-90E2-B846EA72F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FB192F-ED66-403B-A55F-9EC027637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3B36F1-3170-4C54-A3DB-E0D3AD7A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D799FF-D6C5-4E39-8646-2696D39E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组合再扩展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4076F5-7E21-449D-A2CA-8C1CF7D7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套餐与预售当前关闭，真实构成先确认配置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82DBCB-D825-4623-8DF4-4D02F435F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4208C4D-61E9-4DFD-9508-AE32A3646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名称440ml×15瓶不等于已配置换算，卖点文字与名称需分别核</a:t>
            </a:r>
          </a:p>
        </p:txBody>
      </p:sp>
    </p:spTree>
    <p:extLst>
      <p:ext uri="{BB962C8B-B14F-4D97-AF65-F5344CB8AC3E}">
        <p14:creationId xmlns:p14="http://schemas.microsoft.com/office/powerpoint/2010/main" val="11234737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C4E6A87-BFF7-4DE1-951F-DDA44075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46EBC7-8595-47A5-87DF-76BD2986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EA09AF-5A76-47D8-A4CE-7FB4AA63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核对饮料酒水商品详情，直接进入加购与订货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DBD437-48CA-4B8E-A1B8-D2CEC65CB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渠道客户在商品详情页核对名称、规格编码、包装、销售价格与库存口径，再加入购物车。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CE5ED8-19BE-4B72-8565-874636D6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3A24C6-BE44-42E4-BDFB-35C6B2F15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3AD52A-68D0-458F-9870-FC5FB5BE3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89BF93-E207-4CFA-A353-BABC9613A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262A06-D871-4C77-9861-26FFA7462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A7307D1-F3CC-4974-A5C4-ACC802319D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5bf5f1cba248dd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74462F-DA27-4110-B680-1F9512BB3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2C64FD-E132-4C69-83AC-8926C8E98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50DE5B-2FEC-4779-8458-EDC5C9ED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C88FFF-B3DD-450B-BB67-8DF1409D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B46BDA-7E55-4742-B50B-E5F49A23B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饮料酒水商品详情与加购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2961D7-FDB9-4DBC-BE74-FAFC4B494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3F98F1-07AD-4F64-8187-7B7AE415D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E6FEB4-FC34-4524-8CE4-49177ED2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商品看得清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50948A-2866-4449-8540-254484405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名称、规格编码、包装与价格集中呈现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6831E5-B12B-400A-8082-E3475758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A302F3-7EA6-4FCF-BAAC-C138F040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0C43F1-8734-4D57-931D-062E298F1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5E9101-890F-469F-B8DE-34DFD3D41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加购有入口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B7C3C0-42E0-4162-86BD-C6ACE72D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立即购买和加入购物车都在详情页可见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36A50C-B146-4B51-8E41-05FF5EA76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FF6E65-7491-4D8C-B2AE-D4244780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9A2CCDE-A78B-43E8-A0A6-CB2423F1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D1355F1-4D08-4BC8-8E3F-73F0B362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订单有依据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7AB3110-84EC-47C4-A20F-CDC275369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购物车提交、订单审核与实际出库各回原记录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883186B-DA98-44D8-A1CE-D4F2C032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547DE4E-EDB3-436C-8651-F44CF5DEE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客户价按准确SKU与成交单位确认，零价字段不直接视为免费供货</a:t>
            </a:r>
          </a:p>
        </p:txBody>
      </p:sp>
    </p:spTree>
    <p:extLst>
      <p:ext uri="{BB962C8B-B14F-4D97-AF65-F5344CB8AC3E}">
        <p14:creationId xmlns:p14="http://schemas.microsoft.com/office/powerpoint/2010/main" val="124873103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658D870-21FC-4CBA-9008-4E08E7BA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9976D8-4339-4B33-8A3E-1007609E2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 商城营销，让渠道持续在线运营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54592F-10C0-4464-8223-BD928E44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促销不只服务零售，也能承接渠道新品铺货与旺季备货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E007CC-FB79-445D-8BD2-0DF55F89C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首页为选品营销示例。代金券、积分、套餐与预售当前关闭；实际活动先核适用客户、商品和企业规则。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ABA11C-357B-4FA4-90ED-966A51053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4AE982-81A0-49C9-BA3E-46F0479F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DA3959-7FA3-4E62-9343-FE8472E5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845778-7595-45EC-8C18-1F522B6B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E41620-6088-4A02-8699-2AAEBDA4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22281FD-BD0B-453D-981C-775684E14C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18eb9fbd9346e9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4E284F-45EF-4AEF-8105-CE1FD897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4838B1-E4CA-4B23-BDC7-EBBA0BF1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14C18E-BE02-4651-BF76-A5483C9B4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86C794-5714-4925-A179-1E9745D28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95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A7E958-6ADA-4F5E-AEA2-7C6129AF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43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饮料酒水商城营销首页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8A6367-41F3-4487-8CF9-5F43E65E2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AD7220-8845-46E4-A1E1-43466EAEA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0A3AA8-6DD8-4878-90AC-A7D3386A5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优惠券触达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010D32-006A-4C6E-8EEB-FE8CF37BE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水饮补货券、满额券等可按客户范围与活动规则配置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694B40-EEE2-4E38-B6EB-48CE8CDE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BF00AF-DCEA-4E83-A1DD-F2F68560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31076E-C56F-4D98-9CAA-16341D3F4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D977FC-C62C-4F4A-A96E-92390E17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整箱与礼盒活动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B85440-019E-4BA2-BD06-E58CA9B5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啤酒整箱、白酒礼盒等可按旺季和节庆安排直降或买赠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3C9624-5FD2-4377-92C3-95A38A36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8CFEAA-79B5-4F61-B685-6EA3D629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A3B3D0-E748-4A9B-BBC5-79933B46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C85173-C361-4F93-8B88-23E9379A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预售集需求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C354AE6-3C1D-430D-8A89-9EAD94104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中秋、春节礼盒等项目可在交付前提前确认需求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D256494-254C-4D34-94EF-41DDFCA2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893A367-DC85-4B79-ADA9-5704DB9C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用活动引导渠道客户按品牌与旺季节奏备货，而不是只靠业务员逐户催单</a:t>
            </a:r>
          </a:p>
        </p:txBody>
      </p:sp>
    </p:spTree>
    <p:extLst>
      <p:ext uri="{BB962C8B-B14F-4D97-AF65-F5344CB8AC3E}">
        <p14:creationId xmlns:p14="http://schemas.microsoft.com/office/powerpoint/2010/main" val="79814522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FE58B41-2AD7-4773-92E8-56ABDC2FB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C8542E-FE36-4330-BB4C-505A21681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 商城营销，让渠道持续在线运营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B2598A-962B-4265-BE82-4B4FE915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品牌商城首页承接营销，会员与账户能力按需配置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78166D-0FF8-44BE-860F-1F9819ECB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品牌首页为界面示例，装修已开启；代金券、积分与预存款充值当前关闭，按需启用并配置。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78CC21-234C-403F-8B2B-52F917A8F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201BEA-CAEE-4873-A543-43A0D053E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4DE8B2-3BED-42D0-9475-F6CBC4E9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834F02-943C-485C-8DFE-4731C4CA7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022B67-BA1A-4750-B05A-A8306C21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EF6EBC2-C927-4509-9CAF-053D02772B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6e60dd15d7420d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45C02B-7CC9-46C1-B390-E4B6DBC47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589054-A1C1-485E-9A63-E2E0410D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04B5D8-E70D-4985-8231-024F2D69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534B20-CED0-4624-B62C-A2776CA4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AAA088-2718-4C44-8F66-2C28D209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饮料酒水手机商城首页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FCD54B-9425-4991-B2B8-5D5D1E0B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300A81-0C91-4147-80A2-8BD25DCF3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9A5B4A-1243-468D-8270-83F9109C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品牌首页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C5289C-48F9-43ED-8268-C08CC273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Banner与装修内容集中传递品牌和服务信息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7465AD-8790-4745-AF29-932E1F29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83B905-DFDF-4A68-9365-5F1B51C8A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7B4F23-DCD7-4B48-8717-2E49A700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E944E7-817B-4B6F-8CDB-92CDFE702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品类与新品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DB3C81-68C6-4B23-B073-87823393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水饮、啤酒、白酒、葡萄酒等重点商品直接触达客户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91DA6BB-4CE7-4D0B-A6F3-CD184FA2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AEA181-8547-47E4-AACF-2E5D23C79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E7BA3A-1490-4DF2-A3DD-E762CCB8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840BCB-BED8-4B4C-99F6-A3C7D80E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能力按需叠加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46A8953-7020-4B4D-8DCA-C5BBC99E7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优惠券、积分与预存款根据经营阶段配置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B61983-094E-4999-AC4E-305D591C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584F3BA-5B7A-4FE0-A365-4358DE133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先用首页承接品牌与商品，再按经营阶段叠加会员运营</a:t>
            </a:r>
          </a:p>
        </p:txBody>
      </p:sp>
    </p:spTree>
    <p:extLst>
      <p:ext uri="{BB962C8B-B14F-4D97-AF65-F5344CB8AC3E}">
        <p14:creationId xmlns:p14="http://schemas.microsoft.com/office/powerpoint/2010/main" val="1522529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5F7FF0F-AF17-4675-9730-22A33C68A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03FF5C-5E64-4477-BE8F-3C65E9420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0214A-B1C2-4E83-BE8B-072969180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订单进入系统后，总部开始围绕同一规则组织履约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3AB2D-8AA0-472B-A92E-DD719C90A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渠道客户从商城确认商品、包装和价格；总部再按客户、交期、商品与流程状态组织审核、备货和配送。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73CDE4-B41A-475E-BC28-C528F612A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8962B1-7EFC-4619-A219-4718A391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6290E5-DD29-4563-92A9-4205CFA5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D55AB1-3E64-4167-BCF2-C9279C71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695950" cy="3486150"/>
          </a:xfrm>
          <a:prstGeom xmlns:a="http://schemas.openxmlformats.org/drawingml/2006/main" prst="roundRect">
            <a:avLst>
              <a:gd name="adj" fmla="val 43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C23CB55-2F10-4D3E-AA27-A2019B413C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f428951f91457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97255" y="2600325"/>
            <a:ext cx="5273040" cy="2486025"/>
          </a:xfrm>
          <a:prstGeom xmlns:a="http://schemas.openxmlformats.org/drawingml/2006/main" prst="roundRect">
            <a:avLst>
              <a:gd name="adj" fmla="val 459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EABD34-78F0-4004-A9B0-D67D02E55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409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E5A903-F749-4EBE-967A-B0AA15E3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25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订单履约业务示例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4C36E2-437A-49BF-AF7E-1E01C04A6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51625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D30C2D-6E2B-4AA4-9FFE-684E7CB9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51816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570A9D-CF10-408A-8F2F-2A13EA53D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095500"/>
            <a:ext cx="47815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7A5EE0-E438-4583-83B5-2A728855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28600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640E85-ED1D-4106-8380-5CEDADC7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30505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3AA51-0CE8-46C6-9456-83FDFC50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19075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客户下单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9A08FA-C484-4EDA-BCDB-8F1A676F4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19075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按授权商品、价格与包装确认需求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C3377A-AFB9-486C-B625-6405517F8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914650"/>
            <a:ext cx="47815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245912-B9F4-49DD-AFB1-208F1C0B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105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B95084-39CB-4B1C-831B-DE038B958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124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EAFEF0-B39D-4432-A2AD-9E8D07D0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00990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总部审核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2AEC7F-85E4-431C-9972-5DBDC6A0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0099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核对客户、交期、价格与库存口径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EA0DFE-9B35-435A-9986-01C2F0108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733800"/>
            <a:ext cx="47815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C99EE5-7D9C-4661-8D59-146F83E8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92430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5373F3-DAFF-4157-AB40-B31D7041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94335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8D7FE8-0639-4729-A8AE-FB195A66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82905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仓配准备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89D1729-47C9-492D-83D2-532D4DDD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82905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按商品、数量与配送规则组织履约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8B4C3B-9D81-4094-97A1-F5495959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552950"/>
            <a:ext cx="47815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EE30BC4-6454-4690-B639-67E42B71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7434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6E45E6B-B244-4596-AA94-2BB93C32A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7625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0A8BBB1-2281-42E4-A53F-04DCADD02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464820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交付与对账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F81FC70-8982-4B10-95AA-35DB1975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6482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签收、收款与应收回到同一订单链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133C1C5-49BD-49F6-A09E-CAE3975CA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5886450"/>
            <a:ext cx="7886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BC718C1-65E7-4832-B292-DE69A699F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924550"/>
            <a:ext cx="7581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订单先按商品、价格与交期形成一致口径，后续履约才不靠翻聊天记录</a:t>
            </a:r>
          </a:p>
        </p:txBody>
      </p:sp>
    </p:spTree>
    <p:extLst>
      <p:ext uri="{BB962C8B-B14F-4D97-AF65-F5344CB8AC3E}">
        <p14:creationId xmlns:p14="http://schemas.microsoft.com/office/powerpoint/2010/main" val="22336902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789AE2-89A1-4F06-8719-FA3E9F35A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A73DE6-D6C6-40E7-BE32-B6B049D1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CE7692-C873-40FC-A547-1289CA04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每天先看清客户订什么，再把酒水饮料需求汇总起来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1934DC-E563-47D6-8173-1BBF08FAF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按商品、规格、单位、数量与金额把多张渠道订单收口为一张备货清单；饮料酒水先要统一品牌、系列、容量和箱规。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4D835C-DCD9-4964-A340-4497B170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3B2140-AA53-4AA3-A40E-0E98F5A85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069378-2A7A-48FE-878D-43B67BC4E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820F20-BB24-4CAF-925A-E1F073F45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286500" cy="3486150"/>
          </a:xfrm>
          <a:prstGeom xmlns:a="http://schemas.openxmlformats.org/drawingml/2006/main" prst="roundRect">
            <a:avLst>
              <a:gd name="adj" fmla="val 43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709BEA3-D317-4BB2-982A-7E03708118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c546629aa34da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92530" y="2600325"/>
            <a:ext cx="5273040" cy="2486025"/>
          </a:xfrm>
          <a:prstGeom xmlns:a="http://schemas.openxmlformats.org/drawingml/2006/main" prst="roundRect">
            <a:avLst>
              <a:gd name="adj" fmla="val 459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B3B7D6-9376-4464-A299-51D68CF0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A35E60-03B4-4D06-B56D-FC9AF6626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1A1064-F40F-4E06-81D0-14B56ABC6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51625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0AD426-BCB2-4450-A176-7C6C8EDE5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1816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B35AA0-FA57-49A7-BF0F-50BD114E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95500"/>
            <a:ext cx="41910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E97FDF-2CDE-4915-BDB7-8612B578E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09800"/>
            <a:ext cx="1104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客户需求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5E7BF7-7020-4537-8406-434450C3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2098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烟酒店 / 商超便利 / 餐饮酒吧 / 团购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113E74-9739-479F-858E-FE96106EE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914650"/>
            <a:ext cx="41910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DDD3BC-858C-4107-A43C-6CF2AA68C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028950"/>
            <a:ext cx="1104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商品汇总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36AB0A-7FC5-4EE5-BC34-86FEC779F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2895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水饮、啤酒、白酒礼盒等按商品与规格收口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6A67F1-28D1-46DA-A7ED-FDBB10F8B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733800"/>
            <a:ext cx="41910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444685-55A2-42B8-8A47-9132634D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848100"/>
            <a:ext cx="1104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备货依据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462DA3-4A32-409A-B3B4-8527BA0F4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8481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整箱 / 提装 / 单瓶等单位口径统一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36347D-8BDE-4C7B-84C3-739B1B10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552950"/>
            <a:ext cx="41910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3339A6-F610-41E3-9260-1ECF19660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667250"/>
            <a:ext cx="1104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后续动作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EF1BB3-0EA4-48D6-82AF-7616C4015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66725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采购、仓库与配送围绕同一清单执行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840D62-99E7-4FB9-8A53-F7FA8901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5886450"/>
            <a:ext cx="77343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4252B3-6F1E-4DBC-9EBF-1E7BA892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92455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需求先按商品、规格与箱数收口，采购与备货才不会被多张订单带乱</a:t>
            </a:r>
          </a:p>
        </p:txBody>
      </p:sp>
    </p:spTree>
    <p:extLst>
      <p:ext uri="{BB962C8B-B14F-4D97-AF65-F5344CB8AC3E}">
        <p14:creationId xmlns:p14="http://schemas.microsoft.com/office/powerpoint/2010/main" val="104577930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85A026E-EF9D-40A8-8E3A-13C289F00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4A804-6AEB-4D5B-BE8D-ACC2757F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F8E72B-64EE-4428-85D7-B270AA10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采购参考从订单汇总开始，采购数由人员确认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9868D4-7E67-4F95-8216-9A38CCE0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53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系统可将订购数、可用库存、采购中、供应商和采购单价放入同一判断；饮料酒水采购还要结合整箱口径、活动节奏与供应周期。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D1381-0BA0-4C1F-8E4E-7544DABA6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042D8F-B81C-43D9-9596-352C7406D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39C36-46C3-44E0-92A9-8E7E3817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9EE738-FDC2-4A66-A79F-12AB4686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791200" cy="3486150"/>
          </a:xfrm>
          <a:prstGeom xmlns:a="http://schemas.openxmlformats.org/drawingml/2006/main" prst="roundRect">
            <a:avLst>
              <a:gd name="adj" fmla="val 43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188291F-08A7-4839-9C0A-D2C15849F2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1066c05a54459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4880" y="2600325"/>
            <a:ext cx="5273040" cy="2486025"/>
          </a:xfrm>
          <a:prstGeom xmlns:a="http://schemas.openxmlformats.org/drawingml/2006/main" prst="roundRect">
            <a:avLst>
              <a:gd name="adj" fmla="val 459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60EB63-744E-429F-86D2-58C9A475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409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1FA81-4649-437A-B91E-517D1B9E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25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EFBC31-AA62-45D4-946F-1B428AB8B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51625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61A8D3-91A0-497E-A527-A48716674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51816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ACFF4C-8D25-40E0-A998-347E521F7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095500"/>
            <a:ext cx="46863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FD24DD-847A-482F-9EF6-1694C0CE7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286000"/>
            <a:ext cx="419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4DC42D-1973-4FC4-A2FC-1D44EC85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305050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CBA013-7099-46D1-BEBF-C369CF95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1907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订单汇总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4D18FA-D923-4303-A386-E657D255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190750"/>
            <a:ext cx="2552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水饮、啤酒、白酒礼盒按规格汇总需求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FC6260-C4E6-4BF7-8F0B-B0801C58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14650"/>
            <a:ext cx="46863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85B50F-5E6A-42DF-8239-52972D7E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105150"/>
            <a:ext cx="419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F969C5-5138-41FB-BB28-9B267AC6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24200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CDA5E3-2D51-4223-9C20-176B494CF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00990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库存判断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8EDDD7-080C-45EC-A3E0-5AF17FDB1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009900"/>
            <a:ext cx="2552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可用库存、在途/采购中和安全库存共同参考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68A440-3EFE-46CE-A1AB-DC8603BEA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733800"/>
            <a:ext cx="46863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5C02F8-0146-4BE1-980D-A60115E8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924300"/>
            <a:ext cx="419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8D15DF-3CCD-4C59-B72E-51452612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943350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0BCFAC3-5606-4280-B1A6-8792F1520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8290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采购确认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41B213A-CC49-4585-BF28-B65367CE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829050"/>
            <a:ext cx="2552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采购人员核对供应商、整箱数量、单价与收货仓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34F2CA-B47F-4198-B6EE-8DF6D37DA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552950"/>
            <a:ext cx="46863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291FD60-6644-4BC4-90C6-FB4B8E7F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743450"/>
            <a:ext cx="419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B84CA07-0E9F-406A-9B83-1C95FE8A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762500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B13EAD2-3C38-466B-B093-D869E6B6D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4820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生成采购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02913AC-9740-46F1-84D1-40AD83D22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2552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确认后再按供应商组织采购单或采购需求单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C9910EE-A11D-49CB-BE8F-B72BBC0AA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886450"/>
            <a:ext cx="81153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64F6155-CA46-4C83-BDBF-15A81CCB9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24550"/>
            <a:ext cx="781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业务流程为示例；原库存与采购在途分别核，采购人员确认真实缺口</a:t>
            </a:r>
          </a:p>
        </p:txBody>
      </p:sp>
    </p:spTree>
    <p:extLst>
      <p:ext uri="{BB962C8B-B14F-4D97-AF65-F5344CB8AC3E}">
        <p14:creationId xmlns:p14="http://schemas.microsoft.com/office/powerpoint/2010/main" val="162892304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54ED7FD-20B1-496F-A0D3-D971B254A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4CB70-C120-4137-91E2-80F7F6FC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FE66B8-1C10-4B59-8D4E-FB850B13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把日常订货与节庆波动，沉淀为持续采购参考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79C431-5EF5-419E-A9C9-10CB1E8A6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按商品、客户和时间比较普通周、旺季及活动期需求，再核退货、库存和未完成采购，由人员确认备货。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6C1C66-0348-4FA6-95FC-F63CB4CFA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5A3128-8A86-4842-91BF-26BA5352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C4B5CC-2D7C-450B-A928-C3EC8FB5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2FF802-F890-486F-A923-29C21160E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D266FD-24ED-48EC-8332-C49EC3428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9186F02-7CD8-4B01-BA6A-B487EDD5D9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b85bfe212248d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44805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171E51-E207-4D3D-8E18-A2A5119AA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5A50CD-464E-4827-8776-0D34F2CBE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E119CD-0F73-449B-9575-34CC6335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1EE9BD-4052-43D4-BE2F-974AF442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26A824-653C-4A60-B1A3-AB2F33DF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66876B-DD1D-4EC8-A369-5317A7BD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DE17B9-41DF-421E-8FA7-03D72899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4F1387-9E70-42FC-A41A-13951E525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看品类结构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7B36FC-FE3B-4F6A-8082-05B1CB5DF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水饮、啤酒、白酒礼盒等不同品类的补货节奏不同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A60D47-1D1B-4C04-B87E-B6FF97A6A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502E7B-706F-435F-A218-A645B788C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1643E8-CA3B-4313-83E1-1A8A0401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C60D12-C353-4AB6-838A-ACF0A9D9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看时间波动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870C72-5241-44A4-9DC0-428565642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节前、旺季、新品与活动期需结合历史订单复盘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5B5C4C-691B-49BE-9C29-AC19DC33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B35E90-B64E-4A8D-9FBB-EA7CC76E4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6153BB-6971-489A-B954-ECADEAF7F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69B9A9-CD2C-4E70-B717-74B9A8D5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调整备货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EF97DF0-FB2E-440B-9BF1-5596A864B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结合库存与供应周期，由采购人员持续确认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6929270-4118-4759-B5C0-E4FFE471B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E0F6C8E-DBF2-44B2-B561-ECB3086D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采购预测当前关闭，按需配置；历史销量、退货和客户消耗分别核</a:t>
            </a:r>
          </a:p>
        </p:txBody>
      </p:sp>
    </p:spTree>
    <p:extLst>
      <p:ext uri="{BB962C8B-B14F-4D97-AF65-F5344CB8AC3E}">
        <p14:creationId xmlns:p14="http://schemas.microsoft.com/office/powerpoint/2010/main" val="161984524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7D7BB5A-F7B1-446C-AFC6-25408F680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E95017-6186-40F0-ACD5-50AFCF573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B2656D-FFF2-4192-8175-D92576BB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库存与调拨，先从酒水饮料商品的包装口径统一开始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7FE3F-B6A1-4169-8F07-9E903607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先统一规格与单位，再按实际调出仓、调入仓和关联收发单执行；占用、在途和实收入仓分别核对。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F666CF-65E9-4CD2-B644-C216F25FE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850FA0-DA36-4A42-929E-5389D474A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B47CFC-B982-48BC-B1D4-87FBAAD78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FE88B-1F31-4869-9F60-A3181194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9DE6ED8-BDD2-4542-AB81-B6191ED34F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41026b2e0f4a6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543175"/>
            <a:ext cx="5577840" cy="2676525"/>
          </a:xfrm>
          <a:prstGeom xmlns:a="http://schemas.openxmlformats.org/drawingml/2006/main" prst="roundRect">
            <a:avLst>
              <a:gd name="adj" fmla="val 42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B580A5-94CC-4003-AA48-05D864BBD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CF405F-F0BB-4813-8FAF-201B64D6C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5ADA66-D588-4719-98F7-5E008E5D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5C643F-C4AC-4F25-8272-AA8C52D7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2DDED2-3679-42D5-8979-06C26CAC2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AE23DD-B486-42B2-A047-374EF494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40AF7D-F9AD-4FE1-A390-14DB3B63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9D5D00-E581-45D1-A45C-A6B91C1CA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商品按规格建档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A2BEFC-A083-47DB-BD69-6A654003E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品牌、系列、容量、包装和单位形成库存管理基础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CE6255-F94F-4AE0-A225-E5AE586A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9053B7-41E7-4EF0-9F37-D55B001BE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81DC51-5EE0-4E32-AD65-65BA3F19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8E283C-AD5C-4D8A-8555-2FF68F34D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库存按仓查看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519EFD-E409-456A-8DF3-A32846FA9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原两商品两类库存均0，目标仓可供量另核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722E2C-F356-463F-A519-88BCB45A7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BC5BB4-F39B-4DD2-8F4E-9CA9003B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F970FA-ABFA-402F-9077-558F3CE6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764EF4-7EA5-4DB7-8FA2-00E737758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调拨按需配置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93FE54-3660-456E-9F0A-F19E57B70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启用多仓后，按调出仓、调入仓和调拨单执行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7CB1FE-EE28-4394-9452-A45A0834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0BD0980-CA46-4265-BD21-654627E82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箱、件按原SKU分别核，调拨发出不等于目标仓合格实收</a:t>
            </a:r>
          </a:p>
        </p:txBody>
      </p:sp>
    </p:spTree>
    <p:extLst>
      <p:ext uri="{BB962C8B-B14F-4D97-AF65-F5344CB8AC3E}">
        <p14:creationId xmlns:p14="http://schemas.microsoft.com/office/powerpoint/2010/main" val="130053595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ED1029D-47B4-44CA-8FE9-C327ADD7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C47DAB-14CB-4B64-AABB-52E0BE88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3B12EC-589F-40BD-BDC9-FC56D536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果汁、茶饮等短保饮品，可按企业规则启用批次与效期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A17D22-8488-4536-B3F0-9874CAFB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批号与保质期当前关闭。按需启用后核真实商品标签、日期和批次数量，普通库存不证明效期可用。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A4FE0-3987-4836-9448-DFD7870A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C103F-918A-40FA-A6C1-27FFDAF4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F8CE18-6015-44C7-8F2E-C90D2D2F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FF095-7617-4726-B3F0-27567046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8FCBE6-7162-4BE2-8CE9-D576D652C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D35FF0F-8DFD-44BF-B185-48458A2A79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a29352a71040f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44805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18EC84-40E9-4793-AE82-E517C687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2868CF-E736-4A58-84E4-AD545B3D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EAB7F9-83A0-4BBB-A34D-68A1E7B6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935EAE-222F-458C-9029-0925BBFE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466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E22A5D-00C3-4BB5-A73D-395EDD36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23EAEC-91A4-4C9A-9970-92D2F9EF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487A81-2178-4799-97CD-BF1CE8C70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32B809-900C-40E9-B300-63E2FF2E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先有商品基础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4B0D69-4725-46E6-80D4-D38DC215F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商品、规格、包装与单位是库存与批次的共同基础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0A805D-3A2D-45B7-AAFD-B9B42D67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BF0C32-E372-4B33-B04F-BB4387F8A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B93079-2E28-4ACC-9517-9DAEA4E24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B9D439-BF35-4920-8E9A-934854F9D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批次按需启用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3CE243-3539-44BF-8AD5-7428C759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需要时记录批次、生产日期、失效日期与数量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A73952-05D3-4477-8BC4-36E470CC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F75129-D821-4D90-86E6-742805B2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F911AA-F342-4E1C-B683-5CAF55232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A984CC-3D11-4B19-B017-31A51889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效期策略可配置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C06CF8C-DFEA-475B-8F2C-08A5B9891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临期预警与出库策略按企业实际流程执行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65BDB9-65AD-44FC-BC4B-BC1102D86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3F6C234-B861-4D3E-9E43-FB9AE2F0F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由商品与库存数据驱动，批次与效期能力按需配置</a:t>
            </a:r>
          </a:p>
        </p:txBody>
      </p:sp>
    </p:spTree>
    <p:extLst>
      <p:ext uri="{BB962C8B-B14F-4D97-AF65-F5344CB8AC3E}">
        <p14:creationId xmlns:p14="http://schemas.microsoft.com/office/powerpoint/2010/main" val="180863937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1659E1F-24B3-4D96-91D8-87701C6A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3DC53F-0CE7-482E-83BA-DD6B0D02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4E71D8-3D4A-4124-97EE-09BC7D93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出库准备从准确的酒水饮料商品、包装与数量开始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AD478D-81DB-4FB9-897F-D4E76ABFC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流程为业务示例。按原单核规格、成交单位和合格可供量；出库、配送与客户完好实收分别留依据。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981BF-FCC5-4294-B6AC-22915BA3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65B009-6D6E-4B47-A4D6-F49775B1B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E4D18B-D79F-4EFC-9F2C-1DFC1006E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25068D-ADCC-4F07-918E-143D0C6B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A3048E5-D060-424C-BF4B-30E8A93AA8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8471bcc00f443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543175"/>
            <a:ext cx="5577840" cy="2676525"/>
          </a:xfrm>
          <a:prstGeom xmlns:a="http://schemas.openxmlformats.org/drawingml/2006/main" prst="roundRect">
            <a:avLst>
              <a:gd name="adj" fmla="val 42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2DFDCE-A030-4B90-9925-36239A71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28D85E-B5D9-4C0B-A0C8-6136561C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DEA12D-481B-4ED1-81C5-C0D4CC46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DE872F-6C59-4289-96A1-4A6C58D8D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30808E-3880-4616-BE19-3160DA65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222FA7-D625-4BAC-BE15-8D1DC764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F2717B-88C4-43D6-B1C0-F6E0D262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F33BDD-DBFA-4B6D-A986-43221DC15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先核对商品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C704CE-8C34-40C1-ACF0-8FE2C8FFB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名称、规格、包装与价格在订单来源已明确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4D9873-23CD-4FB3-AA21-1C5FDC270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9495AC-BB34-4177-8657-20AA9E0B0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D5A55F-2D5B-46FE-99CD-F3BCF4DB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BFB767-6AA9-4F27-9F5E-613006EE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再组织出库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5A5812-E988-46FD-87B2-B52592E75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按仓库、交期与数量准备整箱与零拣任务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9F0472-2D80-461F-8DB7-7CB3B2278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FED837-2BEF-4EE8-956B-35994968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BBE04B-AD21-456C-910A-E5C9BE32F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A76895-F153-4FFF-AA69-410136319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状态可衔接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D835551-8688-49A4-9206-E0ECBE7B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审核、出库与后续配送围绕同一订单流转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67E409-74D8-442D-8F3B-72A7EBCA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5F40DA-5D23-4A7A-B231-C9D7C29EA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商品与包装确认得越清楚，仓库出库与配送协同越顺畅</a:t>
            </a:r>
          </a:p>
        </p:txBody>
      </p:sp>
    </p:spTree>
    <p:extLst>
      <p:ext uri="{BB962C8B-B14F-4D97-AF65-F5344CB8AC3E}">
        <p14:creationId xmlns:p14="http://schemas.microsoft.com/office/powerpoint/2010/main" val="61964416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79F35C0-57F8-40C7-9F60-A07F2C572B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23068f2f9d4c4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CD3E7D-9BF7-42A4-8364-9186AB8B5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F28">
                  <a:alpha val="95000"/>
                </a:srgbClr>
              </a:gs>
              <a:gs pos="48000">
                <a:srgbClr val="06313A">
                  <a:alpha val="74000"/>
                </a:srgbClr>
              </a:gs>
              <a:gs pos="74000">
                <a:srgbClr val="06313A">
                  <a:alpha val="16000"/>
                </a:srgbClr>
              </a:gs>
              <a:gs pos="100000">
                <a:srgbClr val="0631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34E26B-B10D-405C-8F39-E39036861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23812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7B509C-6F94-47D4-874A-B888443E0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"/>
            <a:ext cx="2228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D8C7C-C48F-4D3D-BC84-481EA43CF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5810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配送任务、司机执行与回单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形成同一条履约链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6D456B-B0F9-4020-A596-6DBB343E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00300"/>
            <a:ext cx="533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配送管理当前关闭，按需启用配置后组织真实任务；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出库、送达、客户实收与异常分别回原单核。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FCED60-3781-4581-ADFE-DEE0F294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314450"/>
            <a:ext cx="4514850" cy="3695700"/>
          </a:xfrm>
          <a:prstGeom xmlns:a="http://schemas.openxmlformats.org/drawingml/2006/main" prst="roundRect">
            <a:avLst>
              <a:gd name="adj" fmla="val 4124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C6A36B-40B7-4BD2-8DEE-A4B447E72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15811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CC413C-B75C-4054-AF9A-A866A36C6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6002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配送执行要点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431211-8683-40A5-B3EB-8530757A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114550"/>
            <a:ext cx="3733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2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让“送到哪、何时送、谁签收”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跟着订单持续可查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E6A7F2-7459-4003-A58C-876E29810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1051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214B27-2031-4432-8FE7-326124B3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242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D6AB7B-02F5-4E6C-9642-A3C0FFD2E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1146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569C61-10D1-454F-82B3-7E5DCF4C5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114675"/>
            <a:ext cx="2724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按客户预约与订单交期组织任务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6A768F-6687-469F-A1B3-89E4B336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61950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AB7CD0-09AC-442E-8832-825EC354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3855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C8641D-9960-448A-AB02-71B3C1227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62902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5A61DC-3A6C-404B-ADEF-E3CEAB41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29025"/>
            <a:ext cx="2724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按区域、司机或配送规则分配执行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924415-DE46-4AE6-94CE-D92C9374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1338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5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DDA121-5401-441B-8F95-4FC302293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1529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A16833-B2AE-4D97-8CAA-9CD9E7D2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41433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92C397-7FF4-449B-86D6-DA1931A2B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143375"/>
            <a:ext cx="2724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送达、签收与异常回到订单记录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B394FE-5B17-4B3E-99A1-CC51C212F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C8DE951-476F-4D29-8D3D-077B993ECB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7ee74c26e34b8e"/>
          <a:stretch xmlns:a="http://schemas.openxmlformats.org/drawingml/2006/main"/>
        </p:blipFill>
        <p:spPr>
          <a:xfrm xmlns:a="http://schemas.openxmlformats.org/drawingml/2006/main">
            <a:off x="876300" y="3676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E60633-93D2-4FA4-B683-9C43475D6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66712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创建任务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1126E9-F995-4574-B116-4D4C4F96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52425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25B0C56B-99D4-44DD-92D8-69ED0FDDAA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8bf7c1720f4594"/>
          <a:stretch xmlns:a="http://schemas.openxmlformats.org/drawingml/2006/main"/>
        </p:blipFill>
        <p:spPr>
          <a:xfrm xmlns:a="http://schemas.openxmlformats.org/drawingml/2006/main">
            <a:off x="3276600" y="3676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363551D-824A-49DE-9464-301B23DD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66712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司机执行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1A602C8-C66B-4BE4-B2F3-121B1548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4340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943B03E1-1C70-41F2-AB25-7F561E2DBC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789f47d0464999"/>
          <a:stretch xmlns:a="http://schemas.openxmlformats.org/drawingml/2006/main"/>
        </p:blipFill>
        <p:spPr>
          <a:xfrm xmlns:a="http://schemas.openxmlformats.org/drawingml/2006/main">
            <a:off x="876300" y="44958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070F5DE-672D-4C1A-9455-944ADC562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48627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客户签收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8B717B8-D656-4E2C-8028-5609BD4F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434340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A18F57EB-80E0-49B2-9D60-FD4506E60F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824e1d06940b3"/>
          <a:stretch xmlns:a="http://schemas.openxmlformats.org/drawingml/2006/main"/>
        </p:blipFill>
        <p:spPr>
          <a:xfrm xmlns:a="http://schemas.openxmlformats.org/drawingml/2006/main">
            <a:off x="3276600" y="44958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FC372FB-316E-4722-AFA4-6A44989BE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48627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回单归档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FC3A4B2-BD29-4387-AF6A-58220B37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95950"/>
            <a:ext cx="62484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E47E7F5-4D38-449D-A0E8-F78A17AF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34050"/>
            <a:ext cx="5943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流程为业务示例，任务完成不代替客户实收；重货用实际毛重安排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9CCEF53-DF87-46FF-9432-1653DD8F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7FDCF18-8ED8-4DA7-9CA7-86AC53D32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04F44DB-DA4D-42E4-A426-7A485DA63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76432007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8DB91F5-F131-4DF8-8C90-D9FD7948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1617B-680C-4CC1-A863-2AB3D29B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6032B6-15BD-4CFC-A08D-D009B330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客户、商品与价格先统一，对账才有同一依据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A6F5F8-7BC2-4C3F-BBA8-A5E91791E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客户应收先核同一客户、期间与原订单；实际来款按原单分配，待审收款、有效收款和剩余应收分别查看。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2FA546-1BCB-46F4-9D07-6575C895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58514E-7ED4-4EF7-8D90-EA20A98B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934A9C-512D-48B4-A635-041EEF526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3B55B7-A0F4-4822-AC1A-8766DE45B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59B6AE8-7156-4ECF-8282-96A3CABBC3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7227b3465741c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543175"/>
            <a:ext cx="5577840" cy="2676525"/>
          </a:xfrm>
          <a:prstGeom xmlns:a="http://schemas.openxmlformats.org/drawingml/2006/main" prst="roundRect">
            <a:avLst>
              <a:gd name="adj" fmla="val 42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2FBC1E-397E-4377-A269-D90874740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4668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A50D6A-E7A9-4936-84D2-F59B485E4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14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DCF48B-222A-40F5-BEC7-3C964A8B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EE85E9-DD88-4AC3-8D67-46A2E5F27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3EF3C8-7A5E-4EE1-8216-2739422ED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681D63-32C9-469F-906C-9405E742D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B7BDBD-9F26-45F8-93CA-0FC94A6B6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58AD57-0BEB-4267-A44B-D536B636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订单有依据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6B7088-011A-4B5E-9826-9A6D5F04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商品、数量、客户价、配送与收货信息围绕同一订单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686915-C982-45C6-8D6F-156772CD5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D93B46-8E63-45F9-8830-8E4F5C8B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39A95B-1005-4361-995F-226429BA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F8E094-BB9D-45DB-B30E-3F2127349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收款有记录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D6C457-6CF1-4F8E-BE4B-E7AE11EB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有效来款另核，充值应用按需启用配置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6CF1BB-8117-46A8-BC6C-B18EC3F35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3DC923-7DBF-4A1B-9AB0-203C37144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C446A2-8360-41A9-9A09-9E15F32F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60162C-7737-42F4-A059-3CE518D7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客户账可跟进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EC4F3A-1336-49AE-926F-EE6FA7A12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应收、额度与对账口径按企业方案配置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8CE4169-8085-495C-9A84-89D2CAF38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18BEDA1-04D4-4EF9-A36A-AB4A5FCF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待审核、有效收款与银行到账分别核，账期不由基础价格推定</a:t>
            </a:r>
          </a:p>
        </p:txBody>
      </p:sp>
    </p:spTree>
    <p:extLst>
      <p:ext uri="{BB962C8B-B14F-4D97-AF65-F5344CB8AC3E}">
        <p14:creationId xmlns:p14="http://schemas.microsoft.com/office/powerpoint/2010/main" val="50690807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6AAC3AE-D869-4DC2-9B51-85654C70A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7F7196-2CFD-4C20-8190-4913A4087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F40590-CCF1-49F7-94FB-6975CCB05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手机管理端，让老板和业务员先在现场看见同一份经营与订单状态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58F95A-2B30-48B2-BD3E-429876E47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rPr>
              <a:t>手机界面为业务示例。客情与配送当前关闭，先配置应用岗位；查看入口不证明已经完成现场作业。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802B96-9AED-4E3D-BEBB-397AFE96B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4590A6-00B9-48E8-B3F5-5386ADE44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541C8C-F2DF-4295-AF05-55EBB4112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AC9D32-8CE1-41EA-A121-7CBE275C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924050"/>
            <a:ext cx="2114550" cy="396240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E0F78-37B5-44D0-9946-5BDF6C3E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088" y="1981200"/>
            <a:ext cx="59207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F658F25-148D-49E3-B5C6-029EBE65B6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39921e9a64fa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255712" y="2057400"/>
            <a:ext cx="1774825" cy="3314700"/>
          </a:xfrm>
          <a:prstGeom xmlns:a="http://schemas.openxmlformats.org/drawingml/2006/main" prst="roundRect">
            <a:avLst>
              <a:gd name="adj" fmla="val 784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6D0369-62A4-4911-A871-5BC35B05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54483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E0FA5B-2590-4ADD-AF00-909AF1351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4673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经营指标业务示例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D84E63-16E1-46A8-9658-BD70DE1BF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1924050"/>
            <a:ext cx="2114550" cy="396240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2D0E06-D824-4DC3-98AC-94CB7874B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9338" y="1981200"/>
            <a:ext cx="59207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0362A0E-1D61-4364-BA71-B2E8EA1CCB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4deccd7753423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017963" y="2057400"/>
            <a:ext cx="1774825" cy="3314700"/>
          </a:xfrm>
          <a:prstGeom xmlns:a="http://schemas.openxmlformats.org/drawingml/2006/main" prst="roundRect">
            <a:avLst>
              <a:gd name="adj" fmla="val 7843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F79723-600C-44B1-927C-1998F3CA1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54483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C43F83-2920-4517-9A12-467B6EA6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54673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移动订单业务示例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6783FB-167E-464A-992B-70A047956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209800"/>
            <a:ext cx="4667250" cy="819150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FAEFF8-8D38-4F45-9F6F-0EE174A9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476500"/>
            <a:ext cx="4000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6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7D4F59-A089-4D01-860F-2665908BD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495550"/>
            <a:ext cx="247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048C68-97DB-48DC-A142-71B4E95FF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36220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CBF65D-12EF-4BB1-96AD-1AFABE59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28900"/>
            <a:ext cx="3371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看经营概况、订单金额与回款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E73B58-7A05-4DAF-9627-9F7E2896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257550"/>
            <a:ext cx="4667250" cy="819150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77EC2B-161E-45DB-840F-8570492AE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524250"/>
            <a:ext cx="4000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4B3E86-6405-46E5-B5D8-3E8E6E7AB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543300"/>
            <a:ext cx="247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EBB51B-386A-408F-B679-DCF48F458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40995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业务员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F15C18-A720-4BF2-8BA1-0BDB7F89D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676650"/>
            <a:ext cx="3371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看客户订单并现场确认补货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2142464-67B1-4947-A3CD-3979A00A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305300"/>
            <a:ext cx="4667250" cy="819150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E0824E9-EC9A-4528-8298-7183B234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572000"/>
            <a:ext cx="4000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1AA3163-BF8E-4E7F-8123-B9EE6B2AE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591050"/>
            <a:ext cx="247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FF8621E-9560-4E00-BF51-8CA5CF6F9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45770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 / 配送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03C16AD-5EE8-41E5-8676-19963144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724400"/>
            <a:ext cx="3371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按任务进入拣货、出库与送达处理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3109FA6-5443-42F2-AC74-DE24ACDF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057900"/>
            <a:ext cx="66294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9B6D91A-384B-4741-BE51-54D963E9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6096000"/>
            <a:ext cx="6324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经营与订单先在手机上可见，现场动作才能及时接回同一条业务链</a:t>
            </a:r>
          </a:p>
        </p:txBody>
      </p:sp>
    </p:spTree>
    <p:extLst>
      <p:ext uri="{BB962C8B-B14F-4D97-AF65-F5344CB8AC3E}">
        <p14:creationId xmlns:p14="http://schemas.microsoft.com/office/powerpoint/2010/main" val="132953636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5E44398-2BE7-4A1F-8869-BF8F3199C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71B380-335D-431D-A4C6-9F8675483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CC3BEC-4FCA-40CB-962B-4310DAD16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老板不在办公室，也能从经营概况抓住当天重点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2BAB34-91E4-45FD-805C-CADD4382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经营画面为业务示例。当前管理首页近七天订单金额、单数与回款均0，指标按真实期间和原业务解释。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1CACC5-9AAA-4588-8D04-F04B79F9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595C71-8408-488B-86BA-D81174F52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48893B-7DEB-45CC-9380-652233AE5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FF99D2-1B80-41FB-A5AA-BDB80C1F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458753-F30F-4E4A-B81D-26D9C3751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ED5283F-18A2-4952-B262-894E1D745C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31abbe07104e0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75584" y="2114550"/>
            <a:ext cx="1811232" cy="339090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F630F0-EAFB-4DD4-89F3-36E42E7B5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5816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CB6D65-5734-4377-8087-6B6E42F6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6007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经营指标业务示例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9DD461-98F8-4A56-A355-3CC4610C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5A6BC4-E52E-4744-A99C-146606155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060340-D51C-4FA2-A625-B58B55C6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手机管理端经营概况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20DF4E-1926-468F-AC5D-CC29FED0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E2E7B4-FF4D-48FA-800E-5FCBAC20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DACF2A-D761-488E-AA67-46FE05FFB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看销售趋势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7AADB5-2633-488B-AA3F-41BE94927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销售曲线帮助快速感知近期渠道动销变化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A4F709-C311-4508-964B-92567959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F27A78-BAEC-493B-8793-A6202B619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A4ED24-AF9D-4F8F-A6BB-B331B9FEC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4333F0-B4A9-4F71-997E-C56495AA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看当日数据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6F6EE0-F83E-4BAE-A9F9-A2F34380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订单金额、订单数量与回款金额同屏呈现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9DAD5A-0244-4F92-A54D-35CE68CBA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3A7A69-B1AD-4FF5-9E68-FD0D91218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FBB160-3DCB-45CC-981B-73C759955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A859525-1A3B-4289-A6DB-459F358F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看经营概况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C9AFB15-89A4-4BFE-A721-E3902297B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订单、客户与经营指标进入同一移动入口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7A1D05C-B94F-4508-A172-56D174E1A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65A9EEC-11B0-45B8-B399-2632C9C5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老板先看当天经营重点，再回到商品、价格与订单规则处理问题</a:t>
            </a:r>
          </a:p>
        </p:txBody>
      </p:sp>
    </p:spTree>
    <p:extLst>
      <p:ext uri="{BB962C8B-B14F-4D97-AF65-F5344CB8AC3E}">
        <p14:creationId xmlns:p14="http://schemas.microsoft.com/office/powerpoint/2010/main" val="90869319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D0A7A3D-AAB9-4198-8EA7-9A1480FE1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E717BB-C845-49EA-A6B2-AE476756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2E977A-7124-4490-AB64-E9518F47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业务员在现场打开订单，确认客户需求并推动下一步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DF6AA5-1823-4322-9BAA-439338B45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移动订单为业务示例。客户、单位、数量与金额先核，待审核或待出库不代表已送达、实收或有效收款。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80ECF-DD72-4D68-8588-8E2038D67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D2F698-9C16-4194-86B5-6FEE9C3AE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8FB589-56D3-48B9-8038-2F9AB593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7E4EB7-BC5D-442E-8EE1-F35BABB9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054A1-2874-4A02-BD2A-18E3516BF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C3E0B4B-A924-4279-B5E4-880E64B331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84dc87dc9f4b2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75584" y="2114550"/>
            <a:ext cx="1811232" cy="339090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F97508-A183-40FF-A50E-9E70B3FF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5816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608016-359C-4592-AFBE-F711F751E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6007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移动订单业务示例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482257-01F8-47D7-B1D7-B9C39718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91D5B4-ABBA-441C-93D0-62304C464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524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DD0C7D-0DC7-45D7-835A-1A19C4E6A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371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手机管理端订单列表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B0F742-441D-4992-9AE9-B11E7245E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F9C811-8DCF-446D-A714-77B875F0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9ADE30-4868-415C-B07C-FDE06EC45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看客户与状态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3DAE17-8FB2-47D2-B510-717CDF7E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客户、订单号、交期与待审核/待出库状态集中呈现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6CE18C-30C3-49C5-A6FD-9875EB90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7F860F-AEF5-44FC-929B-756501141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136280-F5DC-4369-9956-EDC72BA4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2CF4A7-2BC3-4DE4-8879-CB1124D8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确认补货规模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AE7D50-0B90-4A7B-B1B0-A0BACED30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按商品种类、件数和金额快速核对要货规模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E3803E-43CD-40C7-B957-72E209515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8AD936-60B4-4648-ACDF-1C89F72B4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9181B2-298F-45B1-ADA1-EE4EFEDC4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8C96A7B-BE2E-41BE-BDB0-BD48B176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推动下一步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F676291-36B1-4655-8834-86A6C2BE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从待确认到审核、出库与配送，围绕同一订单跟进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ED7E6A6-B4E7-492E-9CC3-B288C825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D76B3A5-B7C4-48B5-8CF4-873AC70F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业务员把现场需求带回订单链，而不是留在聊天记录里</a:t>
            </a:r>
          </a:p>
        </p:txBody>
      </p:sp>
    </p:spTree>
    <p:extLst>
      <p:ext uri="{BB962C8B-B14F-4D97-AF65-F5344CB8AC3E}">
        <p14:creationId xmlns:p14="http://schemas.microsoft.com/office/powerpoint/2010/main" val="1552748106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5CA3944-6E39-461C-8C58-47104ADD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1B1E07-F055-4063-A5FC-DFB4CE022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FF99B7-39B9-4D50-BA19-47CF55E1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渠道客户资料与后续动作，应持续沉淀在客户档案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004B83-B0B3-43DC-B4BB-DE0246DE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客情与报价当前关闭，所需应用岗位先配置；现场需求、报价、正式订单与回款各自处理，跟进不自动成交。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726F5-216D-4C9D-94D6-227B73B0B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9BFDF-7117-43B8-B214-FA6986754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341D81-B332-404D-A65C-A882ED5A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DD8E72-3031-4279-8172-50E949DF5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6215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98CD69-680B-4C22-A9FC-BBE5F106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3278" y="201930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1FCE259-C4DD-482E-A466-3D72DE4638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2e65727837437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247034" y="2095500"/>
            <a:ext cx="1811232" cy="339090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59221F-5DE2-4AFD-9194-B96664E3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55626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1C2D9E-0009-426D-97F2-0634AC13A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5816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客户资料业务示例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24DF49-6C87-4F7F-BDAE-6ED4C7EA5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2057400" cy="34671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9525">
            <a:solidFill>
              <a:srgbClr val="244D5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6FD029-7C17-445B-9D66-57AC5E18C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419350"/>
            <a:ext cx="1581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客户信息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不仅是联系人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02B32F-91DF-44FA-9F89-481C9142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429000"/>
            <a:ext cx="1524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105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还要承接渠道类型、价格政策与后续动作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C73552-681A-4430-B7F8-776CA0725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6007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4AE645-D901-4D6D-B1BE-FF18DCAA4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145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B6EA3E-F08A-4040-8E60-163BDCA73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336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2A3F5C-F4E3-4B8A-874F-36756D5E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2193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BB79E6-76CD-4C3D-9A79-20C9FB74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2288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客户类型、区域、负责人、往来与订单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595E3F-C6B4-4A5E-B936-BDE187DF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952750"/>
            <a:ext cx="56007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0C7FC8-070A-4BF8-88AD-C3C1AC3D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1527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6A1F1F-8435-4F68-9A68-A17A3E2F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1718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5028A8-7E09-4320-97DF-31312D830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0575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跟进记录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384CD1-2002-45D6-8537-A3E1BC8D9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0670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新品铺货、动销、缺货与陈列反馈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D7B61C-C6B2-4776-A360-D5E9E846C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790950"/>
            <a:ext cx="56007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89986C-3ED4-4A47-8F11-14B5C7AE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9909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B61F16-D3B1-4A43-A3F4-689D101F3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0100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0E2B655-4400-40F3-AF90-7FFE65F23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8957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后续动作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82D195-F431-4CF7-B728-F355D17A0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9052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回访、报价、开单或异常协同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C8745E5-567F-4808-91D4-696FF4AD7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629150"/>
            <a:ext cx="56007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E1563CE-B329-4574-A889-B7DF83454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8291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844541A-28B2-46C5-AE17-A750DC12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8482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2AD5F24-6005-47E4-BCBB-71EA85AD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7339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团队共享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884B75C-F09A-4941-AFEA-8B75B40F9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7434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信息跟着客户，而不是跟着个人手机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3752343-BDA4-4BFB-BCCE-16C7784C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6000750"/>
            <a:ext cx="63246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E07E042-418D-4EF2-8388-8EFA2DCA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6038850"/>
            <a:ext cx="6019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让客户信息跟着档案走，让后续动作跟着责任人走</a:t>
            </a:r>
          </a:p>
        </p:txBody>
      </p:sp>
    </p:spTree>
    <p:extLst>
      <p:ext uri="{BB962C8B-B14F-4D97-AF65-F5344CB8AC3E}">
        <p14:creationId xmlns:p14="http://schemas.microsoft.com/office/powerpoint/2010/main" val="290288631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BC275FF-18FD-4AF9-AF82-E937385E0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7B2A6C-F424-4296-BF7C-87D961FE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E601DA-0220-414F-BEB6-707A6524B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仓库人员在手机上查看拣货任务，按单组织出库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CF89FA-C9B9-4F06-BCD1-3460D227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手机任务为操作示例。按原单核实际整箱和零拣，本批实发与待交分别记录；任务完成不代替客户实收。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D9E851-A571-4FF7-8663-6BFAF0BB9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E656CB-EE61-4474-9C36-D982215F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4D9D47-4DC7-4F19-92AD-06D8A8372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A974AF-7679-4295-AFBA-E78FC104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4996E8-3620-4C8A-B01F-3C43342D8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E9D377B-7BB6-4A36-A91A-ED2EDFFA10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79952e7bc64639"/>
          <a:stretch xmlns:a="http://schemas.openxmlformats.org/drawingml/2006/main"/>
        </p:blipFill>
        <p:spPr>
          <a:xfrm xmlns:a="http://schemas.openxmlformats.org/drawingml/2006/main">
            <a:off x="1075584" y="2114550"/>
            <a:ext cx="1811232" cy="379095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4E18E4-ADA1-4859-9530-BEDB93105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5816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08C2CF-DFDB-4A5A-8BC8-1CC04492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6007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手机管理端操作示例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686147-F53B-4F39-A214-C51200E47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951E37-E7C2-4A55-8C48-6881DA075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3393BE-90A5-42B9-AB02-3D58C09A6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手机管理端拣货任务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F21BF1-CF53-49BB-80E9-48F8C90D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E41AF2-093A-4465-93F1-0A5E2159E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8D616E-97D5-4476-9657-9613F4664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按客户拣货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C07D24-86F7-422C-9CBC-4A63E0B3E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客户名称、出库单号与交货日期集中显示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AFE704-807A-440E-8E19-45CA60AD0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193FDE-9DBC-4246-A247-F4BA7B1C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2C25F9-A695-484D-B246-D917B4FB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6545B2-65B7-4A0C-821B-1D44855DC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按仓库执行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246B14-26D5-49E4-94DD-397DA1E4D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任务明确对应出库仓库，减少错仓备货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AC9830-431B-4158-8F50-84D2EBA1C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CE7884-AE38-4404-BDF6-6A8D35B57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4E7B47-C53B-4F84-A0C8-A2A8F31B1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D472DD-5BE8-4784-9ED8-855262BE6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按状态流转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E10EE46-04F6-4C58-851D-01C92C1A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从待拣货到处理完成，仓配状态回到业务链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5DFD30-3B60-4042-917A-D2BFC8647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A64BBD0-6031-48A3-852B-808C8670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仓库人员按任务拣货，订单、出库与配送不再各自为政</a:t>
            </a:r>
          </a:p>
        </p:txBody>
      </p:sp>
    </p:spTree>
    <p:extLst>
      <p:ext uri="{BB962C8B-B14F-4D97-AF65-F5344CB8AC3E}">
        <p14:creationId xmlns:p14="http://schemas.microsoft.com/office/powerpoint/2010/main" val="187359341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40D25C4-8B3D-41A2-BBAE-5824D21B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FD5B82-7EC4-4F91-9125-EBDD07EBB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0DDD3D-926B-4902-BE1E-80FE2F1C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配送任务与回单，按订单持续记录在移动端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D8B940-7FAB-49DF-BD3E-613435E7D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手机配送为操作示例，配送管理当前关闭。按需配置任务与岗位后，核真实装车、实发、签收和异常。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90B8E-DF49-409B-9FAF-48A11F8C2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41EFB1-C648-4275-BD44-7671EF2E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FBFA2-4ED7-4A64-8BF3-E771BB4FF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81DF0F-627F-47DE-9AEE-0E3C7231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87E7F2-D4C5-426F-BB3B-36D2CF23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345F8C5-98A6-4309-9736-E7E4FD38FA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ce2e2764084f50"/>
          <a:stretch xmlns:a="http://schemas.openxmlformats.org/drawingml/2006/main"/>
        </p:blipFill>
        <p:spPr>
          <a:xfrm xmlns:a="http://schemas.openxmlformats.org/drawingml/2006/main">
            <a:off x="1075584" y="2114550"/>
            <a:ext cx="1811232" cy="379095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7EDAF2-B245-4AA5-8AE6-8B37C980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5816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72FA6D-8E01-4426-9616-CE540436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6007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手机管理端操作示例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114FD4-8445-4DBC-BCFD-4D02CBDF3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3B9412-CD04-40D3-88DB-98AFC838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34D6C9-DD0F-4411-A7FE-541794796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手机管理端配送任务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B4CCFC-FEAA-47C9-8B2B-CB84542AE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EFB832-247B-416E-96E1-4F99CD1A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FCAF97-4242-4458-8226-7D8509256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配送前有任务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A05B77-5340-485E-B805-BF5CA3D51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配送单位、客户线路、商品数量与最迟送达时间先明确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710766-D199-4468-B00B-26BE31CE5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7EC6EB-FE12-4E36-BA39-534DCEC8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98A2B4-A99A-4E33-9D8A-B7CB3A739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1B7BE1-EA55-427A-AFD4-A02408B0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配送中可跟进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DEBF5D-A1E3-44DD-A600-2BFB6F67A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司机与配送人员按订单更新待出发、待配送等执行状态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BF3F9D-BA0C-4DC3-80AD-FF0E31254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3A2C8A-DEC7-431C-9E82-7EF9CBF2B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61265D-F7E3-4C2F-BD62-900B81BD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3A257EE-D144-4852-ABE0-A00A881D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送达后可回单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D49A956-7A37-445F-AB0E-6CCF61FDC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送达、签收与异常按配送能力与权限持续留痕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C83587-0C01-497F-AE28-226E699B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715BF58-81CD-4BEB-8850-563F495D0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客户问进度时，总部先看系统，而不是逐个打电话</a:t>
            </a:r>
          </a:p>
        </p:txBody>
      </p:sp>
    </p:spTree>
    <p:extLst>
      <p:ext uri="{BB962C8B-B14F-4D97-AF65-F5344CB8AC3E}">
        <p14:creationId xmlns:p14="http://schemas.microsoft.com/office/powerpoint/2010/main" val="1204576113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76F190-9D12-4BBB-A019-EA59D9D33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729D27-038A-4D0C-95DA-9523F6DEE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深入饮料酒水垂直业态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F2E88B-92E1-4E5B-BE7E-195B419E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瓶装水与大包装饮料：高频、重货、整箱补货更要把节奏跑顺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42907D-522A-4DB0-A855-1BC139C9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原饮料检索列表中，拿铁4008按箱、红牛3492按件；两者库存与销量均0，不视为采购或交付案例。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041646-5B60-49D7-BD06-40F0D096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EDB46F-A5AA-4BCE-8375-1FAA4633A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EA0617-34CC-4AF8-B295-B1E4DB9B9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B0D71E-73AE-4BE7-8B09-0DA48650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65341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ED2A6DE-CBBD-46C0-B0D9-2A95E371B4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1627d1dbef445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285875" y="2780799"/>
            <a:ext cx="5334000" cy="2115553"/>
          </a:xfrm>
          <a:prstGeom xmlns:a="http://schemas.openxmlformats.org/drawingml/2006/main" prst="roundRect">
            <a:avLst>
              <a:gd name="adj" fmla="val 540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A025EF-70B2-4B71-9444-A44A4E3B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1123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F056CD-AF97-4D14-A1C7-5B48497C8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原饮料商品检索列表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9AE481-3350-416C-B0AD-164E1E25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51816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D73D6C-E108-4F52-A558-7AA81CF5C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006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PC管理｜原列表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EBE525-137C-4CF8-ADB0-3292CC91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076450"/>
            <a:ext cx="396240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B10472-4696-4379-9A21-EBA6BAD3E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05050"/>
            <a:ext cx="16954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765CF9-4699-45B5-85DE-26F98943C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324100"/>
            <a:ext cx="1543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商超便利 / 社区终端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8CDA8A-9F38-4B80-B90D-894D39BE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838450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常购清单 · 高频补货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整箱 / 提装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8300F6-09B4-4F98-9E58-9FAF92593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981450"/>
            <a:ext cx="396240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640402-5AC6-4E7E-ACD5-7F1B1666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210050"/>
            <a:ext cx="13525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BF6E3E-21C7-47F9-A644-6A0BDCC7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22910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餐饮酒吧 / KTV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A54722-FF91-481F-9353-93FD8DBF2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743450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冷饮组合 · 交期时段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线路服务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E73D95-2080-4359-ACA4-2625673B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867400"/>
            <a:ext cx="69723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68BBA2-54F7-4742-8DAA-54E0B1134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905500"/>
            <a:ext cx="666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原列表价对应准确SKU与基本单位，实际箱瓶换算、客户成交和毛重另核</a:t>
            </a:r>
          </a:p>
        </p:txBody>
      </p:sp>
    </p:spTree>
    <p:extLst>
      <p:ext uri="{BB962C8B-B14F-4D97-AF65-F5344CB8AC3E}">
        <p14:creationId xmlns:p14="http://schemas.microsoft.com/office/powerpoint/2010/main" val="176168384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8FC214C-ADC7-42BE-9425-F216C7A7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AF2A20-EE87-4538-A1B8-F5255205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深入饮料酒水垂直业态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307D8A-2271-4653-B5BD-1AA13274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6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啤酒、白酒、礼盒与饮料：把品牌、系列、容量与箱规管清楚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556745-B3E0-4882-9135-7251FD9CE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按品牌、系列与原单位核商品；两份原饮料多单位未启用，箱瓶换算先配置，界面仅为示例。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FC310A-CEF6-4192-A452-2FF5F6CC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A95677-B39D-473B-AC18-87B83446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B923E-83F2-42EF-906D-2FCEE94E2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FEEDA6-A095-4B72-B53A-7665B14D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521970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FFFA61A-E67E-4AC7-8184-FA875EAC72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90b3cae87f4cdf"/>
          <a:stretch xmlns:a="http://schemas.openxmlformats.org/drawingml/2006/main"/>
        </p:blipFill>
        <p:spPr>
          <a:xfrm xmlns:a="http://schemas.openxmlformats.org/drawingml/2006/main">
            <a:off x="781050" y="2209800"/>
            <a:ext cx="5029200" cy="314325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7E99F5-1721-4DDD-8398-4832E997B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24100"/>
            <a:ext cx="1409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B7A8CC-7A83-4CB2-9763-E864CD45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125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饮料酒水标准商品档案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9C79E7-436D-41F2-BFF0-48BEA6CBB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0292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EC7BAC-7603-409D-AE83-542EA5D5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50482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248C26-7DDD-49D4-BD78-146DFE65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14550"/>
            <a:ext cx="521970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2E2E244-F95C-4CBA-9691-E6E61FD607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f159736bd94227"/>
          <a:stretch xmlns:a="http://schemas.openxmlformats.org/drawingml/2006/main"/>
        </p:blipFill>
        <p:spPr>
          <a:xfrm xmlns:a="http://schemas.openxmlformats.org/drawingml/2006/main">
            <a:off x="6381750" y="2209800"/>
            <a:ext cx="5029200" cy="314325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389256-469C-4E5E-B89A-CA6D0863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3241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9E1A20-C304-4730-8766-8C0A3470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431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PC商品规格与加购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978D81-7D3A-4B46-90D7-47585C98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0292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E0D87E-7EAF-47D0-A8BD-89BE3C5D8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0482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6957B1-D72A-45BE-9180-44BA845C0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676900"/>
            <a:ext cx="1143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A34E89-8BEE-4F9F-AD8B-7FC57CE6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695950"/>
            <a:ext cx="990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统一档案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01898B-7C8C-4A33-928E-F95D1EEB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695950"/>
            <a:ext cx="3257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品牌 + 系列 + 度数 + 容量 + 包装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A64872-BA33-4858-931C-4B44772B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67690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2505B2-1EF8-4A99-9795-D65B32754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69595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多单位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6767E6-BAB1-4345-902B-83B9CECB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6959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瓶 / 听 / 盒 / 提 / 箱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5204FF-7C76-46AD-8156-84B372CD4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6076950"/>
            <a:ext cx="43053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2A6E68-B61C-4873-A932-E2037B41A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6115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包装名称、原单位与配置分别核；界面示例不证明箱瓶换算已启用</a:t>
            </a:r>
          </a:p>
        </p:txBody>
      </p:sp>
    </p:spTree>
    <p:extLst>
      <p:ext uri="{BB962C8B-B14F-4D97-AF65-F5344CB8AC3E}">
        <p14:creationId xmlns:p14="http://schemas.microsoft.com/office/powerpoint/2010/main" val="1646081688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2E4B9E4-A817-42D0-BA15-CE74F259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FB9753-6743-4EA1-9450-9E03D91D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深入饮料酒水垂直业态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BA9C7C-1949-4323-B4B7-7C90BA6EC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功能饮品、果汁与茶饮：新品、短保和活动节奏缺一不可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321531-9820-4B73-83D8-E1FF88BA4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代金券、套餐、预售、批号及保质期当前关闭；商品与数量为业务示例，按实际需要先启用配置。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F24BBB-1B87-4E75-992D-97DF99CFF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D22ED6-D00C-4424-BE7D-DF435D573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4F323-8A3D-425B-ACF1-972EC4FA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3CD6E8-6C6E-464F-AB08-A395F4BE2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2076450" cy="388620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4EF072-1A13-43F0-818B-76E89F01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3322" y="207645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8EA4A51-B1B2-4494-AE2A-1DB4240D8B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dac3417ee4a64"/>
          <a:stretch xmlns:a="http://schemas.openxmlformats.org/drawingml/2006/main"/>
        </p:blipFill>
        <p:spPr>
          <a:xfrm xmlns:a="http://schemas.openxmlformats.org/drawingml/2006/main">
            <a:off x="854816" y="2152650"/>
            <a:ext cx="1738418" cy="363855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8076B-8EA4-41AB-B531-79980EA8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54673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DB8A91-7778-4710-A483-9412F0A8D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4864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D9C90D-FB43-4429-8CD9-9DF8FD807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19300"/>
            <a:ext cx="2076450" cy="388620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16E813-D9C1-4CA6-A3AC-DDC983894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572" y="207645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BF588A7F-D797-4FC8-928F-F4D60FD4E3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b7711534ff4577"/>
          <a:stretch xmlns:a="http://schemas.openxmlformats.org/drawingml/2006/main"/>
        </p:blipFill>
        <p:spPr>
          <a:xfrm xmlns:a="http://schemas.openxmlformats.org/drawingml/2006/main">
            <a:off x="3617066" y="2152650"/>
            <a:ext cx="1738418" cy="363855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079721-5C76-4165-A8D8-E2886D77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025" y="54673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06BDBB-615C-4525-ABD8-D9A9D117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54864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B31C48-450E-4A21-8783-BBB2F0865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33600"/>
            <a:ext cx="5314950" cy="3448050"/>
          </a:xfrm>
          <a:prstGeom xmlns:a="http://schemas.openxmlformats.org/drawingml/2006/main" prst="roundRect">
            <a:avLst>
              <a:gd name="adj" fmla="val 44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DD2E6F-E2C2-416D-9BA9-9CA485F5E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343150"/>
            <a:ext cx="3905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典型商品组合与营销节奏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8B470E-9D45-4B9C-8BD8-0CAC2561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8384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20481B-B49C-4187-9857-83DD6FA78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8575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2016CB-866A-42F3-AB90-BD13B8F1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81940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功能饮料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56C0C7-CD79-4771-B91C-614EEE3A0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81940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250ml×24罐 / 箱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F2A8BB-DF7B-4A50-A8F2-57760FC0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81940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新品/活动重点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1EEC418-5E97-46F8-9FDA-86148A47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31470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D8DD66-C2E0-44A4-94AB-F67BD9C4F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33375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74F84F-F9BB-4902-AB15-57739C6F1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2956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果汁饮料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71EFB40-7D81-477B-B961-968829045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2956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1L×6瓶 / 箱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9E7552-2063-4552-93B0-F5FF8BA9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29565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新品/活动重点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B91283-5753-4445-B638-5BAF3604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7909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7D2D9CB-46DD-456B-B5B6-CAD05ADD6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100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F28C7FB-DA2D-41DB-8189-42401228D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77190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无糖茶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E11A0D7-9394-46DF-893E-DF042B63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7190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500ml×15瓶 / 箱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AB54E14-E837-4D65-BDFC-3B16C862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77190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规格与周转重点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DD70907-F833-43C0-8382-D893B867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26720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E7E8F45-DA06-4F7E-BDBA-C7059AA6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28625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03B8EDB-C098-4ABC-9744-B47B74AAC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2481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气泡水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2946AD5-5CEE-44BD-ABB5-8DEBF0C48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481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330ml×24瓶 / 箱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95BBCD0-DB1B-4335-A5F2-9F25B5CC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4815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规格与周转重点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EBAA4EA-1E9E-4F71-A3F0-7A7B3E782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7434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EE0ADD0-FF59-4892-B840-B5BDB46A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50EF200-3F13-4396-A138-F6B7CD61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72440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茶饮浓缩液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AB94F1B-0740-4118-A099-36B02D3B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72440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1L / 瓶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6DAE3BF-4A14-4889-91C6-D99809AA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72440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按实际经营范围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5CA7A58-4D87-4C0B-B19E-A219B8B72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962650"/>
            <a:ext cx="6096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AC97FBB-C0CD-4E2E-AF5B-D85A72996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6000750"/>
            <a:ext cx="579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新品先触达、渠道再备货，活动与库存节奏同步跟上</a:t>
            </a:r>
          </a:p>
        </p:txBody>
      </p:sp>
    </p:spTree>
    <p:extLst>
      <p:ext uri="{BB962C8B-B14F-4D97-AF65-F5344CB8AC3E}">
        <p14:creationId xmlns:p14="http://schemas.microsoft.com/office/powerpoint/2010/main" val="1498492579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7DCB56E-1EF3-4E5A-950E-351A4F7A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70A6A3-935D-4854-813A-5D2B5EA58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深入饮料酒水垂直业态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AE8432-4C16-41F0-B878-73416436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6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团购礼赠与项目型客户：更看重SKU差异、交期与周期对账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4FA26-5F79-48BA-AAD4-4AF90385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项目需求、客户价、原订单与本批实收分别核；报价与配送当前关闭，启用条件先确认，沟通不自动成交。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6980B2-ABE3-423B-9C13-2AB151D48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AB6C1C-E130-44C5-BEC2-3B75D8E7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E24A76-8B06-40ED-8D4A-6DB160995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453AB2-C03A-4F6E-88ED-3D9F7279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552450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300E18B-98C1-42E5-AE69-8772F65B02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4981afa6744dd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571750"/>
            <a:ext cx="5334000" cy="2524125"/>
          </a:xfrm>
          <a:prstGeom xmlns:a="http://schemas.openxmlformats.org/drawingml/2006/main" prst="roundRect">
            <a:avLst>
              <a:gd name="adj" fmla="val 450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78B5F1-D28E-4A6D-ABA2-FC90D540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1409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BD7F8C-F4C3-436E-930B-07595C61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25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43A8EA-8579-4ED6-B1E1-17633C152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1816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B3E304-FDAC-47BA-BE46-1BDE0BA5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52006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C6CD69-F89B-43EF-B40F-96637471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057400"/>
            <a:ext cx="499110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BFD3098-6B3B-4AE4-A006-41AF0AE0A3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fbf6f6b7cb4b5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610350" y="2738438"/>
            <a:ext cx="4800600" cy="2190750"/>
          </a:xfrm>
          <a:prstGeom xmlns:a="http://schemas.openxmlformats.org/drawingml/2006/main" prst="roundRect">
            <a:avLst>
              <a:gd name="adj" fmla="val 4669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BBF9D8-3D32-4BD6-B2BB-F13A588C0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266950"/>
            <a:ext cx="14668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B960EC-069D-46D5-9A2C-8EF5A97B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286000"/>
            <a:ext cx="1314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9818E5-8150-4DF2-AA8B-1094BA71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1816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B08DB1-C8E0-4FB9-8D13-448659CE6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2006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DD947C-4288-4307-88F8-E4E7F6B9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772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DDD3A7-6CB4-4DEE-A800-A0408108C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791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7F8C3D-FAD8-417D-8FB5-1F09E687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71500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项目下单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37A46B-3FFE-42F2-9D5E-D7D17B84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953125"/>
            <a:ext cx="2324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交期 / 地址 / 大宗数量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601719-3761-4445-A38A-0717A816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5772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DA4E31-9D4E-4AA6-8F5C-054A6589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791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9B742C-E0FF-4B2E-9295-BEB942F91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71500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订单跟进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6EE0544-9D44-46EB-9FBA-0008A3926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953125"/>
            <a:ext cx="2324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按客户、时间与流程状态推进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08F94EB-E23F-46C3-90E0-7C25FA76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772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852C18C-819A-40F0-8057-73B2FB7C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791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51A00E5-2265-4AA0-BEF4-279B32CB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571500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周期对账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1F3CA9B-B4C9-437E-AD0A-868EA08E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5953125"/>
            <a:ext cx="2324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订单、配送与收款同口径</a:t>
            </a:r>
          </a:p>
        </p:txBody>
      </p:sp>
    </p:spTree>
    <p:extLst>
      <p:ext uri="{BB962C8B-B14F-4D97-AF65-F5344CB8AC3E}">
        <p14:creationId xmlns:p14="http://schemas.microsoft.com/office/powerpoint/2010/main" val="610746430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121DED6-AE91-484E-A27C-628C613D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3E6ABF-0A9B-407F-B480-A05A39B1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深入饮料酒水垂直业态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75B75D-A784-4C4B-8C3E-92CAE16EC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区域经销与终端网络：总部统一品牌规则，同时保留客户经营差异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C70CF-772B-4629-89F6-E92F2801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目录、价格、账期和活动分别批准配置。授信及充值当前关闭，原商品批发字段不等于某客户协议或额度。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13E423-24C6-4DA6-937F-078B9E0E3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AC58E8-C20C-4BF8-80A2-586B68FFE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3AA92-F184-44EE-9FA3-C20BD9BEC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7D9E75-72F6-4FEC-914A-7B163DBFC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706755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2DFE3FF-77DD-4939-B60E-ACB9B8C5A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7d2b48f5f94079"/>
          <a:stretch xmlns:a="http://schemas.openxmlformats.org/drawingml/2006/main"/>
        </p:blipFill>
        <p:spPr>
          <a:xfrm xmlns:a="http://schemas.openxmlformats.org/drawingml/2006/main">
            <a:off x="1537335" y="2171700"/>
            <a:ext cx="5364480" cy="3352800"/>
          </a:xfrm>
          <a:prstGeom xmlns:a="http://schemas.openxmlformats.org/drawingml/2006/main" prst="roundRect">
            <a:avLst>
              <a:gd name="adj" fmla="val 340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65FCCE-E415-4F31-B1FF-AD2521AD9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1754C2-15B3-4349-AA6E-9FC364D33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商品销售价格基础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47E81E-F4BD-49D3-8E7E-F0CC36F3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2006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8048F1-5CB9-40DE-AC50-3B49C210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2197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6FE55-41A7-43B4-B98F-E4B406AE5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955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90AED1-1AC2-46AF-A5E0-BC9037BE0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2955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A30C19-5460-46C7-BBC7-FBDE9C590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145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1E4EFB-0DD5-47C7-B5AA-B9036701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1907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商品目录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2F71DB-4CC7-42A5-A262-3244BEE7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1907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客户只看到授权品牌与系列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D6D8C9-15BE-4640-B8A1-BF39E62F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9337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2D9650-1CF9-4207-9370-45FAB7D45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1337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C4E8D1-4734-4856-B87B-C3CB1FEE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52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B2AD94-CDE7-4842-AD5B-83FE146B1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0289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078299-15E1-49E9-91BB-BDAB26352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0289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等级价与指定价按客户带出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ADBEDD-054C-4BCD-A0B6-308E2653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7719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67253B-4140-4AB7-8272-4E140B1D7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9719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2135EE-0F60-4B66-B319-DB7AFC38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909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AD6A6A-931B-43B3-B2EB-478AB028F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8671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额度结算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B6B8ACF-5FC3-4FDA-8236-EC1134E7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8671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预存款、账期与授信按企业规则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ABC0B94-1CB9-4ECE-9A06-26F448902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6101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6FC67EF-4985-43A8-A338-880F1599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8101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5967911-B797-4574-929E-4CFC4C2E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E3B64FD-34B4-48AB-8E11-01BDE04E2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7053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营销活动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E1420A3-9F13-478D-BBD9-2FEC879E5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7053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新品铺货与旺季备货按客户分层触达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D1B5CC9-7610-44B0-A199-BC56670D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5848350"/>
            <a:ext cx="58293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EBE0D81-4C7A-4553-80CF-0EFCAC0C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886450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统一品牌与供应规则，不等于抹平渠道经营差异</a:t>
            </a:r>
          </a:p>
        </p:txBody>
      </p:sp>
    </p:spTree>
    <p:extLst>
      <p:ext uri="{BB962C8B-B14F-4D97-AF65-F5344CB8AC3E}">
        <p14:creationId xmlns:p14="http://schemas.microsoft.com/office/powerpoint/2010/main" val="674229161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0B09165-BD2C-4816-BBA2-88BFD89FA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CD90CC-1C10-4216-9CEE-396467192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07 经营数据与应用扩展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C7620F-53D0-461D-8644-DEE216C6C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三件事，让经营复盘更清楚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35B27D-61F3-4928-A2C4-3D4D70306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商品、渠道客户与未处理业务分开复盘；先统一规格、单位、期间及状态，再沿原订单核数据和下一岗位。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A0F21A-0675-48DB-A296-0E6FD661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585165-3862-4B6E-B811-D57DCF60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9A2483-E04E-4CC5-B0C1-D64D712E7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28E8A1-3306-4AE0-B3FF-1F27FBB5C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08177AB-4240-4A80-B57A-BADB8BB002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ab83cb0d054fe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543175"/>
            <a:ext cx="5577840" cy="2676525"/>
          </a:xfrm>
          <a:prstGeom xmlns:a="http://schemas.openxmlformats.org/drawingml/2006/main" prst="roundRect">
            <a:avLst>
              <a:gd name="adj" fmla="val 42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B40BD3-108E-4090-9402-B5DAAF66F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4B00FF-A490-446F-B254-715F8AD9D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B9C184-20B6-4388-8306-52025429E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005B5B-82D8-484A-9ECF-88D6E601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392DA5-F3E6-4D86-9147-05BC2115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74AE65-9953-48EF-8E9C-DC4A8CB1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098C66-4843-4361-B470-73A9ABF1F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A2DEB2-1FE5-40CC-B785-6D13D97A1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什么在卖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E742EA-E656-4169-B930-F951BCAE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用品牌、系列、规格与销售价格形成可分析的商品基础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7CF17D-BA4B-4896-A2B3-CE1FD757A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5A12F7-759A-45DB-962D-EA4F5F624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13FDD9-C1C8-438B-A309-76C208DCA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8454EC-5A84-4C17-B2AC-82F172A43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谁在订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038646-E80B-4D4E-8A42-B71968485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从订单识别经销商、烟酒店、商超及团购客户贡献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B34EFA-406C-4BD3-8547-5D6357B0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D6043B-31FE-4BF6-9F94-3425610A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EF77CD-C8A4-499A-9477-FA4933B5C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E2C27F-EE01-48DB-A879-65F56FA46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哪里待处理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53096C-396E-43E2-93A9-C642B72D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订单、出库、配送、应收与异常按企业流程汇集为待办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E94647A-3C5E-4BB0-BAEE-3B4902895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76F3BA3-5CE6-4EC4-8AF4-2D23112F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先把商品与客户基础建好，再让订单数据回答经营问题</a:t>
            </a:r>
          </a:p>
        </p:txBody>
      </p:sp>
    </p:spTree>
    <p:extLst>
      <p:ext uri="{BB962C8B-B14F-4D97-AF65-F5344CB8AC3E}">
        <p14:creationId xmlns:p14="http://schemas.microsoft.com/office/powerpoint/2010/main" val="605470800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6B2C5B5-0439-479A-888B-27C1FFC3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57A70-BA51-4DC1-BA4E-749F921D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07 经营数据与应用扩展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1FF3DE-7410-4869-B140-C96456C7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应用中心，让系统随饮料酒水渠道规模继续生长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91112-B335-4AEE-81FC-41B3F172F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55项实际应用当前仅装修开启；拆单、套餐、报价、采购预测、配送与分账关闭，所需能力先配置。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F61078-13FE-47A3-801E-99A8AE21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CEBDFB-BF9C-4CCE-AA7C-FFF6937F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4E63F0-9990-4757-A0AB-423DA67B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7AB0B4-D86A-46D1-A1CD-6CC4EFDF1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457950" cy="3657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8921A9B-018A-428C-9AA1-EBE31314D9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134fbba0574cc4"/>
          <a:stretch xmlns:a="http://schemas.openxmlformats.org/drawingml/2006/main"/>
        </p:blipFill>
        <p:spPr>
          <a:xfrm xmlns:a="http://schemas.openxmlformats.org/drawingml/2006/main">
            <a:off x="1141095" y="2152650"/>
            <a:ext cx="5547360" cy="3467100"/>
          </a:xfrm>
          <a:prstGeom xmlns:a="http://schemas.openxmlformats.org/drawingml/2006/main" prst="roundRect">
            <a:avLst>
              <a:gd name="adj" fmla="val 329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7D4BE4-1B21-47D7-889D-4B47B4A4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AA8025-E66F-442F-BCB7-A71C6F61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应用中心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C6C79E-B44C-46A8-BC5E-E7429922D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295900"/>
            <a:ext cx="1409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30E8D4-1DCC-44A0-BEB7-846B1BA5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5314950"/>
            <a:ext cx="1276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DF87CA-AF9B-497C-BB27-9C07B448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076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54B12E5-9202-4FC2-A4E3-7440FE43F2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1fd2542c944016"/>
          <a:stretch xmlns:a="http://schemas.openxmlformats.org/drawingml/2006/main"/>
        </p:blipFill>
        <p:spPr>
          <a:xfrm xmlns:a="http://schemas.openxmlformats.org/drawingml/2006/main">
            <a:off x="7620000" y="2228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F56345-24E2-4C30-9FCD-ADF141041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200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订单拆单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073B15-AC7E-4FFC-9248-25628DD9F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按品牌、供应商或自定义属性拆分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8CC720-3D4B-43C3-98E1-E9A365109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76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330BE037-BB43-4CC5-991B-A329EBF477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019d7b9c914bc4"/>
          <a:stretch xmlns:a="http://schemas.openxmlformats.org/drawingml/2006/main"/>
        </p:blipFill>
        <p:spPr>
          <a:xfrm xmlns:a="http://schemas.openxmlformats.org/drawingml/2006/main">
            <a:off x="9658350" y="2228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ECA919-828C-49FA-B768-DE6E3BA9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200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商品套餐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3DACBE-F7AA-47CD-9CB3-BC4F7EA7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礼盒与组合装按需启用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7474D8-FB48-49B0-B56B-DCC7E4E66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219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D0E8804F-4D49-4C10-A826-51B97AF501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2fb1abd48c4b44"/>
          <a:stretch xmlns:a="http://schemas.openxmlformats.org/drawingml/2006/main"/>
        </p:blipFill>
        <p:spPr>
          <a:xfrm xmlns:a="http://schemas.openxmlformats.org/drawingml/2006/main">
            <a:off x="7620000" y="3371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5E1D49-335D-4506-8EF2-0DF2A8B5A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343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报价单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EEB1A3-95FC-43B7-9EFA-A4262A10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714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原需求报价与正式订单分别核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2A8852-AEC0-442C-93B0-418F1D5A2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219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C3F70FB4-4D38-4772-91E4-61D080077F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fb6c35607a44a1"/>
          <a:stretch xmlns:a="http://schemas.openxmlformats.org/drawingml/2006/main"/>
        </p:blipFill>
        <p:spPr>
          <a:xfrm xmlns:a="http://schemas.openxmlformats.org/drawingml/2006/main">
            <a:off x="9658350" y="3371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0B254B-5B40-4607-B989-80A80957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343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资金分账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F22F41C-4CA8-48BD-A80D-7A44A921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714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联营或平台结算场景按方案启用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CAA08DC-DD44-4363-B730-061413BCB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362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747CCD77-F066-4BA9-8AF8-40108FA132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3b25c5c2fb48ac"/>
          <a:stretch xmlns:a="http://schemas.openxmlformats.org/drawingml/2006/main"/>
        </p:blipFill>
        <p:spPr>
          <a:xfrm xmlns:a="http://schemas.openxmlformats.org/drawingml/2006/main">
            <a:off x="7620000" y="4514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5B128C6-4256-4E65-B4A1-2BDC6FC2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486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采购参考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C031D64-62E3-4D4E-9C74-5CF5C8B60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57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结合销量与库存形成采购参考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FBA5A6F-6A8D-4D51-AC8F-B0D5526B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362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8B763C7-110D-4CFB-A004-EE2D66278B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41861cf0104147"/>
          <a:stretch xmlns:a="http://schemas.openxmlformats.org/drawingml/2006/main"/>
        </p:blipFill>
        <p:spPr>
          <a:xfrm xmlns:a="http://schemas.openxmlformats.org/drawingml/2006/main">
            <a:off x="9658350" y="4514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80DC5A5-FA79-4F95-AC84-F040DB58E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486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E391A7A-9D62-4B89-88F8-23AF81127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857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任务、司机、送达与回单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A160931-2F4E-41E0-817B-4E7CD3055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905500"/>
            <a:ext cx="6096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B6BFCD8-3606-409A-A4A4-93B3BE439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5943600"/>
            <a:ext cx="579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按业务阶段选择所需应用，让系统能力随渠道网络持续扩展</a:t>
            </a:r>
          </a:p>
        </p:txBody>
      </p:sp>
    </p:spTree>
    <p:extLst>
      <p:ext uri="{BB962C8B-B14F-4D97-AF65-F5344CB8AC3E}">
        <p14:creationId xmlns:p14="http://schemas.microsoft.com/office/powerpoint/2010/main" val="956618858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61C092A-477D-42B3-AC14-8B08559E4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96DBFB-D20D-4EED-9E9F-B3C9289A1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08 从试点到规模推广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7DEDD8-6457-42E5-92EE-06F95B0A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先跑通一条渠道订货链，再逐步扩到全区域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AAA55D-D7A7-4C32-B3B3-0270608E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从少量经销商、终端客户与核心SKU开始，依次完成商品、客户价、订单、仓配与财务验证。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309DFB-8BD3-4904-A727-7D36CB59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CBDE6B-AF60-4476-A0EF-24C49B94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0DAD0A-AE29-408A-B562-277BB7C16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9B46FD-205A-4F35-9114-8B94E2E2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333750"/>
            <a:ext cx="93345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D9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64B1CE-4FB1-474E-B505-7E8CBE87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C7CF78-2155-4435-9AB2-A162F0E64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87BC70-F267-4943-A2D5-0412672F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7BEB37-BC80-4EF2-9FE1-425801FC4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基础资料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1EF3BD-7D27-4876-A3FB-68FC70E79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1家经销商 + 3类终端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30—50个核心SKU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5C7247-D9E8-489B-B241-75BE449D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8567DB-59CA-482E-A0CB-4C9BB74B2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 / 系列 / 规格 / 客户价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39468B-409D-4F4D-B3E6-F5F826726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200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036C8D-7A96-4267-AC5A-D8C8DC15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9525">
            <a:solidFill>
              <a:srgbClr val="6FD2D5">
                <a:alpha val="3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88113C-F34D-4A6F-9E51-DE731C45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FFD7ED-4747-4C3C-8A00-9F649F58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9F769E-760F-49F1-8F17-F16B72152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试点订货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EFA3DC-E154-45D5-965E-2A783044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rPr>
              <a:t>商城下单 + 代客开单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rPr>
              <a:t>订单审核与交期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777CA5-3A4B-4DB7-9054-7E13A4C5E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90AE3E-1AD0-417C-A250-4B14F7480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DE2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DE2E3"/>
                </a:solidFill>
                <a:latin typeface="Microsoft YaHei"/>
                <a:ea typeface="Microsoft YaHei"/>
                <a:cs typeface="Microsoft YaHei"/>
              </a:rPr>
              <a:t>先让客户愿意在线订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42313D-07F9-4C64-8082-371CBF88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200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242D74-1C77-4E12-8C12-46425A44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3C253E-3255-4B85-9ADA-15A6A121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D0304D-E74A-4694-998F-46C212BD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F32B2D-69A9-4956-A6B5-5ED4C709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仓配财务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64C57B-45AD-49D6-876F-7456B4B0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整箱拣配、出库、配送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收款与对账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E1AC9C-8943-444F-B0A9-5F292B3EA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7443E94-B785-4D23-B5C6-196F9C6B4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跑通一条真实履约链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E444A4E-C178-41BF-B7CD-8537E2E9D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00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64778C9-2E14-4298-AAC9-2A31D84F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74C8774-224F-468A-86BE-6534A846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A7DE8B0-02BA-4BE4-8F46-8E004051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BF44E98-6F75-4287-B560-5BCD15D3A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规模推广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9C05B6A-9BBA-41AE-8830-BE2BA0660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更多区域与渠道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营销与应用扩展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9065868-258D-40D5-BA90-9789FC65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10A8D84-BAB0-4273-864C-5FBBED6C1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复制成熟规则并迭代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B8C1200-B936-4232-B4AF-287FE7085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810250"/>
            <a:ext cx="77724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31AC5DA-AEE6-4392-AA13-2587B7BC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848350"/>
            <a:ext cx="7467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试点先确认商品和客户条件，所需应用启用后分别核正常与异常结果</a:t>
            </a:r>
          </a:p>
        </p:txBody>
      </p:sp>
    </p:spTree>
    <p:extLst>
      <p:ext uri="{BB962C8B-B14F-4D97-AF65-F5344CB8AC3E}">
        <p14:creationId xmlns:p14="http://schemas.microsoft.com/office/powerpoint/2010/main" val="1126800059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CB0E97B-BA03-4FB1-8502-0B2CB218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FEE869-C855-4200-A2F3-BBC658404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09 版本与服务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69AE99-950E-4800-9D0C-3FD40E3A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从当前最关键的业务链，选择合适版本与应用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AE7612-E61A-47BF-829E-98E20801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版本、功能、价格与服务范围，以官网当前版本价格页及双方合同约定为准。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6B5272-91A3-4589-8470-5D33DE91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1AAA80-21A1-4814-BE57-E32CC7B5D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321C88-7B1E-4379-AEFE-B77F631B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6A4DE0-AABC-43EF-91C9-D9C3B5339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4629150" cy="3524250"/>
          </a:xfrm>
          <a:prstGeom xmlns:a="http://schemas.openxmlformats.org/drawingml/2006/main" prst="roundRect">
            <a:avLst>
              <a:gd name="adj" fmla="val 432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81B127-C8D8-45FE-8092-D54760C87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1143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4878A6-58F9-4EA0-9AF2-E499B8C3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62200"/>
            <a:ext cx="990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建议先确认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9B1A1F-E564-4AE9-BB18-7D5E35FE0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9146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您的首条试点业务链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6AEFB8-30EF-47F2-B9A5-1609D13E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004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CD3235-5BA2-4109-83FF-6B89C3AD0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14B427-17A7-4331-8248-CE02C772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5623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渠道客户数与经销 / 终端结构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AA3A30-DE81-444D-9D0C-FB1228A56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576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6B9836-3387-4519-A235-EEC79F67F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767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6B75CC-110A-44DD-8941-459F54E75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0195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核心商品：品牌、系列、箱规、价格层级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A2AC61-34A0-4A7B-8359-11FA2FA4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148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40D9DA-570F-43E8-A295-6E796C02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339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CC4D38-8E6F-4B16-B460-BB9FDF220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4767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仓库、配送与对账流程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CAAED2-1A5D-414B-8836-54EC6525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9720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5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2B9C9E-D096-4506-A6B1-EE3E206DA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911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68DF1A-FD6E-4484-AB97-10A6D4C90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9339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营销、保质期、配送与应用选配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772DFD-B4FE-4364-A9E8-A91B596A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057400"/>
            <a:ext cx="575310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8A7749-8A74-4E99-AA9A-6728E3E3C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0030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版本与价格信息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6F1542-DA2A-4160-BE5C-BA672AB7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956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官方版本与价格页面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61BA8A-A65A-4C9D-800E-0FE1C3B9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448050"/>
            <a:ext cx="50673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3ABD58-A435-4DAE-BB6E-9084C9F69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657600"/>
            <a:ext cx="4610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www.ysdinghuo.com/version_price.html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335062C-C0FE-4FC6-8C87-69E35C3B4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38650"/>
            <a:ext cx="50673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9D9D1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E23787B-58B6-40A2-B76C-29F31CC1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572000"/>
            <a:ext cx="4610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产品功能、应用开通与实施服务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以当前页面和合同约定为准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9717D1A-E3A5-4E80-A7BB-9315A8FF1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5867400"/>
            <a:ext cx="70104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81C5594-6145-47CF-BF21-29301305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905500"/>
            <a:ext cx="670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不从“买最多功能”开始，而从“先跑通最关键链路”开始</a:t>
            </a:r>
          </a:p>
        </p:txBody>
      </p:sp>
    </p:spTree>
    <p:extLst>
      <p:ext uri="{BB962C8B-B14F-4D97-AF65-F5344CB8AC3E}">
        <p14:creationId xmlns:p14="http://schemas.microsoft.com/office/powerpoint/2010/main" val="1958191388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60D51A9-171C-4EFE-ADC8-98B592452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E27"/>
              </a:gs>
              <a:gs pos="6200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C28615-57E2-4C5C-9A33-7DED0932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66750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BEF6B4-0499-4D33-80C2-D12744FBC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790575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5D00F2-F90A-479B-841C-8DA135A6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914400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023D67-137E-4AAF-AF4D-592D87B38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038225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77E27A-68A4-4394-9F0B-CDBFA437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1162050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ED4A9B-F24D-4264-958B-DDE229534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285875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4BE381-7535-4BF5-96A5-898C281DC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A429AA2-D6F4-4B83-8888-5E10BFF3D1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c4d0f8963c4662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9258C4-0F10-4A9E-81E4-2EBD9637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13525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8D9A62-5216-432D-8E06-EE5E1908B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7160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rPr>
              <a:t>关于云上订货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A10CEF-F54B-4AB9-B5EA-ADD690A0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深圳云上互联科技有限公司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AAFD9F-5BCE-4217-8CAC-FE5F1C127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成立于 2015 年，专注订货系统与 B2B 供应链数字化服务。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FDA434-EF67-4A6A-94F7-BFC7E23E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D51BCC-8515-4392-B4FF-A49816D0A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2015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BD7B30-3F94-4505-90D2-512086287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成立年份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A14F23-F3C2-4A21-977B-D8E86CDB9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8770CB-A237-4FFB-9DC0-D27A9075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EAECC2-8FE1-4B0F-9C3F-B415D21BC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多种经营场景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47388E-3CB2-426C-9432-744162B3E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C3DE7A-9A10-4915-9C6D-820F8F10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FF448F-490B-4642-95B7-CCAB0E792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批发与订货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1727FC-CDF2-4859-9E78-AC9CD89C8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757A72-D696-419A-924C-ECEF60B7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6C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6C166"/>
                </a:solidFill>
                <a:latin typeface="Microsoft YaHei"/>
                <a:ea typeface="Microsoft YaHei"/>
                <a:cs typeface="Microsoft YaHei"/>
              </a:rPr>
              <a:t>集团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2A7912-ABCB-48C7-A321-A18911AF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供应链协同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E16B5B-6A9E-48F5-9269-249758709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362200"/>
            <a:ext cx="22479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5A0F59FF-B924-49F9-A331-C8F9C5B9C2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74df65627f4b73"/>
          <a:stretch xmlns:a="http://schemas.openxmlformats.org/drawingml/2006/main"/>
        </p:blipFill>
        <p:spPr>
          <a:xfrm xmlns:a="http://schemas.openxmlformats.org/drawingml/2006/main">
            <a:off x="9410700" y="2533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28AB9E1-37D8-4350-B694-26CEF0D72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4765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产品底座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18C055E-F7B4-4BBE-B8E8-5EB61C64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7336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rPr>
              <a:t>品牌商城、订单与供应链协同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1111CEF-1967-4606-AB75-01FC108B6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314700"/>
            <a:ext cx="22479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1EC7F70C-8B6C-43AB-AD19-6E82658BD5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f2a86b33ab42dd"/>
          <a:stretch xmlns:a="http://schemas.openxmlformats.org/drawingml/2006/main"/>
        </p:blipFill>
        <p:spPr>
          <a:xfrm xmlns:a="http://schemas.openxmlformats.org/drawingml/2006/main">
            <a:off x="9410700" y="3486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48333F7-DD20-453A-BD95-D5CEE01CD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4290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实施服务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87DA565-28E7-4BB3-87AA-D97C3DD6E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6861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rPr>
              <a:t>数据梳理、配置、培训与上线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A6FC852-B71D-4E74-954E-0BBBAEFD7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4267200"/>
            <a:ext cx="22479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E55171D0-0061-4B31-89CF-62AE617293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2941e4c4004093"/>
          <a:stretch xmlns:a="http://schemas.openxmlformats.org/drawingml/2006/main"/>
        </p:blipFill>
        <p:spPr>
          <a:xfrm xmlns:a="http://schemas.openxmlformats.org/drawingml/2006/main">
            <a:off x="9410700" y="4438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4B931E2-97C0-4F00-B8C9-D30CAF77A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43815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持续扩展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9011AA3-12F4-43EE-9C96-EE34B55C6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46386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rPr>
              <a:t>应用中心持续扩展，开放接口按项目评估连接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D1EAE90-C42E-402F-9DF1-A953C41D2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9FC1C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9FC1C6"/>
                </a:solidFill>
                <a:latin typeface="Microsoft YaHei"/>
                <a:ea typeface="Microsoft YaHei"/>
                <a:cs typeface="Microsoft YaHei"/>
              </a:rPr>
              <a:t>数据来源：公司官网公开信息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3DDFFF7-1E3A-46AD-AFF7-4DF7ED26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8C00F9C-487D-46C8-8F06-C82FA407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616406B-BDA1-4396-B822-A3C3E0999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373758531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8639C51-C679-4A49-92E9-EF2834AF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E27"/>
              </a:gs>
              <a:gs pos="6200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3F75C5-2F3C-455F-829E-6366096F9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0790886-606E-46B0-BAB9-5673F5B7C4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ee6c340073463c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A315AA-CCA1-4F2F-ADE2-4F2DE334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1F2434-B74B-42BC-BC43-38D57645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71600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rPr>
              <a:t>下一步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41973-6170-48D9-B25F-145A8212B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619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用一批真实渠道客户、商品和订单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现场验证完整闭环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07F69-C9BD-49CE-B47A-7CE5F9CE8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619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选择实际经营范围内的商品、客户与一条配送线路，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配置所需应用后，分别核原单、实物、客户实收与资金。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3528A7-F812-478A-AC35-125E30734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91000"/>
            <a:ext cx="495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1B5233-E4A9-4741-984F-E007CC2E8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1005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4E4BB7-311C-4C49-939D-0503480AE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1719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带来 30—50 个核心饮料酒水SKU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15068-1109-47BF-B03B-2058C55F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438650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rPr>
              <a:t>水饮、啤酒、白酒、葡萄酒/烈酒及礼盒（按实际经营范围）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864A6E-811A-410D-B89A-F4AEF738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81550"/>
            <a:ext cx="495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754A72-D7D4-4453-87B3-D295265D7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67C7BC-1D8A-4D26-B446-498F31C3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76250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带来真实客户与价格规则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5BAB5C-1469-4067-AEBD-CE0520DBE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029200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rPr>
              <a:t>经销商、烟酒店/商超便利、餐饮酒吧/团购任选三类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2524F2-8584-428E-BC29-C9F47F184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72100"/>
            <a:ext cx="495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B36F30-4C6C-4ED7-98F4-2381C852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9115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A159B1-5624-41F4-9151-8EB0F1C83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3530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跑通一张真实订单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4DC073-411D-480C-BFA4-2F274D061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619750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rPr>
              <a:t>商城 → 审核 → 整箱/零拣 → 配送 → 对账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E67B30-10E0-4B84-AC12-9AA343256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333500"/>
            <a:ext cx="4343400" cy="3905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48DAF0-0F6C-4896-ACA7-A5A953ED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695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0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方案沟通建议输入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2181FA-0E9F-4D7A-B90C-8252E3B89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32410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E7008A-BE30-4DA9-9457-07A14C9F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43840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渠道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422EED-9F24-4861-8AC1-C82C8D91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43840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经销商 / 烟酒店 / 商超便利 / 酒吧 / 团购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D3D142-30CF-4478-A16D-8AAB1099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91465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1BB608-2358-4F75-8E9D-CCA2FB601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28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D8F5CC-2392-41BD-8123-6910DD39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02895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354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品牌、系列、容量、箱规、客户价、批次效期（按需）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4C2485B-84A7-4090-B705-0A98E9097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50520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BC1279D-2C95-4577-B6A0-5A83E1389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61950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履约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06F99D1-1538-495B-96A2-5CB0434F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61950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仓库、拣配、配送、回单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68D6F34-BEF9-43BE-8745-BA430731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09575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268711E-C4D6-4240-A34C-966EC6272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2100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结算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FA577F5-C99D-41E6-B086-5F5EAB342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21005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支付、预存款、账期与对账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5F60011-5182-41B1-B804-A65B977B6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5619750"/>
            <a:ext cx="4343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CE6C732-4E48-47DD-BD8C-CC3A41E11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657850"/>
            <a:ext cx="4038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预约体验 · www.ysdinghuo.com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D0C6203-5A8B-479B-BF9B-003101B3D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EEC38F5-9F50-4753-B4E1-95363FB8A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15E6A1A-4826-4FDE-A2BB-D873685EA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1367232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2026-10-13T08:56:53.4210000Z</dcterms:created>
  <dcterms:modified xsi:type="dcterms:W3CDTF">2026-10-13T08:56:53.4210000Z</dcterms:modified>
</coreProperties>
</file>