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b41fbf84f2246ca" /><Relationship Type="http://schemas.openxmlformats.org/officeDocument/2006/relationships/extended-properties" Target="/docProps/app.xml" Id="R6a0d0cc5cb344ab2" /><Relationship Type="http://schemas.openxmlformats.org/officeDocument/2006/relationships/officeDocument" Target="/ppt/presentation.xml" Id="R7c5ff61006364bc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7e9a6be01be45aa"/>
  </p:sldMasterIdLst>
  <p:notesMasterIdLst>
    <p:notesMasterId xmlns:r="http://schemas.openxmlformats.org/officeDocument/2006/relationships" r:id="R29cb2dfe77514cff"/>
  </p:notesMasterIdLst>
  <p:sldIdLst>
    <p:sldId xmlns:r="http://schemas.openxmlformats.org/officeDocument/2006/relationships" id="256" r:id="R64c2060b212f4846"/>
    <p:sldId xmlns:r="http://schemas.openxmlformats.org/officeDocument/2006/relationships" id="257" r:id="R228ef732ffa84899"/>
    <p:sldId xmlns:r="http://schemas.openxmlformats.org/officeDocument/2006/relationships" id="258" r:id="Rcc442cb2cd66450c"/>
    <p:sldId xmlns:r="http://schemas.openxmlformats.org/officeDocument/2006/relationships" id="259" r:id="Rdfde4bb947c24e88"/>
    <p:sldId xmlns:r="http://schemas.openxmlformats.org/officeDocument/2006/relationships" id="260" r:id="Rdd8922924b7e4c0b"/>
    <p:sldId xmlns:r="http://schemas.openxmlformats.org/officeDocument/2006/relationships" id="261" r:id="Ra66e40068c634cb2"/>
    <p:sldId xmlns:r="http://schemas.openxmlformats.org/officeDocument/2006/relationships" id="262" r:id="R63ce86fccbe24766"/>
    <p:sldId xmlns:r="http://schemas.openxmlformats.org/officeDocument/2006/relationships" id="263" r:id="R065b25a240064908"/>
    <p:sldId xmlns:r="http://schemas.openxmlformats.org/officeDocument/2006/relationships" id="264" r:id="R69e7f37c898d4e4b"/>
    <p:sldId xmlns:r="http://schemas.openxmlformats.org/officeDocument/2006/relationships" id="265" r:id="R5e36ee0565ce4e49"/>
    <p:sldId xmlns:r="http://schemas.openxmlformats.org/officeDocument/2006/relationships" id="266" r:id="Ra3cdd73f04d541a3"/>
    <p:sldId xmlns:r="http://schemas.openxmlformats.org/officeDocument/2006/relationships" id="267" r:id="R3ee72212a4aa47a0"/>
    <p:sldId xmlns:r="http://schemas.openxmlformats.org/officeDocument/2006/relationships" id="268" r:id="R3e389c8e3dc94409"/>
    <p:sldId xmlns:r="http://schemas.openxmlformats.org/officeDocument/2006/relationships" id="269" r:id="R1b615dd7fbb34e45"/>
    <p:sldId xmlns:r="http://schemas.openxmlformats.org/officeDocument/2006/relationships" id="270" r:id="R01046f9513fb4567"/>
    <p:sldId xmlns:r="http://schemas.openxmlformats.org/officeDocument/2006/relationships" id="271" r:id="R701b9191dc7441b2"/>
    <p:sldId xmlns:r="http://schemas.openxmlformats.org/officeDocument/2006/relationships" id="272" r:id="R705f7dd8df0546a5"/>
    <p:sldId xmlns:r="http://schemas.openxmlformats.org/officeDocument/2006/relationships" id="273" r:id="Rf2f6624a433e41e6"/>
    <p:sldId xmlns:r="http://schemas.openxmlformats.org/officeDocument/2006/relationships" id="274" r:id="R6de7ea2bb74949b4"/>
    <p:sldId xmlns:r="http://schemas.openxmlformats.org/officeDocument/2006/relationships" id="275" r:id="R8952dbcfab78497d"/>
    <p:sldId xmlns:r="http://schemas.openxmlformats.org/officeDocument/2006/relationships" id="276" r:id="R63b6813d05094097"/>
    <p:sldId xmlns:r="http://schemas.openxmlformats.org/officeDocument/2006/relationships" id="277" r:id="R6608587803f64eff"/>
    <p:sldId xmlns:r="http://schemas.openxmlformats.org/officeDocument/2006/relationships" id="278" r:id="Ra3bc2257b2fd44b4"/>
    <p:sldId xmlns:r="http://schemas.openxmlformats.org/officeDocument/2006/relationships" id="279" r:id="Rf32fdbd31d2a4ea0"/>
    <p:sldId xmlns:r="http://schemas.openxmlformats.org/officeDocument/2006/relationships" id="280" r:id="R0b3210463d474284"/>
    <p:sldId xmlns:r="http://schemas.openxmlformats.org/officeDocument/2006/relationships" id="281" r:id="Radf9256171f04858"/>
    <p:sldId xmlns:r="http://schemas.openxmlformats.org/officeDocument/2006/relationships" id="282" r:id="R1f453f2e580c4e1f"/>
    <p:sldId xmlns:r="http://schemas.openxmlformats.org/officeDocument/2006/relationships" id="283" r:id="R6066554ca9c1466e"/>
    <p:sldId xmlns:r="http://schemas.openxmlformats.org/officeDocument/2006/relationships" id="284" r:id="Rc9077f1118d9467c"/>
    <p:sldId xmlns:r="http://schemas.openxmlformats.org/officeDocument/2006/relationships" id="285" r:id="R09fc7c279c984829"/>
    <p:sldId xmlns:r="http://schemas.openxmlformats.org/officeDocument/2006/relationships" id="286" r:id="Rbd8b8a03dfa84d21"/>
    <p:sldId xmlns:r="http://schemas.openxmlformats.org/officeDocument/2006/relationships" id="287" r:id="R839565e542e94ff5"/>
    <p:sldId xmlns:r="http://schemas.openxmlformats.org/officeDocument/2006/relationships" id="288" r:id="Re8bd16c47728430c"/>
    <p:sldId xmlns:r="http://schemas.openxmlformats.org/officeDocument/2006/relationships" id="289" r:id="R6508019f31ed460b"/>
    <p:sldId xmlns:r="http://schemas.openxmlformats.org/officeDocument/2006/relationships" id="290" r:id="R93ee096181b64380"/>
    <p:sldId xmlns:r="http://schemas.openxmlformats.org/officeDocument/2006/relationships" id="291" r:id="R988a9faf5e4d4e4d"/>
    <p:sldId xmlns:r="http://schemas.openxmlformats.org/officeDocument/2006/relationships" id="292" r:id="Rea3373d106db4859"/>
    <p:sldId xmlns:r="http://schemas.openxmlformats.org/officeDocument/2006/relationships" id="293" r:id="Rfc36730527f643e0"/>
    <p:sldId xmlns:r="http://schemas.openxmlformats.org/officeDocument/2006/relationships" id="294" r:id="R9ff5cd05ca4b4d87"/>
    <p:sldId xmlns:r="http://schemas.openxmlformats.org/officeDocument/2006/relationships" id="295" r:id="Ra4cfbf1c06e9498f"/>
    <p:sldId xmlns:r="http://schemas.openxmlformats.org/officeDocument/2006/relationships" id="296" r:id="R5b26313d5e254d05"/>
    <p:sldId xmlns:r="http://schemas.openxmlformats.org/officeDocument/2006/relationships" id="297" r:id="Ra94681f02d8e4590"/>
    <p:sldId xmlns:r="http://schemas.openxmlformats.org/officeDocument/2006/relationships" id="298" r:id="R511bfc4a7f7249df"/>
    <p:sldId xmlns:r="http://schemas.openxmlformats.org/officeDocument/2006/relationships" id="299" r:id="Rc0ef00e065e7401c"/>
    <p:sldId xmlns:r="http://schemas.openxmlformats.org/officeDocument/2006/relationships" id="300" r:id="R82cf410ee6fc4021"/>
    <p:sldId xmlns:r="http://schemas.openxmlformats.org/officeDocument/2006/relationships" id="301" r:id="R9ab3c3def8e74db7"/>
    <p:sldId xmlns:r="http://schemas.openxmlformats.org/officeDocument/2006/relationships" id="302" r:id="R6d7037fcc9f4491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f10eb69d2d3479a" /><Relationship Type="http://schemas.openxmlformats.org/officeDocument/2006/relationships/slideMaster" Target="/ppt/slideMasters/slideMaster1.xml" Id="Rc7e9a6be01be45aa" /><Relationship Type="http://schemas.openxmlformats.org/officeDocument/2006/relationships/notesMaster" Target="/ppt/notesMasters/notesMaster1.xml" Id="R29cb2dfe77514cff" /><Relationship Type="http://schemas.openxmlformats.org/officeDocument/2006/relationships/presProps" Target="/ppt/presProps.xml" Id="Rc6e2f872bca84590" /><Relationship Type="http://schemas.openxmlformats.org/officeDocument/2006/relationships/tableStyles" Target="/ppt/tableStyles.xml" Id="Rbb3872ea67d04b5c" /><Relationship Type="http://schemas.openxmlformats.org/officeDocument/2006/relationships/slide" Target="/ppt/slides/slide1.xml" Id="R64c2060b212f4846" /><Relationship Type="http://schemas.openxmlformats.org/officeDocument/2006/relationships/slide" Target="/ppt/slides/slide2.xml" Id="R228ef732ffa84899" /><Relationship Type="http://schemas.openxmlformats.org/officeDocument/2006/relationships/slide" Target="/ppt/slides/slide3.xml" Id="Rcc442cb2cd66450c" /><Relationship Type="http://schemas.openxmlformats.org/officeDocument/2006/relationships/slide" Target="/ppt/slides/slide4.xml" Id="Rdfde4bb947c24e88" /><Relationship Type="http://schemas.openxmlformats.org/officeDocument/2006/relationships/slide" Target="/ppt/slides/slide5.xml" Id="Rdd8922924b7e4c0b" /><Relationship Type="http://schemas.openxmlformats.org/officeDocument/2006/relationships/slide" Target="/ppt/slides/slide6.xml" Id="Ra66e40068c634cb2" /><Relationship Type="http://schemas.openxmlformats.org/officeDocument/2006/relationships/slide" Target="/ppt/slides/slide7.xml" Id="R63ce86fccbe24766" /><Relationship Type="http://schemas.openxmlformats.org/officeDocument/2006/relationships/slide" Target="/ppt/slides/slide8.xml" Id="R065b25a240064908" /><Relationship Type="http://schemas.openxmlformats.org/officeDocument/2006/relationships/slide" Target="/ppt/slides/slide9.xml" Id="R69e7f37c898d4e4b" /><Relationship Type="http://schemas.openxmlformats.org/officeDocument/2006/relationships/slide" Target="/ppt/slides/slide10.xml" Id="R5e36ee0565ce4e49" /><Relationship Type="http://schemas.openxmlformats.org/officeDocument/2006/relationships/slide" Target="/ppt/slides/slide11.xml" Id="Ra3cdd73f04d541a3" /><Relationship Type="http://schemas.openxmlformats.org/officeDocument/2006/relationships/slide" Target="/ppt/slides/slide12.xml" Id="R3ee72212a4aa47a0" /><Relationship Type="http://schemas.openxmlformats.org/officeDocument/2006/relationships/slide" Target="/ppt/slides/slide13.xml" Id="R3e389c8e3dc94409" /><Relationship Type="http://schemas.openxmlformats.org/officeDocument/2006/relationships/slide" Target="/ppt/slides/slide14.xml" Id="R1b615dd7fbb34e45" /><Relationship Type="http://schemas.openxmlformats.org/officeDocument/2006/relationships/slide" Target="/ppt/slides/slide15.xml" Id="R01046f9513fb4567" /><Relationship Type="http://schemas.openxmlformats.org/officeDocument/2006/relationships/slide" Target="/ppt/slides/slide16.xml" Id="R701b9191dc7441b2" /><Relationship Type="http://schemas.openxmlformats.org/officeDocument/2006/relationships/slide" Target="/ppt/slides/slide17.xml" Id="R705f7dd8df0546a5" /><Relationship Type="http://schemas.openxmlformats.org/officeDocument/2006/relationships/slide" Target="/ppt/slides/slide18.xml" Id="Rf2f6624a433e41e6" /><Relationship Type="http://schemas.openxmlformats.org/officeDocument/2006/relationships/slide" Target="/ppt/slides/slide19.xml" Id="R6de7ea2bb74949b4" /><Relationship Type="http://schemas.openxmlformats.org/officeDocument/2006/relationships/slide" Target="/ppt/slides/slide20.xml" Id="R8952dbcfab78497d" /><Relationship Type="http://schemas.openxmlformats.org/officeDocument/2006/relationships/slide" Target="/ppt/slides/slide21.xml" Id="R63b6813d05094097" /><Relationship Type="http://schemas.openxmlformats.org/officeDocument/2006/relationships/slide" Target="/ppt/slides/slide22.xml" Id="R6608587803f64eff" /><Relationship Type="http://schemas.openxmlformats.org/officeDocument/2006/relationships/slide" Target="/ppt/slides/slide23.xml" Id="Ra3bc2257b2fd44b4" /><Relationship Type="http://schemas.openxmlformats.org/officeDocument/2006/relationships/slide" Target="/ppt/slides/slide24.xml" Id="Rf32fdbd31d2a4ea0" /><Relationship Type="http://schemas.openxmlformats.org/officeDocument/2006/relationships/slide" Target="/ppt/slides/slide25.xml" Id="R0b3210463d474284" /><Relationship Type="http://schemas.openxmlformats.org/officeDocument/2006/relationships/slide" Target="/ppt/slides/slide26.xml" Id="Radf9256171f04858" /><Relationship Type="http://schemas.openxmlformats.org/officeDocument/2006/relationships/slide" Target="/ppt/slides/slide27.xml" Id="R1f453f2e580c4e1f" /><Relationship Type="http://schemas.openxmlformats.org/officeDocument/2006/relationships/slide" Target="/ppt/slides/slide28.xml" Id="R6066554ca9c1466e" /><Relationship Type="http://schemas.openxmlformats.org/officeDocument/2006/relationships/slide" Target="/ppt/slides/slide29.xml" Id="Rc9077f1118d9467c" /><Relationship Type="http://schemas.openxmlformats.org/officeDocument/2006/relationships/slide" Target="/ppt/slides/slide30.xml" Id="R09fc7c279c984829" /><Relationship Type="http://schemas.openxmlformats.org/officeDocument/2006/relationships/slide" Target="/ppt/slides/slide31.xml" Id="Rbd8b8a03dfa84d21" /><Relationship Type="http://schemas.openxmlformats.org/officeDocument/2006/relationships/slide" Target="/ppt/slides/slide32.xml" Id="R839565e542e94ff5" /><Relationship Type="http://schemas.openxmlformats.org/officeDocument/2006/relationships/slide" Target="/ppt/slides/slide33.xml" Id="Re8bd16c47728430c" /><Relationship Type="http://schemas.openxmlformats.org/officeDocument/2006/relationships/slide" Target="/ppt/slides/slide34.xml" Id="R6508019f31ed460b" /><Relationship Type="http://schemas.openxmlformats.org/officeDocument/2006/relationships/slide" Target="/ppt/slides/slide35.xml" Id="R93ee096181b64380" /><Relationship Type="http://schemas.openxmlformats.org/officeDocument/2006/relationships/slide" Target="/ppt/slides/slide36.xml" Id="R988a9faf5e4d4e4d" /><Relationship Type="http://schemas.openxmlformats.org/officeDocument/2006/relationships/slide" Target="/ppt/slides/slide37.xml" Id="Rea3373d106db4859" /><Relationship Type="http://schemas.openxmlformats.org/officeDocument/2006/relationships/slide" Target="/ppt/slides/slide38.xml" Id="Rfc36730527f643e0" /><Relationship Type="http://schemas.openxmlformats.org/officeDocument/2006/relationships/slide" Target="/ppt/slides/slide39.xml" Id="R9ff5cd05ca4b4d87" /><Relationship Type="http://schemas.openxmlformats.org/officeDocument/2006/relationships/slide" Target="/ppt/slides/slide40.xml" Id="Ra4cfbf1c06e9498f" /><Relationship Type="http://schemas.openxmlformats.org/officeDocument/2006/relationships/slide" Target="/ppt/slides/slide41.xml" Id="R5b26313d5e254d05" /><Relationship Type="http://schemas.openxmlformats.org/officeDocument/2006/relationships/slide" Target="/ppt/slides/slide42.xml" Id="Ra94681f02d8e4590" /><Relationship Type="http://schemas.openxmlformats.org/officeDocument/2006/relationships/slide" Target="/ppt/slides/slide43.xml" Id="R511bfc4a7f7249df" /><Relationship Type="http://schemas.openxmlformats.org/officeDocument/2006/relationships/slide" Target="/ppt/slides/slide44.xml" Id="Rc0ef00e065e7401c" /><Relationship Type="http://schemas.openxmlformats.org/officeDocument/2006/relationships/slide" Target="/ppt/slides/slide45.xml" Id="R82cf410ee6fc4021" /><Relationship Type="http://schemas.openxmlformats.org/officeDocument/2006/relationships/slide" Target="/ppt/slides/slide46.xml" Id="R9ab3c3def8e74db7" /><Relationship Type="http://schemas.openxmlformats.org/officeDocument/2006/relationships/slide" Target="/ppt/slides/slide47.xml" Id="R6d7037fcc9f4491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71fcfafd9704a3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da986f1f35949a9" /><Relationship Type="http://schemas.openxmlformats.org/officeDocument/2006/relationships/notesMaster" Target="/ppt/notesMasters/notesMaster1.xml" Id="R6790f1543d9244c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aab7aa344f44378" /><Relationship Type="http://schemas.openxmlformats.org/officeDocument/2006/relationships/notesMaster" Target="/ppt/notesMasters/notesMaster1.xml" Id="R2dc946d2b5c0415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d1065b9f6a64fa7" /><Relationship Type="http://schemas.openxmlformats.org/officeDocument/2006/relationships/notesMaster" Target="/ppt/notesMasters/notesMaster1.xml" Id="R577f93ffed434a8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9532bdd3dc643b4" /><Relationship Type="http://schemas.openxmlformats.org/officeDocument/2006/relationships/notesMaster" Target="/ppt/notesMasters/notesMaster1.xml" Id="R6246a84ab72d496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1c894aa90284db6" /><Relationship Type="http://schemas.openxmlformats.org/officeDocument/2006/relationships/notesMaster" Target="/ppt/notesMasters/notesMaster1.xml" Id="Raaed4977da454c6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5a9784f80f64d16" /><Relationship Type="http://schemas.openxmlformats.org/officeDocument/2006/relationships/notesMaster" Target="/ppt/notesMasters/notesMaster1.xml" Id="R92117ff720f2410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08dee5f10c84468" /><Relationship Type="http://schemas.openxmlformats.org/officeDocument/2006/relationships/notesMaster" Target="/ppt/notesMasters/notesMaster1.xml" Id="Rbed67559e8154eb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ae0d4c26f614ad0" /><Relationship Type="http://schemas.openxmlformats.org/officeDocument/2006/relationships/notesMaster" Target="/ppt/notesMasters/notesMaster1.xml" Id="Rd029e2fab9854bd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e81388362de4aa8" /><Relationship Type="http://schemas.openxmlformats.org/officeDocument/2006/relationships/notesMaster" Target="/ppt/notesMasters/notesMaster1.xml" Id="Rc4bba722da414c1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c0618a8a2704abb" /><Relationship Type="http://schemas.openxmlformats.org/officeDocument/2006/relationships/notesMaster" Target="/ppt/notesMasters/notesMaster1.xml" Id="Rf2e01610001b4f1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37e0626a39f4f57" /><Relationship Type="http://schemas.openxmlformats.org/officeDocument/2006/relationships/notesMaster" Target="/ppt/notesMasters/notesMaster1.xml" Id="R11bef70699794ed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ae1a574ae214c41" /><Relationship Type="http://schemas.openxmlformats.org/officeDocument/2006/relationships/notesMaster" Target="/ppt/notesMasters/notesMaster1.xml" Id="Rcafc0a75f1ee469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e25ab922d3a4ff0" /><Relationship Type="http://schemas.openxmlformats.org/officeDocument/2006/relationships/notesMaster" Target="/ppt/notesMasters/notesMaster1.xml" Id="R0f61255fb6e94bc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f0737e36e124fe5" /><Relationship Type="http://schemas.openxmlformats.org/officeDocument/2006/relationships/notesMaster" Target="/ppt/notesMasters/notesMaster1.xml" Id="R05be73e006874ef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22f830504194733" /><Relationship Type="http://schemas.openxmlformats.org/officeDocument/2006/relationships/notesMaster" Target="/ppt/notesMasters/notesMaster1.xml" Id="R1f45c6b3dd8a40d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4f00e3d9a144a38" /><Relationship Type="http://schemas.openxmlformats.org/officeDocument/2006/relationships/notesMaster" Target="/ppt/notesMasters/notesMaster1.xml" Id="R13139de3a6bc4cf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ec83179c20e4f28" /><Relationship Type="http://schemas.openxmlformats.org/officeDocument/2006/relationships/notesMaster" Target="/ppt/notesMasters/notesMaster1.xml" Id="Ra6285e1d71c04f6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e4ef0756eee4da6" /><Relationship Type="http://schemas.openxmlformats.org/officeDocument/2006/relationships/notesMaster" Target="/ppt/notesMasters/notesMaster1.xml" Id="R84d8350c5e234d1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69b54e7858a457a" /><Relationship Type="http://schemas.openxmlformats.org/officeDocument/2006/relationships/notesMaster" Target="/ppt/notesMasters/notesMaster1.xml" Id="Rbab9896ffc27440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3ae48013250472c" /><Relationship Type="http://schemas.openxmlformats.org/officeDocument/2006/relationships/notesMaster" Target="/ppt/notesMasters/notesMaster1.xml" Id="Rfd01d480bb13445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22f3674f2924c71" /><Relationship Type="http://schemas.openxmlformats.org/officeDocument/2006/relationships/notesMaster" Target="/ppt/notesMasters/notesMaster1.xml" Id="R8abb40bf6a6d409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9261625247645f2" /><Relationship Type="http://schemas.openxmlformats.org/officeDocument/2006/relationships/notesMaster" Target="/ppt/notesMasters/notesMaster1.xml" Id="Rd3c3b7413c12480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a97920d8451415f" /><Relationship Type="http://schemas.openxmlformats.org/officeDocument/2006/relationships/notesMaster" Target="/ppt/notesMasters/notesMaster1.xml" Id="R213c7567b622413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7e14779d9364d64" /><Relationship Type="http://schemas.openxmlformats.org/officeDocument/2006/relationships/notesMaster" Target="/ppt/notesMasters/notesMaster1.xml" Id="R45d84180dd09473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0fcefb537b84916" /><Relationship Type="http://schemas.openxmlformats.org/officeDocument/2006/relationships/notesMaster" Target="/ppt/notesMasters/notesMaster1.xml" Id="R85f926b688ac448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ef8cd90e4ef4ad3" /><Relationship Type="http://schemas.openxmlformats.org/officeDocument/2006/relationships/notesMaster" Target="/ppt/notesMasters/notesMaster1.xml" Id="R1f55719cfbaf45d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a6a537c8c344484" /><Relationship Type="http://schemas.openxmlformats.org/officeDocument/2006/relationships/notesMaster" Target="/ppt/notesMasters/notesMaster1.xml" Id="R47b09110d2f9485c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a4ec32002ba4619" /><Relationship Type="http://schemas.openxmlformats.org/officeDocument/2006/relationships/notesMaster" Target="/ppt/notesMasters/notesMaster1.xml" Id="Rd2522d3ef31d403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feedb91720742bf" /><Relationship Type="http://schemas.openxmlformats.org/officeDocument/2006/relationships/notesMaster" Target="/ppt/notesMasters/notesMaster1.xml" Id="R6f52b997cad2465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ce9bc8b53f046b1" /><Relationship Type="http://schemas.openxmlformats.org/officeDocument/2006/relationships/notesMaster" Target="/ppt/notesMasters/notesMaster1.xml" Id="Rb9ff8e7736b44292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d94b925424e84906" /><Relationship Type="http://schemas.openxmlformats.org/officeDocument/2006/relationships/notesMaster" Target="/ppt/notesMasters/notesMaster1.xml" Id="Rfdacd1b964774959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269d52b4c3f14d32" /><Relationship Type="http://schemas.openxmlformats.org/officeDocument/2006/relationships/notesMaster" Target="/ppt/notesMasters/notesMaster1.xml" Id="R929548d33aab426a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78b680e37cbe45e7" /><Relationship Type="http://schemas.openxmlformats.org/officeDocument/2006/relationships/notesMaster" Target="/ppt/notesMasters/notesMaster1.xml" Id="Rf97ea7905de94a16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b46a9f7fb51e4d8e" /><Relationship Type="http://schemas.openxmlformats.org/officeDocument/2006/relationships/notesMaster" Target="/ppt/notesMasters/notesMaster1.xml" Id="R7f960035ec4b4c85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23e4091719764f45" /><Relationship Type="http://schemas.openxmlformats.org/officeDocument/2006/relationships/notesMaster" Target="/ppt/notesMasters/notesMaster1.xml" Id="R2d5954e1a2444eaf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2615d84187f84e02" /><Relationship Type="http://schemas.openxmlformats.org/officeDocument/2006/relationships/notesMaster" Target="/ppt/notesMasters/notesMaster1.xml" Id="Ra7592f45f48d4921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3cdbdf494d1d4e27" /><Relationship Type="http://schemas.openxmlformats.org/officeDocument/2006/relationships/notesMaster" Target="/ppt/notesMasters/notesMaster1.xml" Id="Raef9897eaba148c0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9c7378acfb8b4186" /><Relationship Type="http://schemas.openxmlformats.org/officeDocument/2006/relationships/notesMaster" Target="/ppt/notesMasters/notesMaster1.xml" Id="R9552e5ed00ac4093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c02cb81a23b743d7" /><Relationship Type="http://schemas.openxmlformats.org/officeDocument/2006/relationships/notesMaster" Target="/ppt/notesMasters/notesMaster1.xml" Id="Rd91f47cc2abb4af3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16755e663d0c4c07" /><Relationship Type="http://schemas.openxmlformats.org/officeDocument/2006/relationships/notesMaster" Target="/ppt/notesMasters/notesMaster1.xml" Id="R12f0c6baf93c430b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2a2dc1746a8842d1" /><Relationship Type="http://schemas.openxmlformats.org/officeDocument/2006/relationships/notesMaster" Target="/ppt/notesMasters/notesMaster1.xml" Id="R60c9f2775af1435c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0333cac9d31c4ab7" /><Relationship Type="http://schemas.openxmlformats.org/officeDocument/2006/relationships/notesMaster" Target="/ppt/notesMasters/notesMaster1.xml" Id="R8ab48189d8bd4392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5287182f23c64abf" /><Relationship Type="http://schemas.openxmlformats.org/officeDocument/2006/relationships/notesMaster" Target="/ppt/notesMasters/notesMaster1.xml" Id="Rbfaa90e7f92547cd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0838010024a448cf" /><Relationship Type="http://schemas.openxmlformats.org/officeDocument/2006/relationships/notesMaster" Target="/ppt/notesMasters/notesMaster1.xml" Id="R67327602c35143c3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161944c4d5c54470" /><Relationship Type="http://schemas.openxmlformats.org/officeDocument/2006/relationships/notesMaster" Target="/ppt/notesMasters/notesMaster1.xml" Id="Rcae83e83714740c5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6500761de39a4a06" /><Relationship Type="http://schemas.openxmlformats.org/officeDocument/2006/relationships/notesMaster" Target="/ppt/notesMasters/notesMaster1.xml" Id="Refce2ec079244065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0a41663eca264ad9" /><Relationship Type="http://schemas.openxmlformats.org/officeDocument/2006/relationships/notesMaster" Target="/ppt/notesMasters/notesMaster1.xml" Id="R849bf29d210845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https://www.ysdinghuo.com/decorate.html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示例使用云上订货3C演示系统。商品为黑色128GB手机，其他入库单RK-20261012-0001入库2台，其他出库单CK-20261012-0001出库1台；剩余1台在主仓库。单据保存、提交、审核及当前状态分别核对。图片来源：云上订货演示系统，2026-10-12至2026-10-13。客户销售和采购业务应使用各自对应单据类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示例使用云上订货3C演示系统。商品为黑色128GB手机，其他入库单RK-20261012-0001入库2台，其他出库单CK-20261012-0001出库1台；剩余1台在主仓库。单据保存、提交、审核及当前状态分别核对。图片来源：云上订货演示系统，2026-10-12至2026-10-13。客户销售和采购业务应使用各自对应单据类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示例使用云上订货3C演示系统。商品为黑色128GB手机，其他入库单RK-20261012-0001入库2台，其他出库单CK-20261012-0001出库1台；剩余1台在主仓库。单据保存、提交、审核及当前状态分别核对。图片来源：云上订货演示系统，2026-10-12至2026-10-13。客户销售和采购业务应使用各自对应单据类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业务示例使用云上订货3C演示系统。商品为黑色128GB手机，其他入库单RK-20261012-0001入库2台，其他出库单CK-20261012-0001出库1台；剩余1台在主仓库。单据保存、提交、审核及当前状态分别核对。图片来源：云上订货演示系统，2026-10-12至2026-10-13。客户销售和采购业务应使用各自对应单据类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https://www.ysdinghuo.com/help/product/yunshl-mobile-mgr.html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https://www.ysdinghuo.com/clusters/digital-3c-order-system-cluster.html</a:t>
            </a:r>
          </a:p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https://www.ysdinghuo.com/appCenter.html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https://www.ysdinghuo.com/version_price.html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https://www.ysdinghuo.com/aboutUs.html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c88412ada6444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c9850497b124912" /><Relationship Type="http://schemas.openxmlformats.org/officeDocument/2006/relationships/slideLayout" Target="/ppt/slideLayouts/slideLayout1.xml" Id="R57018660e0da43f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7018660e0da43f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f66a8987d64434" /><Relationship Type="http://schemas.openxmlformats.org/officeDocument/2006/relationships/image" Target="/ppt/media/image.jpeg" Id="R5bb1bb83c0d44096" /><Relationship Type="http://schemas.openxmlformats.org/officeDocument/2006/relationships/image" Target="/ppt/media/image.png" Id="Rf55c30cdeda54773" /><Relationship Type="http://schemas.openxmlformats.org/officeDocument/2006/relationships/notesSlide" Target="/ppt/notesSlides/notesSlide1.xml" Id="Rbb95ad27c2b14a5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0bcb204b994be0" /><Relationship Type="http://schemas.openxmlformats.org/officeDocument/2006/relationships/image" Target="/ppt/media/image2.png" Id="R090a67df052e4763" /><Relationship Type="http://schemas.openxmlformats.org/officeDocument/2006/relationships/image" Target="/ppt/media/image3.png" Id="R9cacacb395b54324" /><Relationship Type="http://schemas.openxmlformats.org/officeDocument/2006/relationships/image" Target="/ppt/media/image4.png" Id="Ra4af0a40f816496f" /><Relationship Type="http://schemas.openxmlformats.org/officeDocument/2006/relationships/image" Target="/ppt/media/image5.png" Id="R0f254821472f4458" /><Relationship Type="http://schemas.openxmlformats.org/officeDocument/2006/relationships/image" Target="/ppt/media/image6.png" Id="Rebc16561df294ccd" /><Relationship Type="http://schemas.openxmlformats.org/officeDocument/2006/relationships/notesSlide" Target="/ppt/notesSlides/notesSlide2.xml" Id="R42577c1456564fd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55692a50504621" /><Relationship Type="http://schemas.openxmlformats.org/officeDocument/2006/relationships/image" Target="/ppt/media/image7.png" Id="Redeca8f74e524284" /><Relationship Type="http://schemas.openxmlformats.org/officeDocument/2006/relationships/image" Target="/ppt/media/image8.png" Id="R768efcaa88694593" /><Relationship Type="http://schemas.openxmlformats.org/officeDocument/2006/relationships/image" Target="/ppt/media/image9.png" Id="Rf80155ab53c341aa" /><Relationship Type="http://schemas.openxmlformats.org/officeDocument/2006/relationships/image" Target="/ppt/media/image10.png" Id="R2075c90543dc4a69" /><Relationship Type="http://schemas.openxmlformats.org/officeDocument/2006/relationships/image" Target="/ppt/media/image11.png" Id="R6a1c148d72d64b2d" /><Relationship Type="http://schemas.openxmlformats.org/officeDocument/2006/relationships/notesSlide" Target="/ppt/notesSlides/notesSlide3.xml" Id="R7385c18107d149a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58e9f3c513494f" /><Relationship Type="http://schemas.openxmlformats.org/officeDocument/2006/relationships/image" Target="/ppt/media/image12.png" Id="Rf4cc16f012ad421f" /><Relationship Type="http://schemas.openxmlformats.org/officeDocument/2006/relationships/image" Target="/ppt/media/image13.png" Id="R480ad94c0e454a60" /><Relationship Type="http://schemas.openxmlformats.org/officeDocument/2006/relationships/image" Target="/ppt/media/image14.png" Id="Rc4141737b51d402f" /><Relationship Type="http://schemas.openxmlformats.org/officeDocument/2006/relationships/image" Target="/ppt/media/image15.png" Id="R63809037f1cf4537" /><Relationship Type="http://schemas.openxmlformats.org/officeDocument/2006/relationships/image" Target="/ppt/media/image16.png" Id="R3396a813ef614f8b" /><Relationship Type="http://schemas.openxmlformats.org/officeDocument/2006/relationships/image" Target="/ppt/media/image17.png" Id="R74959004be1f4399" /><Relationship Type="http://schemas.openxmlformats.org/officeDocument/2006/relationships/image" Target="/ppt/media/image18.png" Id="Rfc2afb902080466b" /><Relationship Type="http://schemas.openxmlformats.org/officeDocument/2006/relationships/image" Target="/ppt/media/image19.png" Id="R1131182acd834dd9" /><Relationship Type="http://schemas.openxmlformats.org/officeDocument/2006/relationships/notesSlide" Target="/ppt/notesSlides/notesSlide4.xml" Id="Rbba099902902483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dacfcfa50f4c2d" /><Relationship Type="http://schemas.openxmlformats.org/officeDocument/2006/relationships/image" Target="/ppt/media/image20.png" Id="R2f9f8d70fc06413c" /><Relationship Type="http://schemas.openxmlformats.org/officeDocument/2006/relationships/image" Target="/ppt/media/image21.png" Id="Ra429ee557fcb4609" /><Relationship Type="http://schemas.openxmlformats.org/officeDocument/2006/relationships/image" Target="/ppt/media/image22.png" Id="R0f44aaea35934681" /><Relationship Type="http://schemas.openxmlformats.org/officeDocument/2006/relationships/image" Target="/ppt/media/image23.png" Id="R022a6014295b4b75" /><Relationship Type="http://schemas.openxmlformats.org/officeDocument/2006/relationships/image" Target="/ppt/media/image24.png" Id="R458fc99edee54269" /><Relationship Type="http://schemas.openxmlformats.org/officeDocument/2006/relationships/notesSlide" Target="/ppt/notesSlides/notesSlide5.xml" Id="R5229c129ffc74d8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c9e033176d4bc0" /><Relationship Type="http://schemas.openxmlformats.org/officeDocument/2006/relationships/image" Target="/ppt/media/image25.png" Id="R96410011aa70462e" /><Relationship Type="http://schemas.openxmlformats.org/officeDocument/2006/relationships/image" Target="/ppt/media/image26.png" Id="R63118dc57d874bc1" /><Relationship Type="http://schemas.openxmlformats.org/officeDocument/2006/relationships/image" Target="/ppt/media/image27.png" Id="R8a11421057dd4288" /><Relationship Type="http://schemas.openxmlformats.org/officeDocument/2006/relationships/image" Target="/ppt/media/image28.png" Id="R81290e7c1b6a48ea" /><Relationship Type="http://schemas.openxmlformats.org/officeDocument/2006/relationships/image" Target="/ppt/media/image29.png" Id="R592189fad89f4fb7" /><Relationship Type="http://schemas.openxmlformats.org/officeDocument/2006/relationships/image" Target="/ppt/media/image30.png" Id="Rd117b58d24d34973" /><Relationship Type="http://schemas.openxmlformats.org/officeDocument/2006/relationships/notesSlide" Target="/ppt/notesSlides/notesSlide6.xml" Id="R1eed37635aa44ae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69930a6eca43a1" /><Relationship Type="http://schemas.openxmlformats.org/officeDocument/2006/relationships/image" Target="/ppt/media/image31.png" Id="Rc5c47584b9454bb3" /><Relationship Type="http://schemas.openxmlformats.org/officeDocument/2006/relationships/image" Target="/ppt/media/image32.png" Id="Ra69e0a862a4a433d" /><Relationship Type="http://schemas.openxmlformats.org/officeDocument/2006/relationships/image" Target="/ppt/media/image33.png" Id="Rd5a5af26b6bb4943" /><Relationship Type="http://schemas.openxmlformats.org/officeDocument/2006/relationships/image" Target="/ppt/media/image34.png" Id="Ra2d9a409b5d94439" /><Relationship Type="http://schemas.openxmlformats.org/officeDocument/2006/relationships/notesSlide" Target="/ppt/notesSlides/notesSlide7.xml" Id="R68bb87a5ab11488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480cc428454fc9" /><Relationship Type="http://schemas.openxmlformats.org/officeDocument/2006/relationships/image" Target="/ppt/media/image35.png" Id="Ra70aa0cbeed94ead" /><Relationship Type="http://schemas.openxmlformats.org/officeDocument/2006/relationships/image" Target="/ppt/media/image36.png" Id="Rf969e438d2c84087" /><Relationship Type="http://schemas.openxmlformats.org/officeDocument/2006/relationships/image" Target="/ppt/media/image37.png" Id="R3a763698234d4e0c" /><Relationship Type="http://schemas.openxmlformats.org/officeDocument/2006/relationships/image" Target="/ppt/media/image38.png" Id="Re13b23dc1ded41ab" /><Relationship Type="http://schemas.openxmlformats.org/officeDocument/2006/relationships/image" Target="/ppt/media/image39.png" Id="R51bee29518f64b5f" /><Relationship Type="http://schemas.openxmlformats.org/officeDocument/2006/relationships/notesSlide" Target="/ppt/notesSlides/notesSlide8.xml" Id="R65ac9e3aa99d494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ec49ab434643bf" /><Relationship Type="http://schemas.openxmlformats.org/officeDocument/2006/relationships/image" Target="/ppt/media/image40.png" Id="R133a307b3bb545e5" /><Relationship Type="http://schemas.openxmlformats.org/officeDocument/2006/relationships/image" Target="/ppt/media/image41.png" Id="R39748e274fa642d2" /><Relationship Type="http://schemas.openxmlformats.org/officeDocument/2006/relationships/image" Target="/ppt/media/image42.png" Id="Rddc16ee0b08d4dc4" /><Relationship Type="http://schemas.openxmlformats.org/officeDocument/2006/relationships/image" Target="/ppt/media/image43.png" Id="R892b7233cbe9438b" /><Relationship Type="http://schemas.openxmlformats.org/officeDocument/2006/relationships/image" Target="/ppt/media/image44.png" Id="R1bac88cbbc2b4b15" /><Relationship Type="http://schemas.openxmlformats.org/officeDocument/2006/relationships/notesSlide" Target="/ppt/notesSlides/notesSlide9.xml" Id="R1d86d1dbe84f4a3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34ef6af0b84ebc" /><Relationship Type="http://schemas.openxmlformats.org/officeDocument/2006/relationships/image" Target="/ppt/media/image45.png" Id="Rd03e956c92784239" /><Relationship Type="http://schemas.openxmlformats.org/officeDocument/2006/relationships/image" Target="/ppt/media/image46.png" Id="R3fb5d1efefff4eef" /><Relationship Type="http://schemas.openxmlformats.org/officeDocument/2006/relationships/image" Target="/ppt/media/image47.png" Id="Reac8fa92fd0a43e0" /><Relationship Type="http://schemas.openxmlformats.org/officeDocument/2006/relationships/image" Target="/ppt/media/image48.png" Id="R4b1705dd81344eb1" /><Relationship Type="http://schemas.openxmlformats.org/officeDocument/2006/relationships/notesSlide" Target="/ppt/notesSlides/notesSlide10.xml" Id="Re3329d8cb6c7465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42abbb4a4d41ae" /><Relationship Type="http://schemas.openxmlformats.org/officeDocument/2006/relationships/image" Target="/ppt/media/image49.png" Id="Rc6b33a50e3054437" /><Relationship Type="http://schemas.openxmlformats.org/officeDocument/2006/relationships/image" Target="/ppt/media/image50.png" Id="R98312c729bb44556" /><Relationship Type="http://schemas.openxmlformats.org/officeDocument/2006/relationships/image" Target="/ppt/media/image51.png" Id="R907f3f16f61f416d" /><Relationship Type="http://schemas.openxmlformats.org/officeDocument/2006/relationships/image" Target="/ppt/media/image52.png" Id="R53a7a3260a7244d2" /><Relationship Type="http://schemas.openxmlformats.org/officeDocument/2006/relationships/notesSlide" Target="/ppt/notesSlides/notesSlide11.xml" Id="R82e2d894f563467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0f263ea64749bb" /><Relationship Type="http://schemas.openxmlformats.org/officeDocument/2006/relationships/image" Target="/ppt/media/image53.png" Id="R355f13c5bdab41c8" /><Relationship Type="http://schemas.openxmlformats.org/officeDocument/2006/relationships/image" Target="/ppt/media/image54.png" Id="Re531c9103d1347c9" /><Relationship Type="http://schemas.openxmlformats.org/officeDocument/2006/relationships/image" Target="/ppt/media/image55.png" Id="R476bc6d75755464d" /><Relationship Type="http://schemas.openxmlformats.org/officeDocument/2006/relationships/image" Target="/ppt/media/image56.png" Id="Rc259776ab2974f4c" /><Relationship Type="http://schemas.openxmlformats.org/officeDocument/2006/relationships/image" Target="/ppt/media/image57.png" Id="Rdc486f847f1f4bb6" /><Relationship Type="http://schemas.openxmlformats.org/officeDocument/2006/relationships/image" Target="/ppt/media/image58.png" Id="Raeb2aa5deaf7419c" /><Relationship Type="http://schemas.openxmlformats.org/officeDocument/2006/relationships/notesSlide" Target="/ppt/notesSlides/notesSlide12.xml" Id="Rc5d37cb0e22c41f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57ce5d8fa44abd" /><Relationship Type="http://schemas.openxmlformats.org/officeDocument/2006/relationships/image" Target="/ppt/media/image59.png" Id="Rf8bc6c20e68d449d" /><Relationship Type="http://schemas.openxmlformats.org/officeDocument/2006/relationships/image" Target="/ppt/media/image60.png" Id="R1172ef1d45b345fd" /><Relationship Type="http://schemas.openxmlformats.org/officeDocument/2006/relationships/image" Target="/ppt/media/image61.png" Id="Rddd0e268c8834efd" /><Relationship Type="http://schemas.openxmlformats.org/officeDocument/2006/relationships/image" Target="/ppt/media/image62.png" Id="R7bb5422c339e4b04" /><Relationship Type="http://schemas.openxmlformats.org/officeDocument/2006/relationships/image" Target="/ppt/media/image63.png" Id="R7c6a9acfe72f47a0" /><Relationship Type="http://schemas.openxmlformats.org/officeDocument/2006/relationships/image" Target="/ppt/media/image64.png" Id="Rb03dda68fd524fb7" /><Relationship Type="http://schemas.openxmlformats.org/officeDocument/2006/relationships/notesSlide" Target="/ppt/notesSlides/notesSlide13.xml" Id="Raf2451e72e294a2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6d51d7938042fd" /><Relationship Type="http://schemas.openxmlformats.org/officeDocument/2006/relationships/image" Target="/ppt/media/image65.png" Id="R6efc1e2ee5e84c76" /><Relationship Type="http://schemas.openxmlformats.org/officeDocument/2006/relationships/image" Target="/ppt/media/image66.png" Id="R8160fbc7f63f4442" /><Relationship Type="http://schemas.openxmlformats.org/officeDocument/2006/relationships/image" Target="/ppt/media/image67.png" Id="Rb7749281afbf4a60" /><Relationship Type="http://schemas.openxmlformats.org/officeDocument/2006/relationships/notesSlide" Target="/ppt/notesSlides/notesSlide14.xml" Id="R3a243ff35993484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32363090e140cd" /><Relationship Type="http://schemas.openxmlformats.org/officeDocument/2006/relationships/image" Target="/ppt/media/image68.png" Id="Rce7b9ead1cc74af1" /><Relationship Type="http://schemas.openxmlformats.org/officeDocument/2006/relationships/image" Target="/ppt/media/image69.png" Id="R226f8aed0d064653" /><Relationship Type="http://schemas.openxmlformats.org/officeDocument/2006/relationships/notesSlide" Target="/ppt/notesSlides/notesSlide15.xml" Id="Rd01df7dba6c045c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fab41cdd5c4521" /><Relationship Type="http://schemas.openxmlformats.org/officeDocument/2006/relationships/image" Target="/ppt/media/image70.png" Id="Ra6aebfacfa49489d" /><Relationship Type="http://schemas.openxmlformats.org/officeDocument/2006/relationships/notesSlide" Target="/ppt/notesSlides/notesSlide16.xml" Id="R040f9b5bf1284d3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d8bab5e49746aa" /><Relationship Type="http://schemas.openxmlformats.org/officeDocument/2006/relationships/image" Target="/ppt/media/image71.png" Id="R65a615e7d3c84e25" /><Relationship Type="http://schemas.openxmlformats.org/officeDocument/2006/relationships/notesSlide" Target="/ppt/notesSlides/notesSlide17.xml" Id="R57e4308e1606494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b66bc9348047dd" /><Relationship Type="http://schemas.openxmlformats.org/officeDocument/2006/relationships/image" Target="/ppt/media/image72.png" Id="Rbc82791956ea4cec" /><Relationship Type="http://schemas.openxmlformats.org/officeDocument/2006/relationships/notesSlide" Target="/ppt/notesSlides/notesSlide18.xml" Id="R5bf169a40b8949a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e6b04aa6584c23" /><Relationship Type="http://schemas.openxmlformats.org/officeDocument/2006/relationships/image" Target="/ppt/media/image73.png" Id="R09178b44fede47dd" /><Relationship Type="http://schemas.openxmlformats.org/officeDocument/2006/relationships/image" Target="/ppt/media/image74.png" Id="R805ef4554ca64277" /><Relationship Type="http://schemas.openxmlformats.org/officeDocument/2006/relationships/image" Target="/ppt/media/image75.png" Id="R0b35955d47764622" /><Relationship Type="http://schemas.openxmlformats.org/officeDocument/2006/relationships/image" Target="/ppt/media/image76.png" Id="Rd9318304be174d18" /><Relationship Type="http://schemas.openxmlformats.org/officeDocument/2006/relationships/notesSlide" Target="/ppt/notesSlides/notesSlide19.xml" Id="Rfabf1f7bf58b45a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fe7660fde1430a" /><Relationship Type="http://schemas.openxmlformats.org/officeDocument/2006/relationships/image" Target="/ppt/media/image77.png" Id="R203cd5f521c1478e" /><Relationship Type="http://schemas.openxmlformats.org/officeDocument/2006/relationships/image" Target="/ppt/media/image78.png" Id="R06f7a939c02941bc" /><Relationship Type="http://schemas.openxmlformats.org/officeDocument/2006/relationships/image" Target="/ppt/media/image79.png" Id="Rcc97855965e444fa" /><Relationship Type="http://schemas.openxmlformats.org/officeDocument/2006/relationships/image" Target="/ppt/media/image80.png" Id="R38d83b1362574673" /><Relationship Type="http://schemas.openxmlformats.org/officeDocument/2006/relationships/image" Target="/ppt/media/image81.png" Id="R99e6ac2bdfa34616" /><Relationship Type="http://schemas.openxmlformats.org/officeDocument/2006/relationships/notesSlide" Target="/ppt/notesSlides/notesSlide20.xml" Id="Re28d55de557545f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e7ffc94c884953" /><Relationship Type="http://schemas.openxmlformats.org/officeDocument/2006/relationships/image" Target="/ppt/media/image82.png" Id="R23efdf8133d4487a" /><Relationship Type="http://schemas.openxmlformats.org/officeDocument/2006/relationships/notesSlide" Target="/ppt/notesSlides/notesSlide21.xml" Id="R19cbb0bb099e45a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a9b833d54349f7" /><Relationship Type="http://schemas.openxmlformats.org/officeDocument/2006/relationships/image" Target="/ppt/media/image83.png" Id="R0ca08b5b547c491f" /><Relationship Type="http://schemas.openxmlformats.org/officeDocument/2006/relationships/image" Target="/ppt/media/image84.png" Id="Rcc221106544a40dc" /><Relationship Type="http://schemas.openxmlformats.org/officeDocument/2006/relationships/image" Target="/ppt/media/image85.png" Id="R8644d7026d4c43c1" /><Relationship Type="http://schemas.openxmlformats.org/officeDocument/2006/relationships/image" Target="/ppt/media/image86.png" Id="R57cbd35c3b7b4064" /><Relationship Type="http://schemas.openxmlformats.org/officeDocument/2006/relationships/image" Target="/ppt/media/image87.png" Id="R9d6fbe72b78a420e" /><Relationship Type="http://schemas.openxmlformats.org/officeDocument/2006/relationships/notesSlide" Target="/ppt/notesSlides/notesSlide22.xml" Id="R0d119d71ec764ce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6593f7a0ff4d77" /><Relationship Type="http://schemas.openxmlformats.org/officeDocument/2006/relationships/image" Target="/ppt/media/image88.png" Id="Rc3c8745134ad49f5" /><Relationship Type="http://schemas.openxmlformats.org/officeDocument/2006/relationships/notesSlide" Target="/ppt/notesSlides/notesSlide23.xml" Id="R842db37f373c494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0e2f5f1f004181" /><Relationship Type="http://schemas.openxmlformats.org/officeDocument/2006/relationships/image" Target="/ppt/media/image89.png" Id="Rb5cf85633cd94e02" /><Relationship Type="http://schemas.openxmlformats.org/officeDocument/2006/relationships/image" Target="/ppt/media/image90.png" Id="R719d5482c74b4bcb" /><Relationship Type="http://schemas.openxmlformats.org/officeDocument/2006/relationships/image" Target="/ppt/media/image91.png" Id="Rfa08a6b6255b47cd" /><Relationship Type="http://schemas.openxmlformats.org/officeDocument/2006/relationships/image" Target="/ppt/media/image92.png" Id="R502b507df57c472b" /><Relationship Type="http://schemas.openxmlformats.org/officeDocument/2006/relationships/image" Target="/ppt/media/image93.png" Id="R091bf880f7f34925" /><Relationship Type="http://schemas.openxmlformats.org/officeDocument/2006/relationships/notesSlide" Target="/ppt/notesSlides/notesSlide24.xml" Id="R8db8ddd58b9e486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cf32004a8e43cf" /><Relationship Type="http://schemas.openxmlformats.org/officeDocument/2006/relationships/image" Target="/ppt/media/image94.png" Id="R002dbfbc63b5453e" /><Relationship Type="http://schemas.openxmlformats.org/officeDocument/2006/relationships/notesSlide" Target="/ppt/notesSlides/notesSlide25.xml" Id="Rafd5f2d435ef471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b98587d36a4bd0" /><Relationship Type="http://schemas.openxmlformats.org/officeDocument/2006/relationships/image" Target="/ppt/media/image95.png" Id="Rcf954fd640844b8b" /><Relationship Type="http://schemas.openxmlformats.org/officeDocument/2006/relationships/image" Target="/ppt/media/image96.png" Id="R9413f472541c4b5a" /><Relationship Type="http://schemas.openxmlformats.org/officeDocument/2006/relationships/image" Target="/ppt/media/image97.png" Id="R600318b10f134604" /><Relationship Type="http://schemas.openxmlformats.org/officeDocument/2006/relationships/image" Target="/ppt/media/image98.png" Id="Rb3e263443e4c4688" /><Relationship Type="http://schemas.openxmlformats.org/officeDocument/2006/relationships/image" Target="/ppt/media/image99.png" Id="R7cc9f79deb2c46f8" /><Relationship Type="http://schemas.openxmlformats.org/officeDocument/2006/relationships/notesSlide" Target="/ppt/notesSlides/notesSlide26.xml" Id="Rd55b3fa2ab8545f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06247fcd204996" /><Relationship Type="http://schemas.openxmlformats.org/officeDocument/2006/relationships/image" Target="/ppt/media/image100.png" Id="R13f2009965a14976" /><Relationship Type="http://schemas.openxmlformats.org/officeDocument/2006/relationships/image" Target="/ppt/media/image101.png" Id="Rdd1350eb4b2f4ed9" /><Relationship Type="http://schemas.openxmlformats.org/officeDocument/2006/relationships/image" Target="/ppt/media/image102.png" Id="Re507ec3816d94cff" /><Relationship Type="http://schemas.openxmlformats.org/officeDocument/2006/relationships/image" Target="/ppt/media/image103.png" Id="Rf8e3216a12fd4ace" /><Relationship Type="http://schemas.openxmlformats.org/officeDocument/2006/relationships/notesSlide" Target="/ppt/notesSlides/notesSlide27.xml" Id="R6c288d2fc38d49b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ba66fd9b5645fb" /><Relationship Type="http://schemas.openxmlformats.org/officeDocument/2006/relationships/image" Target="/ppt/media/image104.png" Id="Rcf37cb111a2f4186" /><Relationship Type="http://schemas.openxmlformats.org/officeDocument/2006/relationships/image" Target="/ppt/media/image105.png" Id="R4e331a4befc64615" /><Relationship Type="http://schemas.openxmlformats.org/officeDocument/2006/relationships/image" Target="/ppt/media/image106.png" Id="R88ecf28e8344439d" /><Relationship Type="http://schemas.openxmlformats.org/officeDocument/2006/relationships/image" Target="/ppt/media/image107.png" Id="Rfb3ee518461f413d" /><Relationship Type="http://schemas.openxmlformats.org/officeDocument/2006/relationships/notesSlide" Target="/ppt/notesSlides/notesSlide28.xml" Id="R8e8d6539009845c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a1eb703dc94077" /><Relationship Type="http://schemas.openxmlformats.org/officeDocument/2006/relationships/image" Target="/ppt/media/image2.jpeg" Id="Re5afeb596a244b37" /><Relationship Type="http://schemas.openxmlformats.org/officeDocument/2006/relationships/notesSlide" Target="/ppt/notesSlides/notesSlide29.xml" Id="R7816cd145e644bb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afda270f494d07" /><Relationship Type="http://schemas.openxmlformats.org/officeDocument/2006/relationships/image" Target="/ppt/media/image3.jpeg" Id="R2043874cee9749e0" /><Relationship Type="http://schemas.openxmlformats.org/officeDocument/2006/relationships/notesSlide" Target="/ppt/notesSlides/notesSlide30.xml" Id="Ra5a483a8029344b5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5b9e51bcbf404a" /><Relationship Type="http://schemas.openxmlformats.org/officeDocument/2006/relationships/image" Target="/ppt/media/image4.jpeg" Id="Rbac5eec0b94d4d57" /><Relationship Type="http://schemas.openxmlformats.org/officeDocument/2006/relationships/notesSlide" Target="/ppt/notesSlides/notesSlide31.xml" Id="Ra8539b22d9d04e9b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63fcffc62f4fe1" /><Relationship Type="http://schemas.openxmlformats.org/officeDocument/2006/relationships/image" Target="/ppt/media/image108.png" Id="Rc9b8217e8f9c4691" /><Relationship Type="http://schemas.openxmlformats.org/officeDocument/2006/relationships/image" Target="/ppt/media/image109.png" Id="R53ccef9e36b6451e" /><Relationship Type="http://schemas.openxmlformats.org/officeDocument/2006/relationships/image" Target="/ppt/media/image110.png" Id="Rf4032ce6f71f404e" /><Relationship Type="http://schemas.openxmlformats.org/officeDocument/2006/relationships/image" Target="/ppt/media/image111.png" Id="Rf2972e3594ec4019" /><Relationship Type="http://schemas.openxmlformats.org/officeDocument/2006/relationships/notesSlide" Target="/ppt/notesSlides/notesSlide32.xml" Id="Re6dc047639df4212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8a85968b9f4327" /><Relationship Type="http://schemas.openxmlformats.org/officeDocument/2006/relationships/image" Target="/ppt/media/image112.png" Id="Rb438fa862a8e43c2" /><Relationship Type="http://schemas.openxmlformats.org/officeDocument/2006/relationships/image" Target="/ppt/media/image113.png" Id="Rc9d3271f506346d1" /><Relationship Type="http://schemas.openxmlformats.org/officeDocument/2006/relationships/image" Target="/ppt/media/image114.png" Id="R41d68c8a1e40436b" /><Relationship Type="http://schemas.openxmlformats.org/officeDocument/2006/relationships/image" Target="/ppt/media/image115.png" Id="R61230ebd416c4394" /><Relationship Type="http://schemas.openxmlformats.org/officeDocument/2006/relationships/notesSlide" Target="/ppt/notesSlides/notesSlide33.xml" Id="R9cfdacfee32c458f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4535b197ed4040" /><Relationship Type="http://schemas.openxmlformats.org/officeDocument/2006/relationships/image" Target="/ppt/media/image116.png" Id="Rb0d6a6a9412c4093" /><Relationship Type="http://schemas.openxmlformats.org/officeDocument/2006/relationships/notesSlide" Target="/ppt/notesSlides/notesSlide34.xml" Id="R4f99de60ef954a55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5465725d45465f" /><Relationship Type="http://schemas.openxmlformats.org/officeDocument/2006/relationships/image" Target="/ppt/media/image117.png" Id="R73ce6f2804c4471e" /><Relationship Type="http://schemas.openxmlformats.org/officeDocument/2006/relationships/image" Target="/ppt/media/image118.png" Id="R43fa56be265e474d" /><Relationship Type="http://schemas.openxmlformats.org/officeDocument/2006/relationships/image" Target="/ppt/media/image119.png" Id="R6e09fd5c8a104e9d" /><Relationship Type="http://schemas.openxmlformats.org/officeDocument/2006/relationships/image" Target="/ppt/media/image120.png" Id="Rb2cb245a27624eb7" /><Relationship Type="http://schemas.openxmlformats.org/officeDocument/2006/relationships/notesSlide" Target="/ppt/notesSlides/notesSlide35.xml" Id="Rea294e6a2c8c4af7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0f698eb38046c8" /><Relationship Type="http://schemas.openxmlformats.org/officeDocument/2006/relationships/image" Target="/ppt/media/image121.png" Id="Rf8b4e47e361f4b39" /><Relationship Type="http://schemas.openxmlformats.org/officeDocument/2006/relationships/notesSlide" Target="/ppt/notesSlides/notesSlide36.xml" Id="R556a93fe720e4554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fed360f18a4e2f" /><Relationship Type="http://schemas.openxmlformats.org/officeDocument/2006/relationships/image" Target="/ppt/media/image122.png" Id="R34ade7e972a04602" /><Relationship Type="http://schemas.openxmlformats.org/officeDocument/2006/relationships/notesSlide" Target="/ppt/notesSlides/notesSlide37.xml" Id="R1547142a49e949e2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e00bc01e15465c" /><Relationship Type="http://schemas.openxmlformats.org/officeDocument/2006/relationships/image" Target="/ppt/media/image123.png" Id="Rd8d810eb85114573" /><Relationship Type="http://schemas.openxmlformats.org/officeDocument/2006/relationships/notesSlide" Target="/ppt/notesSlides/notesSlide38.xml" Id="Re5150464052c44db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a7209698504890" /><Relationship Type="http://schemas.openxmlformats.org/officeDocument/2006/relationships/image" Target="/ppt/media/image124.png" Id="R50a493990db54340" /><Relationship Type="http://schemas.openxmlformats.org/officeDocument/2006/relationships/notesSlide" Target="/ppt/notesSlides/notesSlide39.xml" Id="R393fc9a220b94acb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fdf8e3bc6f4e8d" /><Relationship Type="http://schemas.openxmlformats.org/officeDocument/2006/relationships/image" Target="/ppt/media/image125.png" Id="Rae7160687c6e4be2" /><Relationship Type="http://schemas.openxmlformats.org/officeDocument/2006/relationships/notesSlide" Target="/ppt/notesSlides/notesSlide40.xml" Id="Re70b987d4eff4070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7e18593d164b97" /><Relationship Type="http://schemas.openxmlformats.org/officeDocument/2006/relationships/image" Target="/ppt/media/image126.png" Id="R52ea80e498774da4" /><Relationship Type="http://schemas.openxmlformats.org/officeDocument/2006/relationships/notesSlide" Target="/ppt/notesSlides/notesSlide41.xml" Id="R83bce1a8ae684534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0fd316de034a45" /><Relationship Type="http://schemas.openxmlformats.org/officeDocument/2006/relationships/image" Target="/ppt/media/image127.png" Id="R33d9ffc467774a49" /><Relationship Type="http://schemas.openxmlformats.org/officeDocument/2006/relationships/notesSlide" Target="/ppt/notesSlides/notesSlide42.xml" Id="R58082b0844d44607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b4d7cb375d4412" /><Relationship Type="http://schemas.openxmlformats.org/officeDocument/2006/relationships/image" Target="/ppt/media/image128.png" Id="R49b619694b7f4410" /><Relationship Type="http://schemas.openxmlformats.org/officeDocument/2006/relationships/image" Target="/ppt/media/image129.png" Id="Rf7c852a1eb634a8d" /><Relationship Type="http://schemas.openxmlformats.org/officeDocument/2006/relationships/image" Target="/ppt/media/image130.png" Id="R00cad5d732fa48ee" /><Relationship Type="http://schemas.openxmlformats.org/officeDocument/2006/relationships/image" Target="/ppt/media/image131.png" Id="R8e4a903be268459d" /><Relationship Type="http://schemas.openxmlformats.org/officeDocument/2006/relationships/notesSlide" Target="/ppt/notesSlides/notesSlide43.xml" Id="R70a08428a40e4fb4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bc57b7f765444c" /><Relationship Type="http://schemas.openxmlformats.org/officeDocument/2006/relationships/image" Target="/ppt/media/image132.png" Id="Rcd1627dcde0d46d4" /><Relationship Type="http://schemas.openxmlformats.org/officeDocument/2006/relationships/image" Target="/ppt/media/image133.png" Id="R6f510f540d2043dc" /><Relationship Type="http://schemas.openxmlformats.org/officeDocument/2006/relationships/image" Target="/ppt/media/image134.png" Id="R1db1cdfebfd84308" /><Relationship Type="http://schemas.openxmlformats.org/officeDocument/2006/relationships/image" Target="/ppt/media/image135.png" Id="Rae3cfcc508b74299" /><Relationship Type="http://schemas.openxmlformats.org/officeDocument/2006/relationships/notesSlide" Target="/ppt/notesSlides/notesSlide44.xml" Id="Rd2511d6fb0af4b8d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5e7bf30b034367" /><Relationship Type="http://schemas.openxmlformats.org/officeDocument/2006/relationships/image" Target="/ppt/media/image136.png" Id="Rb5f0d8de90dd4cff" /><Relationship Type="http://schemas.openxmlformats.org/officeDocument/2006/relationships/image" Target="/ppt/media/image137.png" Id="R24e89c64c05d43e3" /><Relationship Type="http://schemas.openxmlformats.org/officeDocument/2006/relationships/notesSlide" Target="/ppt/notesSlides/notesSlide45.xml" Id="R00afcc71016e4a8f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0db77231214e88" /><Relationship Type="http://schemas.openxmlformats.org/officeDocument/2006/relationships/image" Target="/ppt/media/image138.png" Id="Rb096052c777840b6" /><Relationship Type="http://schemas.openxmlformats.org/officeDocument/2006/relationships/notesSlide" Target="/ppt/notesSlides/notesSlide46.xml" Id="R56ef5ab215f44d92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9173b83a584fa2" /><Relationship Type="http://schemas.openxmlformats.org/officeDocument/2006/relationships/image" Target="/ppt/media/image139.png" Id="R33b8f8bce60347df" /><Relationship Type="http://schemas.openxmlformats.org/officeDocument/2006/relationships/notesSlide" Target="/ppt/notesSlides/notesSlide47.xml" Id="R32eb953462a4428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240A5F-649F-42BA-8D93-72622459FA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b1bb83c0d44096"/>
          <a:srcRect xmlns:a="http://schemas.openxmlformats.org/drawingml/2006/main" l="16667" t="0" r="1666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607653-9B52-4A0E-A312-28D6A5852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62D">
              <a:alpha val="48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EE9157-A201-4E17-BDE2-29BE866A12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5c30cdeda54773"/>
          <a:stretch xmlns:a="http://schemas.openxmlformats.org/drawingml/2006/main"/>
        </p:blipFill>
        <p:spPr>
          <a:xfrm xmlns:a="http://schemas.openxmlformats.org/drawingml/2006/main">
            <a:off x="783851" y="457200"/>
            <a:ext cx="1613647" cy="4572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A97370-8544-4D5F-A1CD-982DB7AF2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2152650" cy="342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46BFD">
              <a:alpha val="28000"/>
            </a:srgbClr>
          </a:solidFill>
          <a:ln xmlns:a="http://schemas.openxmlformats.org/drawingml/2006/main" w="9525">
            <a:solidFill>
              <a:srgbClr val="89B4FF">
                <a:alpha val="50000"/>
              </a:srgbClr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721D9F-EC88-4AC4-B95B-4923F1FD5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238250"/>
            <a:ext cx="200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3C数码行业解决方案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60C87A-A02B-476A-B6B5-5CC8E997F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0700"/>
            <a:ext cx="685800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让每一个型号、每一笔渠道需求，</a:t>
            </a:r>
          </a:p>
          <a:p xmlns:a="http://schemas.openxmlformats.org/drawingml/2006/main">
            <a:pPr algn="l">
              <a:lnSpc>
                <a:spcPct val="94000"/>
              </a:lnSpc>
              <a:buNone/>
              <a:defRPr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都进入可执行的供应链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A59E42-0878-48BD-8146-A9F9829C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052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云上订货 · 3C数码订货系统解决方案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88CD1F-945B-4AD2-9761-69001BF6F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00500"/>
            <a:ext cx="6477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E4EE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E4EEFF"/>
                </a:solidFill>
                <a:latin typeface="Microsoft YaHei"/>
                <a:ea typeface="Microsoft YaHei"/>
                <a:cs typeface="Microsoft YaHei"/>
              </a:rPr>
              <a:t>从品牌商城、渠道价格和订单汇总，到以销定采、序列号进销退、交付与客户对账，让快速变化的3C生意仍有清晰执行口径。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D2DAC9-4650-4487-B193-06EFE660B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2445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1A5469-9861-4DBD-B6EF-7AF661AE6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4350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手机通讯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82C8B1-5309-4D6C-90F3-CC1B33032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12445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D81028-CA63-4BF2-AD9A-4A74FAA67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14350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电脑办公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C97CA4-25C5-4F75-8BEC-C84C34402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512445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32BE94-815E-442F-950C-EE75C920B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14350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电竞外设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388819-2CA3-4EEA-9CE8-B72DD81B5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2450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8D8584-8274-4E8D-A68B-F416E0A45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4355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影音穿戴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912B2E-03FB-4E32-9E43-2D566289A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52450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0FADA9-9567-4676-977D-A555E9F63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54355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网络设备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517FE5-4FF1-494E-A7C7-718AD3C2E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5524500"/>
            <a:ext cx="12573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24000"/>
              </a:srgbClr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B6D274-ED88-4AEF-9A2B-216A41A00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543550"/>
            <a:ext cx="11049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维修配件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E3DA77-4D14-4A45-833D-9AE0EE418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6191250"/>
            <a:ext cx="1981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900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3C数码订货与经营协同</a:t>
            </a:r>
          </a:p>
        </p:txBody>
      </p:sp>
    </p:spTree>
    <p:extLst>
      <p:ext uri="{BB962C8B-B14F-4D97-AF65-F5344CB8AC3E}">
        <p14:creationId xmlns:p14="http://schemas.microsoft.com/office/powerpoint/2010/main" val="199793355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D4C0964-98BB-4C5B-9B6A-1326309DA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205AC9-9009-435D-B95D-39D05AB26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 行业价值：订单要继续驱动内部执行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87AD3F-6911-4737-9852-9318E5EC1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3C订货，不是把商品搬上手机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0732F9-2CAA-455C-834B-E8409C8D6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渠道客户下单之后，需求还要继续进入核准、采购、仓库、交付和对账，才真正变成企业可执行的业务。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003BFF-3EBF-4D45-8492-FC5425C0C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89DDB5-EBF9-4714-92E3-2D4D7B801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21AF37-9D84-4ED2-A4E0-BD550692E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594E5B-0CE5-4DB8-A2DB-4FA827DAC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F57152-CE3C-407F-8ABF-51C876ECA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9DBE3D5B-25E1-4D79-935B-4D72D665EFD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0a67df052e4763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1C68DC-24DF-4256-8801-178B413DC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商品可理解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DD2C46-ACBC-4AE6-9066-ED82431BB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品牌、系列、型号、颜色、内存/容量与版本一次写清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FA027E-3C9C-4C54-ACF7-BC4E95087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417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49EBC3-1187-4B2F-BD68-7EB98F4C6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62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6E4C6923-DEE1-4283-85F2-ACC23F7891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acacb395b54324"/>
          <a:stretch xmlns:a="http://schemas.openxmlformats.org/drawingml/2006/main"/>
        </p:blipFill>
        <p:spPr>
          <a:xfrm xmlns:a="http://schemas.openxmlformats.org/drawingml/2006/main">
            <a:off x="311277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427EF2-AD1B-453A-9160-1478D3338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17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价格可解释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1A35C8-A964-4DB1-86E6-274B4FE3B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467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经销、连锁、电商、项目客户按适用规则带价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93D937-D477-4139-95D5-FE933121F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254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1C926A-BE12-49BE-9564-5B246218D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399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2507BD87-16F7-446B-874B-385258A00B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af0a40f816496f"/>
          <a:stretch xmlns:a="http://schemas.openxmlformats.org/drawingml/2006/main"/>
        </p:blipFill>
        <p:spPr>
          <a:xfrm xmlns:a="http://schemas.openxmlformats.org/drawingml/2006/main">
            <a:off x="531114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577470-069E-439E-9460-AC5558A05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454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需求可汇总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BB51EF-D210-4E9C-A4D6-F156D3809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分散渠道订单按商品与规格收口成总部需求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F3968C-E804-4C88-BF49-85A20F605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091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2F50872-8FDD-4BF5-830D-4F4CEF4C2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9CBB2C25-86AE-498A-A075-3AAD653F72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254821472f4458"/>
          <a:stretch xmlns:a="http://schemas.openxmlformats.org/drawingml/2006/main"/>
        </p:blipFill>
        <p:spPr>
          <a:xfrm xmlns:a="http://schemas.openxmlformats.org/drawingml/2006/main">
            <a:off x="750951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60BFC24-AE05-42B5-A7E0-2F6C69C9E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291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库存可执行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EE83071-371A-4871-A924-24DF298F3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141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订购数、可用库存、采购中与已出库同屏核对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1029D8E-727C-4797-BF2C-7195A0D2F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928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DA74A6D-FE15-4651-A764-6762C8CEE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073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B47C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3CDEDFED-0DFF-4844-8831-1398B6DC065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c16561df294ccd"/>
          <a:stretch xmlns:a="http://schemas.openxmlformats.org/drawingml/2006/main"/>
        </p:blipFill>
        <p:spPr>
          <a:xfrm xmlns:a="http://schemas.openxmlformats.org/drawingml/2006/main">
            <a:off x="970788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AECF967-34E9-43EA-9AFC-3E7161083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结果可核对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DCF6AE5-70BE-449E-BFD2-850ED2B48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978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退货、收付款与客户账务回到同一业务依据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C8F74BB-E9F0-42DC-90E4-8CA88B558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8EB4461-862E-458B-AADE-F42E055D3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一张订单，不只回答卖了什么，还要回答下一步由谁执行</a:t>
            </a:r>
          </a:p>
        </p:txBody>
      </p:sp>
    </p:spTree>
    <p:extLst>
      <p:ext uri="{BB962C8B-B14F-4D97-AF65-F5344CB8AC3E}">
        <p14:creationId xmlns:p14="http://schemas.microsoft.com/office/powerpoint/2010/main" val="21204346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0DA4E84-FA83-46B1-A6B6-D0B458969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7A3C8F-29AB-4494-ADC4-23D2063D8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 行业现场：渠道多、规则多、节奏快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CE0B46-7820-4155-90B2-253FB33D8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3C数码从品牌到终端，共享一张渠道网络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317DBE-08A6-4821-8DCA-E91254D06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品牌商、总代、区域经销、连锁门店、电商与项目客户的订货方式不同，但商品、价格、交期与履约口径必须统一。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114A28-B76F-4901-A337-BD5EAA49E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021588-23C7-457F-A9B8-814ED1B33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28C07F-CD56-4FF6-87AF-D36D7E419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CF1009-AF39-4133-8E61-292CFB221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36829C-34FC-44F7-A509-18CD53C8F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5FF8ECE8-452D-4C59-9166-0D480407B5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eca8f74e524284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B62E30-8BA2-47A1-B2DA-F25A411B8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489B4E-BD50-48E0-BB21-25F165D5A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730ED7-65A2-4A67-87F2-8F16625FD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品牌商/总代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B93C3A-603E-4690-9E46-171776195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统一商品、价格政策与新品节奏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B63D49-60D7-4B6A-8365-7CFC592F7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9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5218ED-6372-4621-82FE-BEE84B590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C49195-69FF-4FB7-8732-AD2417EBF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B76F766D-9FFB-49E6-B2C1-6E9D4D19EC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8efcaa88694593"/>
          <a:stretch xmlns:a="http://schemas.openxmlformats.org/drawingml/2006/main"/>
        </p:blipFill>
        <p:spPr>
          <a:xfrm xmlns:a="http://schemas.openxmlformats.org/drawingml/2006/main">
            <a:off x="310134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F6BECC-6F9F-4EBC-A904-E9B96B5DF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0B9F2C-4E6D-40AD-8B1B-B9008F5DF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DC552D-D9F4-4C44-B95B-9B7388C96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区域经销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7A2AD8-556C-4151-833B-C9688A765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区域客户、等级价格与补货任务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2EAFB8-0C38-4C6F-B0B9-73D8208EA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633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813B8D7-A716-4457-A004-9F36BF8FA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21F1785-84E9-4270-856D-842613A42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75AAB906-4F38-4EB3-ABCC-AC913284C2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0155ab53c341aa"/>
          <a:stretch xmlns:a="http://schemas.openxmlformats.org/drawingml/2006/main"/>
        </p:blipFill>
        <p:spPr>
          <a:xfrm xmlns:a="http://schemas.openxmlformats.org/drawingml/2006/main">
            <a:off x="528828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7C9B05F-0DD6-4376-9C74-46D99BF78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2DBE7F2-A18A-4C57-A6C3-38763E790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87982AF-8C85-4ADE-A5C0-B5945CFD7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连锁/数码城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302CFCA-578A-4C8D-BA5B-33B5B1DE9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门店高频选品、订货与到货跟进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77D764D-F9D1-4581-8D62-7888F0113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327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2200127-C6BF-4E0D-94BD-86A1C768F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FA45F40-93C3-49EF-9FD6-8DF5466E5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576CBAA7-AA05-4F3E-9004-272AA9EE65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75c90543dc4a69"/>
          <a:stretch xmlns:a="http://schemas.openxmlformats.org/drawingml/2006/main"/>
        </p:blipFill>
        <p:spPr>
          <a:xfrm xmlns:a="http://schemas.openxmlformats.org/drawingml/2006/main">
            <a:off x="747522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D46070B-269A-474A-9EC8-FA61A0CCF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7BFE527-CE16-492F-930E-FBD798D6A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DA8CBB3-A994-4A58-8677-52BCEBCEF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电商/项目集采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0CD1387-1FF7-46C8-8DFF-2CA7C5EF7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批量商品清单、交期与分批交付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F306ADF-16E4-4251-9A47-7E2D5DFEB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021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45E63971-938E-44F1-B7F4-46BBFBD9A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22AC32F-7D30-416C-9E55-816CECD6C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E9BAACB0-9EF6-40D3-AA5C-95DBEE9CB2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1c148d72d64b2d"/>
          <a:stretch xmlns:a="http://schemas.openxmlformats.org/drawingml/2006/main"/>
        </p:blipFill>
        <p:spPr>
          <a:xfrm xmlns:a="http://schemas.openxmlformats.org/drawingml/2006/main">
            <a:off x="966216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EC8177F3-A271-4A35-A14F-E794B426A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4232BCB-7849-4AE7-B844-2417A2273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AEF56A35-A9A2-4D88-B771-69C9114E7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维修配件渠道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E61355D-4566-4BCA-9CDF-636991B59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备件补货、退货与序列号核验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30BCFAD-F82E-400A-A376-5DD3CE3E9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86EAF388-3309-4469-AB64-8E07DC7E6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统一的是商品、价格与履约口径，不是每个渠道的经营方式</a:t>
            </a:r>
          </a:p>
        </p:txBody>
      </p:sp>
    </p:spTree>
    <p:extLst>
      <p:ext uri="{BB962C8B-B14F-4D97-AF65-F5344CB8AC3E}">
        <p14:creationId xmlns:p14="http://schemas.microsoft.com/office/powerpoint/2010/main" val="82762199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8E474498-9CF5-4AC5-AA99-B41D994A8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21BBD6-FB46-4CC5-BA5A-FE0D9BEB3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 行业现场：不同业态，共享数字底座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C5D023-3961-45CB-80E6-6F3EFF04E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八类3C垂直业态，订货重点各不相同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2FB7AF-AA83-4201-B180-284559DCB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同样是3C订货，手机通讯看型号与序列号，电脑办公看配置与项目交期，配件外设看高频复购，智能家居看多品类组合。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27F852-661D-46BB-AEA3-C094E9B66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8926F0-CCBA-4204-81B1-3F8CBCD89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4B08C0-63E0-4960-991E-CE922C747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7FF62E-75B4-4DC2-B788-F733D9590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2BDB64-C1C7-45C6-9AF9-C40B9D10C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C41C7938-77BB-4EBD-98CF-BD539EA688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cc16f012ad421f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72C299-FBB8-46D7-8684-D38C9D6CD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手机通讯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C1F7C2-056E-48FA-8C9A-CC8BEF80E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型号×颜色×容量、序列号、新品预售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144E49-C0FA-43F4-B16E-84B81C911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9930B6-A823-4E10-9502-C2F3A1FFD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5F9217D8-CF2E-493D-B331-91D5EA2CE03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0ad94c0e454a60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37479C-8606-4C27-9327-9746EB76F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电脑办公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D42DA6-83BB-4FFE-8700-D7CB61620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CPU/内存/硬盘配置、项目清单、交期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66B96B-06F4-42EB-BA80-8B1F0923A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61F0C2-1D69-4EFF-A20E-9B8CE0E6D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DDEDF720-95ED-4B6E-AB82-C3FD20B2085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141737b51d402f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2C6B98-F285-403C-9290-8C2B768C6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电竞外设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B4F72E-3E69-438D-823E-A48DA60E7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显示器、键鼠耳机组合、新品活动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7AA9A2-EDAE-4971-8B9D-87AE758AB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7186618-7368-46F3-90F4-73DC70839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13C4FC1B-0615-4D32-8668-1405806A1B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809037f1cf4537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5D9C6F4-C1D7-42FD-AC68-A361EBCB0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影音数码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EB20A4D-DB69-429C-8660-FA6E94E2F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耳机、摄像、存储，多品牌多SKU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DC41EF6-4CBF-452E-BEA3-4877B544D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2576513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CA4642B-E377-40E4-95FE-EDE28265F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B47C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9" name="">
            <a:extLst xmlns:a="http://schemas.openxmlformats.org/drawingml/2006/main">
              <a:ext uri="{FF2B5EF4-FFF2-40B4-BE49-F238E27FC236}">
                <a16:creationId xmlns:a16="http://schemas.microsoft.com/office/drawing/2014/main" id="{C7059EAC-1590-4493-A0F6-DD9CB1BB71B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96a813ef614f8b"/>
          <a:stretch xmlns:a="http://schemas.openxmlformats.org/drawingml/2006/main"/>
        </p:blipFill>
        <p:spPr>
          <a:xfrm xmlns:a="http://schemas.openxmlformats.org/drawingml/2006/main">
            <a:off x="91440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BB2EF1D-B284-4ED9-9261-C62F6A10D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238625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智能穿戴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5B54D24-472A-4906-93D7-5C34E682C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10125"/>
            <a:ext cx="2195513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表款、尺寸、颜色、终端陈列与复购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9C4A717-6A1F-41F1-BA49-7C75E6740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4086225"/>
            <a:ext cx="2576513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B5A534E-6CA0-4562-8D07-021F3A26F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4" name="">
            <a:extLst xmlns:a="http://schemas.openxmlformats.org/drawingml/2006/main">
              <a:ext uri="{FF2B5EF4-FFF2-40B4-BE49-F238E27FC236}">
                <a16:creationId xmlns:a16="http://schemas.microsoft.com/office/drawing/2014/main" id="{DB7B89C2-0E53-44D0-B76B-FC6A89FE3A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959004be1f4399"/>
          <a:stretch xmlns:a="http://schemas.openxmlformats.org/drawingml/2006/main"/>
        </p:blipFill>
        <p:spPr>
          <a:xfrm xmlns:a="http://schemas.openxmlformats.org/drawingml/2006/main">
            <a:off x="3662363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D401759-3A0B-4288-98BD-A5388D14D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4238625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网络设备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4362462-D3C2-4751-9E62-C2DA60C52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4810125"/>
            <a:ext cx="2195513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路由、交换、AP，项目批量供货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AEA4391-B0E0-44A5-AB56-F97BE7C34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086225"/>
            <a:ext cx="2576513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A894953-948D-45D1-9880-ECDC6FFAD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9" name="">
            <a:extLst xmlns:a="http://schemas.openxmlformats.org/drawingml/2006/main">
              <a:ext uri="{FF2B5EF4-FFF2-40B4-BE49-F238E27FC236}">
                <a16:creationId xmlns:a16="http://schemas.microsoft.com/office/drawing/2014/main" id="{899E0FC4-F970-410F-8715-696C8032BEB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2afb902080466b"/>
          <a:stretch xmlns:a="http://schemas.openxmlformats.org/drawingml/2006/main"/>
        </p:blipFill>
        <p:spPr>
          <a:xfrm xmlns:a="http://schemas.openxmlformats.org/drawingml/2006/main">
            <a:off x="6410325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A5C03E4-14A1-4EEA-A4B3-AD366096B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4238625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智能家居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DE105097-0593-49AA-AAFC-67BFC4CC6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4810125"/>
            <a:ext cx="2195513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网关、传感器、套装与渠道目录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FB610D84-0A64-406F-854C-8D90431A9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4086225"/>
            <a:ext cx="2576513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8B9FEB2-D42A-4C33-94CC-67464E62C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4" name="">
            <a:extLst xmlns:a="http://schemas.openxmlformats.org/drawingml/2006/main">
              <a:ext uri="{FF2B5EF4-FFF2-40B4-BE49-F238E27FC236}">
                <a16:creationId xmlns:a16="http://schemas.microsoft.com/office/drawing/2014/main" id="{745AAB30-1ABA-4028-A5EA-F794AE30F9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31182acd834dd9"/>
          <a:stretch xmlns:a="http://schemas.openxmlformats.org/drawingml/2006/main"/>
        </p:blipFill>
        <p:spPr>
          <a:xfrm xmlns:a="http://schemas.openxmlformats.org/drawingml/2006/main">
            <a:off x="9158288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52D5D43-6878-4224-BFDD-D47291283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4238625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维修配件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220A725-CECC-4D4C-AC12-1A56C3688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4810125"/>
            <a:ext cx="2195513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高频备件、兼容型号、退货核验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E0714FB8-7FC7-4ABC-AE90-AA5A3DC0F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CFA9E277-6F5F-4552-9E40-0DA0F8E0A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垂直业态不同，但都要围绕SKU、客户价、库存与订单协同</a:t>
            </a:r>
          </a:p>
        </p:txBody>
      </p:sp>
    </p:spTree>
    <p:extLst>
      <p:ext uri="{BB962C8B-B14F-4D97-AF65-F5344CB8AC3E}">
        <p14:creationId xmlns:p14="http://schemas.microsoft.com/office/powerpoint/2010/main" val="14397461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99CCC12-5AED-47AF-B85D-94FD7CCCA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528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7DE12B-CE9F-4C58-9657-6EEEC06A5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20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 行业现场：变化快，不代表只能靠经验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445EA8-41D1-4615-B8F4-AEF4071A9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五种复杂度同时发生，电话和表格会迅速失控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784623-ED25-4CEC-859A-206703DD8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SKU更新、配置组合、渠道价格、库存占用与退货记录一旦分散，错订、错价、积压和对账争议就会一起增加。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19DB85-1101-4A8E-839E-F0496A1EC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A6C901-F204-4E14-81C8-08727BFD7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93776C-3EFA-4D22-B073-97A79FDEF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FB580F-5E0C-41A9-86C1-297264FE4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6F0E00-89B8-48C3-AAC9-37841F481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8E7C0EC-CFBD-44EA-9FF7-93CC6C61E31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9f8d70fc06413c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B6AF05-8B43-481C-9F69-6AF2EC9D6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SKU更新快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664913-9E84-4169-9183-7468EBD2D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新品上市、旧款清尾、品牌系列持续变化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E1E2F2-70E2-46CB-90E1-5E2A8E7DA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417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4E29A9-E14B-4404-B838-696356C56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62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ECDD6115-4AF2-4A60-98F6-639236404E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29ee557fcb4609"/>
          <a:stretch xmlns:a="http://schemas.openxmlformats.org/drawingml/2006/main"/>
        </p:blipFill>
        <p:spPr>
          <a:xfrm xmlns:a="http://schemas.openxmlformats.org/drawingml/2006/main">
            <a:off x="311277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7EAE5D-C536-4B04-A402-32D0CF4F6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17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配置组合多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C32350-335A-4350-97F2-01AD02A05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467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型号、颜色、内存/容量、版本形成大量规格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411B1E-BA0A-4984-AC4C-81D472884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254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3E293F-DCF8-46EF-A9B9-A2411202B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399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24BC836-014C-4166-A54B-DCFE65F234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44aaea35934681"/>
          <a:stretch xmlns:a="http://schemas.openxmlformats.org/drawingml/2006/main"/>
        </p:blipFill>
        <p:spPr>
          <a:xfrm xmlns:a="http://schemas.openxmlformats.org/drawingml/2006/main">
            <a:off x="531114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EF534F-B0AC-40E1-BEC9-98486AEBD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454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渠道价格快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65078A-F06F-4EFE-9431-74ABBFD5D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经销、连锁、电商、项目价并存且频繁调整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746509-2A1D-4099-9A32-DE23DF503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091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2EB22D-785C-49A5-8652-255F3F5E4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459FB0E2-4AFD-4C56-B2CA-3CD7DD11FFC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2a6014295b4b75"/>
          <a:stretch xmlns:a="http://schemas.openxmlformats.org/drawingml/2006/main"/>
        </p:blipFill>
        <p:spPr>
          <a:xfrm xmlns:a="http://schemas.openxmlformats.org/drawingml/2006/main">
            <a:off x="750951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E01D131-171A-45F3-A769-00E115F1D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291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86382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库存生命周期短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9F1FD38-2A59-4267-81F8-E1DC164AE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141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缺货与积压可能在同一周发生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BE0CB9B-EE03-4543-BC22-F525D48B7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928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3B26E3A-AC59-4F27-8526-3A5279116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073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B47C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C5F96AD7-0423-42C9-A601-154704BE85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8fc99edee54269"/>
          <a:stretch xmlns:a="http://schemas.openxmlformats.org/drawingml/2006/main"/>
        </p:blipFill>
        <p:spPr>
          <a:xfrm xmlns:a="http://schemas.openxmlformats.org/drawingml/2006/main">
            <a:off x="970788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DFFA06B-51F6-4ED2-96A6-83E96C429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售后影响账务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76DE3FF-A667-47BE-93AB-A5261AA28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978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退货、退款和序列号核验要回到原业务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3D48460-F2E0-4BAE-A46D-171EC048B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5F02B15-14DA-4D9F-BAE3-4AB99D08F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真正的难点，是每次变化都要被后续岗位准确接住</a:t>
            </a:r>
          </a:p>
        </p:txBody>
      </p:sp>
    </p:spTree>
    <p:extLst>
      <p:ext uri="{BB962C8B-B14F-4D97-AF65-F5344CB8AC3E}">
        <p14:creationId xmlns:p14="http://schemas.microsoft.com/office/powerpoint/2010/main" val="134076962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1025071-011D-42BE-B9C0-071E81D93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813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C259D1-4BF1-48C1-970F-C49DF50E5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289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 商品与价格：先把SKU说清楚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CE4B62-877B-4D75-8199-892514A2B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品牌、系列、型号、颜色、容量与版本，必须一次写清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93DA7F-EA1F-40F5-8B77-DD86AF87B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3C商品不能只靠一张图片和一个简称。统一档案让商城选品、订单核准、采购入库和序列号记录使用同一规格。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D2A12B-0EC7-4C32-9916-69512B7D3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3CF31C-E299-4956-B1C6-50CE6CA87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B65BD2-7272-4903-97C5-6D8705F25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96F3D7-571E-485B-924D-F4205A076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812609-4BA0-462D-B813-582FE1569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DFBA5D02-123F-463A-A118-868DF2F17EC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410011aa70462e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20E32E-CC4B-4E8A-BA6D-9EA73C1D9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品牌与系列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20488E-D8A3-41A2-8062-758B359F2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iPhone、Mate、ThinkPad等按企业经营范围维护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17CE0D-164E-456F-8EEC-C922CB8EE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F61675-88AC-4EF3-9D9C-841E51275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8F3312F7-72EF-4D40-9227-7889EEF13C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118dc57d874bc1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90F4DB-9311-434B-80ED-B417704CD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型号与版本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A8D45E-1DDE-4D55-B73C-B96C042D3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国行/行业版、Wi‑Fi/蜂窝、接口与套装版本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8BCA54-27A1-4237-AC4F-D75634EE3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760E4E-E918-4E62-8A60-5574A4D8B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395ABDFA-6617-4BC4-9C91-B5A43D146D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11421057dd4288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0DC1B4-0987-44B7-AA51-BD8ED495F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颜色与容量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82E5F0-5B04-4593-AFA6-22037C212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黑/银/蓝，128GB/256GB/1TB等形成明确规格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F794ABB-4628-4D8C-984C-463164891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9228572-4EFD-465E-B252-433AF8A84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39D04DB0-7827-44CC-A60E-F2DFDED27F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290e7c1b6a48ea"/>
          <a:stretch xmlns:a="http://schemas.openxmlformats.org/drawingml/2006/main"/>
        </p:blipFill>
        <p:spPr>
          <a:xfrm xmlns:a="http://schemas.openxmlformats.org/drawingml/2006/main">
            <a:off x="91440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4FF27AD-749C-42B8-9B61-B20B68684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238625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包装与单位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D8D5FCC-D895-4EBF-BCA0-8A8F7E1DB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10125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台、个、套、盒、箱及辅助单位换算关系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03F5730-42A0-4577-8FE3-2A884A2B8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4086225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2FCFD8B-F82F-4742-9E74-8F7D31EF4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B47C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A8FDEC36-F620-418F-9D20-C2706A503E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2189fad89f4fb7"/>
          <a:stretch xmlns:a="http://schemas.openxmlformats.org/drawingml/2006/main"/>
        </p:blipFill>
        <p:spPr>
          <a:xfrm xmlns:a="http://schemas.openxmlformats.org/drawingml/2006/main">
            <a:off x="457835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38CBDA1-18E6-4D44-A133-FB0E6F1FC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4238625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编码与条码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EF1EBDA-51F2-4285-9303-88FB8043F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810125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商品编码、规格编码、条码用于业务核对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AEF85C0-5E24-43CB-970C-26518D47F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4086225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C56BADE-C418-48B6-9D10-FD68784A7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82D5A242-8277-4B14-A1F5-8DC301DA59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17b58d24d34973"/>
          <a:stretch xmlns:a="http://schemas.openxmlformats.org/drawingml/2006/main"/>
        </p:blipFill>
        <p:spPr>
          <a:xfrm xmlns:a="http://schemas.openxmlformats.org/drawingml/2006/main">
            <a:off x="824230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1F31FC5-078D-48A3-A6F4-4FC6D57A5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4238625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序列号标识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5ACA30D-D821-4E94-B377-338F28569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810125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需要设备级管理的商品按应用启用IMEI/SN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CB338D8-7299-4D25-B167-7AC6B6B59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A46A641-B029-48E4-A474-089F3299F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统一SKU档案，是价格、库存与序列号一致性的起点</a:t>
            </a:r>
          </a:p>
        </p:txBody>
      </p:sp>
    </p:spTree>
    <p:extLst>
      <p:ext uri="{BB962C8B-B14F-4D97-AF65-F5344CB8AC3E}">
        <p14:creationId xmlns:p14="http://schemas.microsoft.com/office/powerpoint/2010/main" val="172068684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CAE523E-361A-4F7F-9DCC-24FF8E600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8481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010739-B628-46FD-A8AC-5C5A98A5D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695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 商品与价格：采购包装与销售单位共用一套档案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065D54-4190-4906-93B5-972CFC5E7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台、个、套、盒、箱：包装口径不同，也不能错订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529F3B-367E-4D4B-8CB0-7CA7B4951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系统支持基础单位与辅助单位及换算关系；实际参与下单、库存和结算的口径，以商品配置、版本与业务流程为准。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6EF3DD-D843-491C-8C94-D38150E3A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87D493-519C-46C0-BCE6-338FDBA51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8D14D8-B02E-4CF4-B1C2-4155A5296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312504-5C4D-465A-90BC-589083804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39433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13C073-69F2-442C-AC10-90E935A3E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D1C1222-6823-470F-A8A8-F17406CDA6A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c47584b9454bb3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B4AA42-AA78-4EA3-9E79-D2C2C397F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手机/电脑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384237-C02A-44CF-BB0E-FEC28C958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基础单位按台，项目采购可按箱或批量清单组织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15AC0B-B2CF-4E33-976B-D24425766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39433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84EE58-FF00-4F09-BDDE-F73667F64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8D5867C-5581-41F6-BEB9-B001AA2425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9e0a862a4a433d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CB495D-4202-4F9F-B0A0-687E4CE10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充电/连接配件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9037E2-DCF9-4400-8EF8-FB8E8AA38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按个销售，采购可按盒或箱进货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8DED4C-62BC-4324-97AA-324E7039B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39433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009D8E-60A8-443D-BA50-59A52BCFB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734F88D-DCFC-400F-A8C7-48A3CC9676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a5af26b6bb4943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D37FC4-78BD-4803-B5B1-2DC1C4D76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办公/电竞套装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49258F-B6D7-4891-A939-3525A36CE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按套组合，具体套餐能力按应用启用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0831C5-89A3-4CDA-BBC4-329A95304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39433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5B7AF1-0FA8-424E-BAB0-E15A2AEAA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287E336D-365A-4693-BB2E-109C63D347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d9a409b5d94439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CF36E98-28F7-4D3E-A2E9-E38733208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库存换算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D5DC744-BB80-4720-B9FD-8010C191E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换算关系进入业务前先验证单位、舍入与价格口径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82C2194-C8AD-4E76-B3DF-9EC2DD5C1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BC51CE9-728E-4572-BA0A-F9B5BA378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包装口径先标准化，采购和销售才不会各说各话</a:t>
            </a:r>
          </a:p>
        </p:txBody>
      </p:sp>
    </p:spTree>
    <p:extLst>
      <p:ext uri="{BB962C8B-B14F-4D97-AF65-F5344CB8AC3E}">
        <p14:creationId xmlns:p14="http://schemas.microsoft.com/office/powerpoint/2010/main" val="158987851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2757661-D9DA-4963-890F-782D2BCA3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813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58A550-2CF8-40C8-B154-116FC50CB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289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 商品与价格：一客一价不是例外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544114-DB25-4F01-84F7-B3D2CFC73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总代、区域经销、连锁、电商与项目客户，不该共用一套价格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09D92A-1B2F-4B16-9FEB-90926AAF6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等级价、客户指定价与商品可订范围共同决定客户看到什么、以什么价格下单；具体规则按版本与企业配置启用。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4897F0-8962-47D7-B0BB-CA33DD9B0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72D086-1BE3-4DF0-A1EA-A043C7E01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05A455-7EE3-4474-93C0-F83E0CF50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CACC4D-7A1B-4C7D-A812-03C7AB7FD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07ECC8-08C3-47B0-BCA9-33CC0AE2C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9945EEFC-35D1-44FD-9C70-97A47F77E0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0aa0cbeed94ead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5CD0BF-18FF-4EB3-8EA5-DDAAECB82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客户分层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8D2C17-0A32-4C8B-99A0-FF8BAE5FD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按渠道类型、区域、规模和合作方式建立客户层级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B2F1EC-ADEA-4C56-95E1-711BA26B0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417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7CF58B-3588-4443-B8A4-BA3FDED26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62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6DF19007-69DC-48D7-A4E4-6462903D52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69e438d2c84087"/>
          <a:stretch xmlns:a="http://schemas.openxmlformats.org/drawingml/2006/main"/>
        </p:blipFill>
        <p:spPr>
          <a:xfrm xmlns:a="http://schemas.openxmlformats.org/drawingml/2006/main">
            <a:off x="311277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56C2A0-EE1A-43EC-8ED7-69A20299A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17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商品范围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DACC83-32A7-48C7-B474-45332E488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467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客户只看到授权品牌、系列与可订商品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594B30-9ECF-4D75-8A7C-CE794B845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254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0477C7-A966-4393-9A05-BA56A9B89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399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0C755BEA-A196-4978-B6BB-69044D0080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763698234d4e0c"/>
          <a:stretch xmlns:a="http://schemas.openxmlformats.org/drawingml/2006/main"/>
        </p:blipFill>
        <p:spPr>
          <a:xfrm xmlns:a="http://schemas.openxmlformats.org/drawingml/2006/main">
            <a:off x="531114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D4A7B1-7147-47FF-9751-845E81D0A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454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价格优先级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E4BEF0-82A2-445A-BD52-1AE511960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客户指定价、等级价与默认价按产品规则带入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14F15B-3F1B-45C9-AD9A-ECC4E4CE8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091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B403289-5F85-4038-9370-9FE7A9231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DA28442F-FE1D-48CA-B226-357F92B12A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3b23dc1ded41ab"/>
          <a:stretch xmlns:a="http://schemas.openxmlformats.org/drawingml/2006/main"/>
        </p:blipFill>
        <p:spPr>
          <a:xfrm xmlns:a="http://schemas.openxmlformats.org/drawingml/2006/main">
            <a:off x="750951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87E91E4-9CEF-4141-BA28-0683E286B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291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结算条件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5334C2B-AEF6-469E-9F23-6345B5059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141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现款、预存款、账期与额度按企业规则执行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C1E3C11-A27E-49EB-A265-5159FF135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928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8FE0793-315F-4C41-B37D-F8A91455B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073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B47C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236D79AF-D9EA-4508-97D1-1DC6B09F63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bee29518f64b5f"/>
          <a:stretch xmlns:a="http://schemas.openxmlformats.org/drawingml/2006/main"/>
        </p:blipFill>
        <p:spPr>
          <a:xfrm xmlns:a="http://schemas.openxmlformats.org/drawingml/2006/main">
            <a:off x="970788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47C398A-CFDF-4BD1-9869-BAADA5704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订单留痕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C825C0F-CF6E-4441-B1B4-A5D3A0961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978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价格进入订单后，相关岗位围绕同一单据核对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7B17A0A-001E-485F-AD58-43686E75D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F1E019D-5C2C-4C23-9BE8-8E418629C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让系统解释价格，减少业务员逐笔口头确认</a:t>
            </a:r>
          </a:p>
        </p:txBody>
      </p:sp>
    </p:spTree>
    <p:extLst>
      <p:ext uri="{BB962C8B-B14F-4D97-AF65-F5344CB8AC3E}">
        <p14:creationId xmlns:p14="http://schemas.microsoft.com/office/powerpoint/2010/main" val="16196797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0FF87323-F0E2-498D-A69C-943F6D270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B9C1E9-8944-4940-8E24-40F09B6F2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 商品与价格：新品不是一次上架动作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33B104-F5A5-427D-B18C-947ACE4B1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预热、预售、上市、补货与清尾，贯穿商品生命周期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251037-2592-4539-B2DC-0D1EAD3D8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新品节奏越快，越需要让商品、目标客户、预计发货时间、促销和库存准备保持一致。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C5825A-393B-4784-931C-AC1D75D4A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5231B9-8305-44F6-9421-0276261DD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585767-46F8-4439-BC6F-178B740A4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68EA43-3458-40C2-8591-F0A86BE40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F9CC80-F732-4436-9E90-7BBA220B9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370CAA5E-661D-47FC-B8C3-9B1FF8E0C9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3a307b3bb545e5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BB018F-0F2E-460F-B727-431BF0D5A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37F1D9-1FEB-4E3D-B502-C48E71DC9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7F1F68-2E1D-4C6E-90D8-5F506C9C0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预热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364695-371A-4F71-B03C-62585BC70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品牌Banner、新品专区与目标客户触达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B0EF5F-301C-4BC5-ACBB-035ABDF89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9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EC783F-9D50-48E9-B368-5ABBF5A7F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515551-ACA3-45B0-BCA6-BA7A0497F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0B3FDC35-4732-490A-B163-9338E652D7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748e274fa642d2"/>
          <a:stretch xmlns:a="http://schemas.openxmlformats.org/drawingml/2006/main"/>
        </p:blipFill>
        <p:spPr>
          <a:xfrm xmlns:a="http://schemas.openxmlformats.org/drawingml/2006/main">
            <a:off x="310134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BDD9B2-0ADF-4A06-9911-4FCDA4B7E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4C0373-1DA7-4986-8A9F-442A945A3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596738-8013-4800-A779-F983DB3E9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预售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BD4F2F-C6C4-4E12-8377-1C16DD6E4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预售价、起订/限订与预计发货时间按应用配置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2C637F5-DBCA-4EC3-A77D-D1B76DFF1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633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55A1499-2E4D-47FB-BD79-24214ED90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F23601F-B7D0-4AFA-89FB-87FA6FD6F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588970B7-CA18-4541-ABCB-7B74B1A6B2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c16ee0b08d4dc4"/>
          <a:stretch xmlns:a="http://schemas.openxmlformats.org/drawingml/2006/main"/>
        </p:blipFill>
        <p:spPr>
          <a:xfrm xmlns:a="http://schemas.openxmlformats.org/drawingml/2006/main">
            <a:off x="528828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0934988-FDA4-40DB-9835-152050A31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7FC9ADE-810E-4F0E-A79D-E69E4B4D9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D426CEF-E4DB-4D0B-9D17-6E1F95933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上市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4280C6F-F993-4C8D-AB9B-993090C65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商品规格、客户价与可订范围同步生效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B8FD6E0-E030-43F0-80B6-301975E37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327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2BDD2B5-ED8A-4F38-8DF5-A22FF6357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A15C567-F66E-406A-B958-1EF300EEE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7FD20C5C-EAB7-42FF-951F-86EB2F5E90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2b7233cbe9438b"/>
          <a:stretch xmlns:a="http://schemas.openxmlformats.org/drawingml/2006/main"/>
        </p:blipFill>
        <p:spPr>
          <a:xfrm xmlns:a="http://schemas.openxmlformats.org/drawingml/2006/main">
            <a:off x="747522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4DBE3F5-736B-4437-A7FC-65F0FDBBB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4E7615A-448F-4B4B-BDC4-E28E6BB06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82D702E-2328-4739-87D5-B27AC9481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补货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4253D11-9858-4963-99E5-54B1FB64A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订货汇总结合库存形成采购参考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9E8C71E-5820-4493-8096-38C1A12DD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021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448B1D6B-4D82-44EA-A41E-865C3791F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C603899-C6F1-4F21-81C3-0FAF36BFB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3F57BDEB-AE81-402A-9BFE-91F5576F79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ac88cbbc2b4b15"/>
          <a:stretch xmlns:a="http://schemas.openxmlformats.org/drawingml/2006/main"/>
        </p:blipFill>
        <p:spPr>
          <a:xfrm xmlns:a="http://schemas.openxmlformats.org/drawingml/2006/main">
            <a:off x="966216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AF721FC-78AA-4F12-B889-5E70EB2A3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96EB3AA-2E0D-4313-B1E1-EBE82404C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0908203-C684-48DE-86D9-85AA8D71F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清尾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08A58517-8617-4B13-9555-4B6368156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经营分析支持旧款库存与动销复盘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EFC1A37-3707-499B-887F-AB7C80DB4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A86644E3-343B-4385-BA97-3A1527EBB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新品运营要把营销、订单与库存放在同一时间线上</a:t>
            </a:r>
          </a:p>
        </p:txBody>
      </p:sp>
    </p:spTree>
    <p:extLst>
      <p:ext uri="{BB962C8B-B14F-4D97-AF65-F5344CB8AC3E}">
        <p14:creationId xmlns:p14="http://schemas.microsoft.com/office/powerpoint/2010/main" val="206772488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5642A6B-1772-493B-BC72-1D623A2D7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528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D2B39E-3237-487A-8217-090C6EAE8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20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 商品与价格：库存价值随时间快速变化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0BAFC2-24CD-4299-9E55-D886CBA43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畅销款缺货、长尾积压和旧款清理，需要同一库存口径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9DF834-E3A0-40BB-9C74-BB54C9E88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系统提供库存、销售与采购中的业务数据；采购与清尾仍由企业结合渠道节奏、毛利和供应周期做判断。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062B96-2AF7-4E8F-A7AF-172281E19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89391C-85EE-49FE-94A8-2F7F24EFE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DEBA44-9296-4B9F-A4DF-2053E27D0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FACED0-67E8-474F-98AF-8CCE08EE8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39433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81D26E-D44B-44E4-BEFC-870DBCD03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17DDB60-1AD4-4699-A148-127E836691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3e956c92784239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DB4D91-2F2B-47D7-8F89-83D37405A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畅销补货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88C8E4-78A6-4F95-AD59-80AB82B14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订单增长快的型号，优先核对可用库存和采购中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7BF5C4-7142-4CE4-A331-B4810C50E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39433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4AE16A-01D2-4B91-8593-C2D46C84F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102B951-029B-49E8-88BC-8B59AF0410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b5d1efefff4eef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9DFE8F-FB46-4491-BB08-8B50EF2DE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周转观察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E3CF06-C02D-495D-8C76-9B126118F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结合销量、库存与采购周期判断补货节奏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4335AC-CC95-4BDA-B65E-E80A96FBD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39433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BB7FFB-3F37-4BBA-B056-C8891B76D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C61CD55-F771-49C3-8C83-2609A218C6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c8fa92fd0a43e0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7CAF6A-5D7E-436C-8BAF-69CF23DDA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多仓协同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447D8A-6E4E-422A-B36D-25EF0ECDE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中心仓、区域仓和项目仓围绕同一商品口径查看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3EAFC4-FC03-4307-AE54-297284B0D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3943350"/>
          </a:xfrm>
          <a:prstGeom xmlns:a="http://schemas.openxmlformats.org/drawingml/2006/main" prst="roundRect">
            <a:avLst>
              <a:gd name="adj" fmla="val 59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6F35DA8-3197-4C89-96A2-3EADB7B1F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ED278424-0939-4C39-AE91-535665BA3B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1705dd81344eb1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E7F45A2-F462-4BFC-8A2F-B109E1B16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旧款经营动作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238D919-A32B-48B7-B0DF-83EE3648F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清尾、套餐或促销由企业按经营策略配置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71D1FC5-5900-416A-BD7D-7924C2082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AA9E3B5-6411-41C1-AEEB-6AA0A2A91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系统提供事实与规则参考，最终经营判断仍由人确认</a:t>
            </a:r>
          </a:p>
        </p:txBody>
      </p:sp>
    </p:spTree>
    <p:extLst>
      <p:ext uri="{BB962C8B-B14F-4D97-AF65-F5344CB8AC3E}">
        <p14:creationId xmlns:p14="http://schemas.microsoft.com/office/powerpoint/2010/main" val="155976406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9AC6A86-3E43-4879-A260-4E4E3A96F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4766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3E5A41-8B1A-4676-93E9-030D4C535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3242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 商品与价格：设备级记录承接高价值商品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284227-E8B3-4582-A183-9A219364A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序列号（IMEI/SN）把每台设备与进销退记录关联起来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927159-4534-4E72-BEDB-D92A598F2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序列号全生命周期聚焦企业采购入库、在库、销售出库、退货及追踪记录，并与内部业务单据关联。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426B1A-C96C-43A6-AE21-93A5ECCF3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D59D7C-C79A-4235-B35A-F39FEE21F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702527-27C4-4854-BA26-565E3828A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508CC1-3A35-47E2-A246-08295EF2F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DE5146-CAF1-49EF-861B-1D98D66E8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14A1AD3E-58E4-48D2-AC9F-5F51BD99A54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b33a50e3054437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8E273F-4BD8-4465-9E67-6CAA21C2A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12544D-CF93-4AFD-8EA2-CB748CF98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517A9D-ECD9-4553-9683-0EB0A5B43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采购入库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957D67-7292-4845-B11E-C5D882BA7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批量导入或录入序列号，移动扫码按应用启用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C41E15-52D1-49F4-8A71-6EA3CA9FB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245077-FDBA-41BC-AAEC-1B044B5D5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5AEB6D-2CF7-4914-ACB6-8F1182246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6E4D1056-8EB0-4144-8094-FEDA2E01FB9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312c729bb44556"/>
          <a:stretch xmlns:a="http://schemas.openxmlformats.org/drawingml/2006/main"/>
        </p:blipFill>
        <p:spPr>
          <a:xfrm xmlns:a="http://schemas.openxmlformats.org/drawingml/2006/main">
            <a:off x="3648075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AF12C1-0930-4AF1-8124-307DF79CE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94481F-1754-46CD-89D9-74F90D9AC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561AE1-8368-43BC-91C6-DF174203D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在库台账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DDF825-AEC8-481E-9CD3-6CCD7C1C2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按商品、规格、仓库、箱号与状态查询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53045C-FDF3-4C2B-A583-90A32506E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4436E5C-749F-443C-8CA4-5DD069BF7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0038B43-BEF7-4F72-BE3C-D894042FA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89BA2FA0-7728-4A27-92C5-6C0C412B0AC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7f3f16f61f416d"/>
          <a:stretch xmlns:a="http://schemas.openxmlformats.org/drawingml/2006/main"/>
        </p:blipFill>
        <p:spPr>
          <a:xfrm xmlns:a="http://schemas.openxmlformats.org/drawingml/2006/main">
            <a:off x="638175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5181FD8-C5D4-4C34-B198-80ABE2A5F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B9C7BF4-9119-45D2-9252-1C5E54A4E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2C13604-984F-4309-8819-28AB876B7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销售出库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D7A10F9-F538-403A-BF1D-21670738F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选择或校验具体序列号，关联订单与客户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E23DBFD-E824-4872-8939-0E1F27D7D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19E6796-CC31-4716-A86B-9DDED4358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6825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F98744E-A965-46FF-A023-BFBB17202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A1B7C5A3-613D-435F-B355-AD3E413BCC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a7a3260a7244d2"/>
          <a:stretch xmlns:a="http://schemas.openxmlformats.org/drawingml/2006/main"/>
        </p:blipFill>
        <p:spPr>
          <a:xfrm xmlns:a="http://schemas.openxmlformats.org/drawingml/2006/main">
            <a:off x="9115425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771CAF6-CDB2-46FA-8520-44F147E76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70E5720-97FD-4D08-9541-54E225782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620FEAF-EAAB-4CF8-AEC1-3FE5192F2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退货追踪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8288671-5A58-4B84-90AE-27081B752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核验来源订单与序列号后进入退货处理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8E0F9AE-610B-4DF5-9777-9C566D7A4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F379A45-2C62-4041-A4B7-CA0559D58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序列号用于企业进销退记录，按原设备号码核收发与退回。</a:t>
            </a:r>
          </a:p>
        </p:txBody>
      </p:sp>
    </p:spTree>
    <p:extLst>
      <p:ext uri="{BB962C8B-B14F-4D97-AF65-F5344CB8AC3E}">
        <p14:creationId xmlns:p14="http://schemas.microsoft.com/office/powerpoint/2010/main" val="88298960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878B5509-0CD8-4A6D-AFE6-2F1475939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57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4127C8-0EC5-43BA-BA3F-7E13449E5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05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 方案全景：订单驱动经营协同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0E11F8-1449-4154-A29B-9E0D5447F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从品牌商城到客户对账，形成一条可核验业务链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9B4840-DACD-4E93-847D-5F497E55F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每个岗位处理自己的任务，但围绕同一商品、客户、订单与资金依据协同。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726442-3243-40DF-AC82-F331297C6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B232E2-D79D-4157-A5FB-1FCFE15BE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EF7558-D2C3-46A0-A8DF-C8A2AEE53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DB9123-4E73-4DAE-A2B1-904C5671D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1708150" cy="19050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B75E8C-89D0-4D17-A8CE-ECA2E3239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676EEDA2-BF66-4B9A-8957-C1561DCD11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5f13c5bdab41c8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7A4A61-9224-4C3E-92BD-66EF5F290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340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6F0013-8433-4F24-BC56-3D1A7A0E7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960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33D47E-ACF0-4F6A-8643-FF2C3A1D1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1365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品牌商城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10564F-E60F-4EF9-A457-D39B177B8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1365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客户选品、看价、下单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3CDEDF-4744-4C87-8167-73AB8766D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490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962EAF-38BB-4654-B920-5CE887D63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8250" y="2571750"/>
            <a:ext cx="1708150" cy="19050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A69C0B-FAF2-4361-A55E-F14211797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970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4AE69B1D-8F1F-4748-BF56-D4DB8AFBAAF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31c9103d1347c9"/>
          <a:stretch xmlns:a="http://schemas.openxmlformats.org/drawingml/2006/main"/>
        </p:blipFill>
        <p:spPr>
          <a:xfrm xmlns:a="http://schemas.openxmlformats.org/drawingml/2006/main">
            <a:off x="273685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04949D-E38E-4536-AF29-67EFC0AB0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58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636460-53E0-468F-91E8-0801D9191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20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D00C4D-4753-455A-81CB-10AAA676E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9700" y="3352800"/>
            <a:ext cx="1365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订单中枢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5FFB45-0C59-4F8D-BED5-F97C4A158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9700" y="3752850"/>
            <a:ext cx="1365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核型号、价格、交期与状态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D92312-ED1A-4CE7-9BE6-07AD37DFC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735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7C9EBC4-AC57-4A9A-8477-F87332403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0700" y="2571750"/>
            <a:ext cx="1708150" cy="19050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BD5B805-35C5-49F7-9713-3B96146D0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97C245E2-EFB1-4311-B6E7-B894BD52FF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6bc6d75755464d"/>
          <a:stretch xmlns:a="http://schemas.openxmlformats.org/drawingml/2006/main"/>
        </p:blipFill>
        <p:spPr>
          <a:xfrm xmlns:a="http://schemas.openxmlformats.org/drawingml/2006/main">
            <a:off x="45593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EE3C0D6-0B27-4708-9D23-A12202055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4827955-73A6-45F1-A0BD-943993F76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D75764F-B9E2-421D-9DB7-FADF1AC64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352800"/>
            <a:ext cx="1365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汇总/采购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E430F2D-CA11-405B-932D-004962E32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3752850"/>
            <a:ext cx="1365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按商品汇总，形成采购参考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7E5A68B-418A-4B8C-9711-78711A2D3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83E1803-210E-4F2C-A800-06A3007D8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571750"/>
            <a:ext cx="1708150" cy="19050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7F400A6-1D20-4093-A30D-E3562ECB3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27478CF6-60EF-4573-AD01-A5D3C6FD6CC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59776ab2974f4c"/>
          <a:stretch xmlns:a="http://schemas.openxmlformats.org/drawingml/2006/main"/>
        </p:blipFill>
        <p:spPr>
          <a:xfrm xmlns:a="http://schemas.openxmlformats.org/drawingml/2006/main">
            <a:off x="638175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E079E00-E9E0-4DCC-8EF3-EE7C7992D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07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9D4A6EA-968C-4C98-BAA1-658F0206D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69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7973038-8773-44BD-BB44-A84B4E198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52800"/>
            <a:ext cx="1365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库存/序列号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CA9ED50-4156-4485-B787-15B10555D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752850"/>
            <a:ext cx="1365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入库、在库、出库与追踪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8A42966-CC79-42AB-A45C-7088D2FC3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225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1CDDA52-906D-40BF-9389-352AA39CD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5600" y="2571750"/>
            <a:ext cx="1708150" cy="19050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D0858D6-99BB-4DB2-91CE-5B4CC0632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70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8" name="">
            <a:extLst xmlns:a="http://schemas.openxmlformats.org/drawingml/2006/main">
              <a:ext uri="{FF2B5EF4-FFF2-40B4-BE49-F238E27FC236}">
                <a16:creationId xmlns:a16="http://schemas.microsoft.com/office/drawing/2014/main" id="{458EDD6D-9762-4E6B-AF26-4F3BCADF2D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486f847f1f4bb6"/>
          <a:stretch xmlns:a="http://schemas.openxmlformats.org/drawingml/2006/main"/>
        </p:blipFill>
        <p:spPr>
          <a:xfrm xmlns:a="http://schemas.openxmlformats.org/drawingml/2006/main">
            <a:off x="82042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F1A0EA64-4435-4D0A-912D-B95A79B37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320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0A4337B-C225-49B0-9B7C-FD2073400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940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1B8A7F05-916B-4C08-BB08-770D52394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7050" y="3352800"/>
            <a:ext cx="1365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交付/退货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68AE1208-5BC4-48D8-9B84-080C1DA56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7050" y="3752850"/>
            <a:ext cx="1365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配送任务、回单与退货核验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7EE622D-1CC2-46E1-810E-AAAF708D3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470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A8E0749C-3CB8-4A49-8473-186FE8328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8050" y="2571750"/>
            <a:ext cx="1708150" cy="1905000"/>
          </a:xfrm>
          <a:prstGeom xmlns:a="http://schemas.openxmlformats.org/drawingml/2006/main" prst="roundRect">
            <a:avLst>
              <a:gd name="adj" fmla="val 89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844782B-52B5-4E5A-BDC1-5B0E8B589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950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6" name="">
            <a:extLst xmlns:a="http://schemas.openxmlformats.org/drawingml/2006/main">
              <a:ext uri="{FF2B5EF4-FFF2-40B4-BE49-F238E27FC236}">
                <a16:creationId xmlns:a16="http://schemas.microsoft.com/office/drawing/2014/main" id="{BD68916B-8BF5-4948-9C4F-00DC80F4934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b2aa5deaf7419c"/>
          <a:stretch xmlns:a="http://schemas.openxmlformats.org/drawingml/2006/main"/>
        </p:blipFill>
        <p:spPr>
          <a:xfrm xmlns:a="http://schemas.openxmlformats.org/drawingml/2006/main">
            <a:off x="1002665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F5683EF9-B3FF-4933-A09B-CE849C590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ECD730AC-A478-4369-86D6-932819C89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BAD66842-8957-458C-85D0-5AC1D6F42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9500" y="3352800"/>
            <a:ext cx="1365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应收/对账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A41D83A-A7EC-476D-95BF-636897BEB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69500" y="3752850"/>
            <a:ext cx="1365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订单、退货及关联收付款核对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83ED5F58-B705-4221-B5D8-6334F4866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913D68A0-80B4-4E40-AF00-7FD7B430A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增长闭环连接渠道，经营闭环连接采购、库存与资金</a:t>
            </a:r>
          </a:p>
        </p:txBody>
      </p:sp>
    </p:spTree>
    <p:extLst>
      <p:ext uri="{BB962C8B-B14F-4D97-AF65-F5344CB8AC3E}">
        <p14:creationId xmlns:p14="http://schemas.microsoft.com/office/powerpoint/2010/main" val="171034626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1DBB7CF-D4E8-4FEA-A967-D09F76344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0C9AE2-66DC-4CE8-B714-FCF356451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 方案全景：每个角色看到自己的任务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EB3F0A-470E-4466-B959-FFE4B64D9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各岗位处理自己的任务，共享同一订单状态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6632C3-78F3-4008-AD60-0C538C219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客户、业务、采购、仓库、配送、财务与老板，在自己的端看到待办和结果。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FCD3A8-4101-44B0-8C0E-979EBA18D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069864-A121-450C-97A0-F7E1C941A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14953F-199C-4BFC-877A-B00A57949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8A11EA-B9F0-41C0-961A-15247300C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55E1DF-01CA-46D4-9E79-35ECBE144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6DC81DAC-0012-47A2-8744-7CEC7A13B8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bc6c20e68d449d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1F5692-8092-45D6-9B4F-60A608162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渠道客户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172ADF-BEDE-4F09-AE59-1838B7F30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商城选品、查看适用价、提交订单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03135A-1FBE-4A8A-8A19-05AD3EF4A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2038350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DA0183-B09B-4773-9A31-67BF6F50B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899E4224-D9BE-4606-B3A6-7ADD2F9965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72ef1d45b345fd"/>
          <a:stretch xmlns:a="http://schemas.openxmlformats.org/drawingml/2006/main"/>
        </p:blipFill>
        <p:spPr>
          <a:xfrm xmlns:a="http://schemas.openxmlformats.org/drawingml/2006/main">
            <a:off x="457835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4784BE-33B2-4C54-AE77-90005BB00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业务员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EA084D-8AA1-4E47-9C5C-4ED0CDD13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2762250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客户资料、代客下单与订单跟进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4315D3-2747-4517-84B9-72434CB03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2038350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FB34FE-EEDF-4C19-9B94-FDB9130C6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B67C15CA-33A8-4EF9-ACAB-8DF7778184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d0e268c8834efd"/>
          <a:stretch xmlns:a="http://schemas.openxmlformats.org/drawingml/2006/main"/>
        </p:blipFill>
        <p:spPr>
          <a:xfrm xmlns:a="http://schemas.openxmlformats.org/drawingml/2006/main">
            <a:off x="82423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FCFFC9-7DD2-4556-BB39-F29A976B8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2190750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销售内勤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B71D20-2474-43C4-B11A-1B5992DDF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2762250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核准型号、价格、数量、交期与备注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F459C4-EBA9-4A88-B018-0D3CA6A06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98DF436-D8C7-44FD-8336-F5F9B8EB7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0DC8E1EC-499B-4F7A-A4C7-2E1EBFE471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b5422c339e4b04"/>
          <a:stretch xmlns:a="http://schemas.openxmlformats.org/drawingml/2006/main"/>
        </p:blipFill>
        <p:spPr>
          <a:xfrm xmlns:a="http://schemas.openxmlformats.org/drawingml/2006/main">
            <a:off x="91440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41E7018-97E4-4459-A65A-F3F397D83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238625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2CDE4F6-1847-46E0-879F-018B4B5F4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10125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汇总需求，核库存、供应商与采购数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07CC4D3-C8BC-43A9-BDBC-30EDEF091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4086225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86EDFC7-1B61-4BE5-812E-F1410B87D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120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B47C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0FDC8FD1-045F-4EF8-8453-B6BA476436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6a9acfe72f47a0"/>
          <a:stretch xmlns:a="http://schemas.openxmlformats.org/drawingml/2006/main"/>
        </p:blipFill>
        <p:spPr>
          <a:xfrm xmlns:a="http://schemas.openxmlformats.org/drawingml/2006/main">
            <a:off x="457835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12A6006-5A23-4039-88F1-E64A6713F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11750" y="4238625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仓库/配送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01AD02E-73AA-4BAE-AAA1-EDDDC19B8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0250" y="4810125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出入库、序列号、配送任务与回单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F0D95C3-7F5E-4998-83FC-C0D4B8AF7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4086225"/>
            <a:ext cx="3492500" cy="1895475"/>
          </a:xfrm>
          <a:prstGeom xmlns:a="http://schemas.openxmlformats.org/drawingml/2006/main" prst="roundRect">
            <a:avLst>
              <a:gd name="adj" fmla="val 804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6A91187-4908-4E39-B5AB-FA89C245B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5150" y="4238625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727B5240-9BC6-45A1-9895-2A0F7AAB75A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3dda68fd524fb7"/>
          <a:stretch xmlns:a="http://schemas.openxmlformats.org/drawingml/2006/main"/>
        </p:blipFill>
        <p:spPr>
          <a:xfrm xmlns:a="http://schemas.openxmlformats.org/drawingml/2006/main">
            <a:off x="8242300" y="4295775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EBC6B8F-3D17-4C83-BF67-47E3E8699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5700" y="4238625"/>
            <a:ext cx="2559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财务/老板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700A19F-D16B-4BA9-9EE8-FBE308DC3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4200" y="4810125"/>
            <a:ext cx="311150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收款、对账、经营概览与异常待办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600427B-61FD-4DD7-88A2-3C7D9E282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9E4D836-CD75-4DFE-92F3-51604EC91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岗位界面不同，商品、客户和订单依据必须一致</a:t>
            </a:r>
          </a:p>
        </p:txBody>
      </p:sp>
    </p:spTree>
    <p:extLst>
      <p:ext uri="{BB962C8B-B14F-4D97-AF65-F5344CB8AC3E}">
        <p14:creationId xmlns:p14="http://schemas.microsoft.com/office/powerpoint/2010/main" val="127096171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6BCCAA2-6E17-427B-8B69-78F924517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B13A14-96BA-4FF7-BAB6-B5449C054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 品牌订货商城：客户愿意每天打开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E5CDDD-AC31-4463-8FFD-9FC149069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手机随时补货，PC集中核对商品与规格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E529A4-D8F4-4219-9F1C-37F23D72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手机商城便于随时补货，PC商城便于集中查看商品、规格和价格。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E73186-289E-4F33-A087-1BBB09A0B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7B4CEE-4BB5-4099-B7E8-473D668B6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CBB4B8-E4A9-42B3-9FE2-15078563F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D84D57-2027-43F3-AC44-8E1B664B0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2114550" cy="4000500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7BF8FC-803E-4702-801C-DDC9E70AF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038" y="2057400"/>
            <a:ext cx="592074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11AF3C8-0FA1-4AF8-B42D-ACB9F23871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fc1e2ee5e84c76"/>
          <a:stretch xmlns:a="http://schemas.openxmlformats.org/drawingml/2006/main"/>
        </p:blipFill>
        <p:spPr>
          <a:xfrm xmlns:a="http://schemas.openxmlformats.org/drawingml/2006/main">
            <a:off x="846561" y="2133600"/>
            <a:ext cx="1793028" cy="3752850"/>
          </a:xfrm>
          <a:prstGeom xmlns:a="http://schemas.openxmlformats.org/drawingml/2006/main" prst="roundRect">
            <a:avLst>
              <a:gd name="adj" fmla="val 7843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870AE0-C7A5-4F4E-916F-C66C3CD9F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56388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21FEF4-8D3C-4928-B385-97AA18199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6578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7EF20B-13D9-44D6-84AA-A7CEDE231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2000250"/>
            <a:ext cx="2114550" cy="4000500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C43850-2AF9-42F0-99F7-E634681E0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188" y="2057400"/>
            <a:ext cx="592074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72AE05F-850D-4193-8CF3-BCE1AA129A2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60fbc7f63f4442"/>
          <a:stretch xmlns:a="http://schemas.openxmlformats.org/drawingml/2006/main"/>
        </p:blipFill>
        <p:spPr>
          <a:xfrm xmlns:a="http://schemas.openxmlformats.org/drawingml/2006/main">
            <a:off x="3189711" y="2133600"/>
            <a:ext cx="1793028" cy="3752850"/>
          </a:xfrm>
          <a:prstGeom xmlns:a="http://schemas.openxmlformats.org/drawingml/2006/main" prst="roundRect">
            <a:avLst>
              <a:gd name="adj" fmla="val 7843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C36A4B-6F93-4AEC-9110-FDFD5B1B6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56388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03FA42-A280-4961-968E-96E13CA2A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56578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3C数码业务示例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3C6701-99DE-45E6-A590-E9535EFA4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190750"/>
            <a:ext cx="6115050" cy="3486150"/>
          </a:xfrm>
          <a:prstGeom xmlns:a="http://schemas.openxmlformats.org/drawingml/2006/main" prst="roundRect">
            <a:avLst>
              <a:gd name="adj" fmla="val 43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F7D744E-857B-4604-9428-8C91FE203D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749281afbf4a60"/>
          <a:srcRect xmlns:a="http://schemas.openxmlformats.org/drawingml/2006/main" l="0" t="5352" r="0" b="535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86400" y="2286000"/>
            <a:ext cx="5924550" cy="3295650"/>
          </a:xfrm>
          <a:prstGeom xmlns:a="http://schemas.openxmlformats.org/drawingml/2006/main" prst="roundRect">
            <a:avLst>
              <a:gd name="adj" fmla="val 3468"/>
            </a:avLst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686277-5E0A-41B2-B8A6-38B8F73A0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2400300"/>
            <a:ext cx="1962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A8533F-2371-42D9-B15D-2CD28B2A4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2419350"/>
            <a:ext cx="1809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PC商城商品详情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595AEA-98FD-42DE-9EDB-C671109E1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52959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F3425A-AB79-4AC8-A5A3-F199EAE3C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53149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3C数码业务示例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927C3EA-A898-4938-8C27-FB59625C9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810250"/>
            <a:ext cx="5143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46B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9FF5C4-90E1-4478-B203-D978F9912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5848350"/>
            <a:ext cx="483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客户可查看商品、规格、价格，并从加购入口继续订货</a:t>
            </a:r>
          </a:p>
        </p:txBody>
      </p:sp>
    </p:spTree>
    <p:extLst>
      <p:ext uri="{BB962C8B-B14F-4D97-AF65-F5344CB8AC3E}">
        <p14:creationId xmlns:p14="http://schemas.microsoft.com/office/powerpoint/2010/main" val="98806276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6A7FCF5-7FB2-43E8-9747-C77021445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528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2228CC-E954-4C44-AD9B-D937B0F84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20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 品牌订货商城：品牌与活动可持续运营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BDC155-F30F-4AF4-8765-9F71C872C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商城可以装修，让新品、重点品类与促销被渠道看见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81ADDE-DC34-481B-9193-F9C01E9AB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从丰富行业模板与组件起步，再按品牌色、Banner、分类导航、新品专区和活动节奏持续运营。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453B7E-29F4-4BBB-8143-25D1C4F0D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7E73CA-1757-4214-9259-97B3C805C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C5330E-9993-490D-BA55-8B75FADDE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BCD1A6-5EED-4F9C-A666-76BD4D0EC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6610350" cy="3600450"/>
          </a:xfrm>
          <a:prstGeom xmlns:a="http://schemas.openxmlformats.org/drawingml/2006/main" prst="roundRect">
            <a:avLst>
              <a:gd name="adj" fmla="val 42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D1B3C8D-A092-451C-9DFF-CF70DDE65A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7b9ead1cc74af1"/>
          <a:stretch xmlns:a="http://schemas.openxmlformats.org/drawingml/2006/main"/>
        </p:blipFill>
        <p:spPr>
          <a:xfrm xmlns:a="http://schemas.openxmlformats.org/drawingml/2006/main">
            <a:off x="1263015" y="2209800"/>
            <a:ext cx="5455920" cy="3409950"/>
          </a:xfrm>
          <a:prstGeom xmlns:a="http://schemas.openxmlformats.org/drawingml/2006/main" prst="roundRect">
            <a:avLst>
              <a:gd name="adj" fmla="val 3352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F911F6-AC4A-4D4F-8449-5F1B699A1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24100"/>
            <a:ext cx="18097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C72E92-16BA-4090-AD8E-D5F3E6FD7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4315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商城装修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A33A28-1C2C-4B81-800D-E6523B419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5A6E2B-98A7-48EA-846B-D134D2886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功能与版本介绍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626844-D9AE-4EE9-829F-20ABA0DC2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943100"/>
            <a:ext cx="2247900" cy="4095750"/>
          </a:xfrm>
          <a:prstGeom xmlns:a="http://schemas.openxmlformats.org/drawingml/2006/main" prst="roundRect">
            <a:avLst>
              <a:gd name="adj" fmla="val 1016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0AA278-B657-48F8-95B6-2CDAD50DF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4044" y="2000250"/>
            <a:ext cx="62941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64B5654F-0302-4C96-8488-3333EB755C6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6f8aed0d064653"/>
          <a:stretch xmlns:a="http://schemas.openxmlformats.org/drawingml/2006/main"/>
        </p:blipFill>
        <p:spPr>
          <a:xfrm xmlns:a="http://schemas.openxmlformats.org/drawingml/2006/main">
            <a:off x="8129482" y="2076450"/>
            <a:ext cx="1838537" cy="3848100"/>
          </a:xfrm>
          <a:prstGeom xmlns:a="http://schemas.openxmlformats.org/drawingml/2006/main" prst="roundRect">
            <a:avLst>
              <a:gd name="adj" fmla="val 7339"/>
            </a:avLst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A658AC-2ACB-443E-9E08-5D35CC2E3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852496-F39D-43B6-B14F-471AF8C3B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3C数码业务示例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95B019-E2CE-4ACC-B059-E4F6EDD17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25100" y="2247900"/>
            <a:ext cx="1181100" cy="29527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D0987F-58D9-4DFB-BAF0-F43F3068B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2400300"/>
            <a:ext cx="952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81C38E-CECF-460D-9C8A-30C423C65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2419350"/>
            <a:ext cx="800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品牌色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95F97C-9D91-4356-9AC8-E9CEE9051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2838450"/>
            <a:ext cx="952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BECFD9-D4E4-4194-84F1-9F5C41597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2857500"/>
            <a:ext cx="800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Banner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791C1D5-5E34-4566-A9B6-2D8C43FEE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3276600"/>
            <a:ext cx="952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59D76C-44D5-4D43-B238-73BDF3683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3295650"/>
            <a:ext cx="800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rPr>
              <a:t>分类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CA9ECC6-E1E0-4CA3-8BEA-8732D8C10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3714750"/>
            <a:ext cx="952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4BFE12A-9B69-4BD2-9AFF-BB4806001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3733800"/>
            <a:ext cx="800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rPr>
              <a:t>新品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281CA22-E9CD-4F2A-A715-7CF9E743D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4152900"/>
            <a:ext cx="952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6BBDF4A-A581-4BF1-B96E-FE7B6CD8F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4171950"/>
            <a:ext cx="800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rPr>
              <a:t>优惠券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4D5DFD1-E4F7-474B-BB3C-9A4B548C6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4591050"/>
            <a:ext cx="952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63F8338-9E9E-4D87-9C54-4CC41B1AD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4610100"/>
            <a:ext cx="800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rPr>
              <a:t>活动专区</a:t>
            </a:r>
          </a:p>
        </p:txBody>
      </p:sp>
    </p:spTree>
    <p:extLst>
      <p:ext uri="{BB962C8B-B14F-4D97-AF65-F5344CB8AC3E}">
        <p14:creationId xmlns:p14="http://schemas.microsoft.com/office/powerpoint/2010/main" val="86092173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486C06A-1740-4554-BF65-FE9CD698E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528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E14333-301D-4EDD-973C-39431D104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20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 品牌订货商城：快速找到要补的SKU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0DBE1A-AA33-4700-BF24-3E9AE5FE1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按品类、品牌、系列与关键词快速选品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054D1F-5DDB-410E-A943-2945425E0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手机商城首页将手机、平板、笔记本、配件、穿戴、办公设备等分类入口集中呈现，并承接商品搜索与活动专区。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0A7D7A-F3C9-4147-994B-CB9A7A801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89332D-879C-43E3-9F12-1C915760A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E40D22-C6C3-4DF4-8E74-17F9511DF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19CB93-410F-4919-A8EF-C4C12FB61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292CE7-E325-4FEE-8D25-DA7CD0A09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20306F8-DD2A-4F50-9188-E2ECF06038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aebfacfa49489d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6148DE-AE43-425F-931E-E4AF638D8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6063CB-93DB-4787-BC57-85CE112F4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51CDA7-1454-4A7C-A4A9-96FF2CF6D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F759DF-98E1-42A9-9FF1-799F1188D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4B9D23-4734-49F4-B9E5-80885BDD8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商城分类入口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695C8F-2AE4-4ACF-A94A-7DDE2F6F1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A228D5-2C21-419E-8A12-A1E3A9B47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A3ECA8-9F86-4A20-AC6D-170780074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目录清晰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5B909E-F0E6-476A-B7C8-EF30A3D4F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从3C品类入口进入对应商品范围，减少长页面翻找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6F6A18-E8D8-4BE4-A3FF-2245A19A6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30C3BA-238A-40CB-A856-BE9AA99BB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E5DC98-40D1-4FC2-BE6D-7B5B4A0AD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1C03BC-F403-4CAD-A712-16D8AA67D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重点直达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3B0913-40E5-4FC9-9CBA-E28EA356E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办公设备、热销榜、新品与活动专区在首页直接触达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27A1AF2-F06E-4DC2-ADDB-EA6A79A52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0736F56-4BE9-4826-A3EF-9AEC45799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774237E-091A-4ED1-83FF-222A8DCE8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0C64AC9-1327-4DAB-9980-E8060D8EC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高频复购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D055B6B-C514-4C0E-9A0F-7D2A15FC7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常购、收藏与再次下单能力承接日常补货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2BEEC11-EF15-4570-8799-09DB0D32A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1205FFA-04E5-45CF-AB6C-4B2B0BF43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客户先找对商品，后台才少一次型号确认</a:t>
            </a:r>
          </a:p>
        </p:txBody>
      </p:sp>
    </p:spTree>
    <p:extLst>
      <p:ext uri="{BB962C8B-B14F-4D97-AF65-F5344CB8AC3E}">
        <p14:creationId xmlns:p14="http://schemas.microsoft.com/office/powerpoint/2010/main" val="5885960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F36CF24-CE3E-4ACD-B132-7F2FA0542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74B724-23AB-4D18-A3CE-277C6AFB2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 品牌订货商城：下单前把配置说清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A93F86-A96E-4A86-9697-9E6CE044C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型号、颜色、容量与规格，在详情页一次说明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F340D5-2968-45F3-8F2D-6BC6765F2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商品详情呈现商品图、价格区间、两个规格、编号、品牌与加购入口。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C8FBFA-29ED-4EDD-BBBF-56A9D97D1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9092D1-B9A9-4573-A535-87FC4ADD7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00DA06-CF74-4117-925C-1D7945120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84E7EA-692A-485E-8A80-78D874BBC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382948-0D9D-4E93-A1FE-4FF7CD36D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8C6E028-5720-4652-9B55-ABD08B38959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a615e7d3c84e25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F07215-056B-4D83-B1FC-B2E9ABABC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99258A-824D-47E3-A9E6-DE227BD5D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22B686-C496-4B02-A18B-79D90C43F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A82C16-337D-4D07-ADC0-70C5C0B12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237C45-0199-49A7-A349-CC93ABEF1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手机商品详情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BE584E-1D52-40ED-9380-A7DF09A08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00A130-2B43-43F1-A21B-BEDD58C26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F7F70B-3EC2-492B-99D6-7D82265C1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规格可核对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279133-B967-4C3C-B539-3384B340F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型号、颜色、容量与版本避免只靠口头描述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9A7EF4-3B15-4F1C-B86D-74991753C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7ED593-06F3-4502-8F0B-112EA92EE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BF5B8F9-A107-4764-AE30-235131958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1BAA15-83DE-4711-80F3-EBCDEAC9A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价格先确认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8E1ADF6-7A7C-4551-8A88-3F33E79CD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客户适用价与销售单位在加购前可见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F6D761F-5373-4BFC-957D-7A785F2E2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0DEC8F5-2FDB-4350-9953-EE010A913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CB17145-B2B3-495D-8916-9D44EC1AD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96F2518-9B0C-410B-8336-775426CCA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业务口径清楚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0C3A5BA-A1B8-4CAB-A277-35D5ECF4D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需要序列号管理的商品在企业进销退流程中核验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9FC175B-670D-46CD-8FE8-226A9A598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5C51E98-2E39-4679-BCFE-46D3B9378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商品信息越标准，订单核准越快</a:t>
            </a:r>
          </a:p>
        </p:txBody>
      </p:sp>
    </p:spTree>
    <p:extLst>
      <p:ext uri="{BB962C8B-B14F-4D97-AF65-F5344CB8AC3E}">
        <p14:creationId xmlns:p14="http://schemas.microsoft.com/office/powerpoint/2010/main" val="102410319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07824B5-7EAE-47F4-AC62-A987249CC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EB1FD6-C476-47B9-9947-93FE81EF0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 品牌订货商城：客户规则进入订单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FA872F-D9DF-44DD-8316-96A198558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客户、SKU、单位与价格，在订单核准时再次确认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81B9BF-A6CA-4F46-B763-24317088B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订单详情将渠道客户、商品配置、销售单位、数量、单价与小计放在同一页；客户价按版本和企业配置带入。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89C9E0-E3C6-40FA-8E53-EC9BCDEFC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12FCCC-0080-4D49-8D37-6F4A44AA1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839677-68D8-4D09-89AA-F4EFD0CF0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7BE649-D95C-459B-8BA8-049889D10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9D4E282-204A-4E83-8548-34EE9D64CB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82791956ea4cec"/>
          <a:srcRect xmlns:a="http://schemas.openxmlformats.org/drawingml/2006/main" l="0" t="11974" r="0" b="1197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33600"/>
            <a:ext cx="733425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5CFEFD-9A16-4ADA-B998-E50898CAD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F6AC53-D760-45E5-A858-D08D72D42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订单详情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800F75-AB17-4869-8001-27C6B5DFE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7670D7-9A73-470D-89A3-10EBC80D8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BD3B72-8916-4B40-84E4-55D458E70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D20271-7137-4DB9-8C79-3E96FA2DA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907859-14EA-4BA4-9CA5-70103E3E0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65249A-5FEB-4555-9029-BC29F253B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客户身份明确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574F83-6773-41DA-9883-678C56770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订单关联具体渠道客户、交货信息与业务说明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27499B-D95B-44F8-BED9-6B84D030D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75D8B6-115A-4A6A-A34A-D299CB1E9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143AFB-A13E-43C0-8511-DDA355D6F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A6AB0A-4EA2-4065-B56C-07C076ED0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商品配置明确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2D4D6C-670B-4B55-8269-8C0FF14CD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品牌、型号、规格、单位与数量逐行核对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9D7FC39-1A51-4D5D-9169-C5AFC722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FAE0A92-43D1-4CC9-B015-2A2F4CD99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11899BC-1937-4CA0-B9A7-72809EA02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A2E5E7C-8354-4FAF-9CBD-822A4C5C4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价格结果明确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966A8BF-862D-4B54-BE93-15126103C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单价、小计和订单金额成为审核与后续对账依据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D3B4343-3636-49D8-8DCA-63EFAF51A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59782F8-77C4-4EEF-AE96-4659FC1D9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客户规则最终要落在一张可审核、可履约、可对账的订单上</a:t>
            </a:r>
          </a:p>
        </p:txBody>
      </p:sp>
    </p:spTree>
    <p:extLst>
      <p:ext uri="{BB962C8B-B14F-4D97-AF65-F5344CB8AC3E}">
        <p14:creationId xmlns:p14="http://schemas.microsoft.com/office/powerpoint/2010/main" val="75511530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48B3B85-85C9-4359-8FD9-B4AC88FDC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239A95-3AED-4423-BA00-D632603B5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 品牌订货商城：组合业务按需启用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98FDF3-56CD-4E10-A43B-CB1E89328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主机与外设、手机与配件、办公套装，形成完整采购清单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AF01A0-A3DD-4F98-B392-94C5E998C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商品套餐或组合能力属于扩展应用，适合配件搭售、门店陈列套装和项目供货；实际规则按版本与应用启用。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E7D1A9-E00C-49C0-B897-1992AB711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A0C865-DEB4-4A2B-A1AB-4F2872745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9D0C23-56F3-4F56-93B9-63587D905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3FDF69-73BB-4C2E-8E9D-30875F9DB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04F5D0-768F-461D-8B58-C61637935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F166DC0-2B7E-4808-8E2D-3A0F34897E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178b44fede47dd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0BB36D-1C77-4EFC-A1BA-0BFF8CC9D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手机+配件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B5FF55-5356-42D7-B203-6FD7D066A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手机、充电器、保护套与数据线组合选购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951624-58F6-4C53-9F1C-872A8BFA7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1271DD-2DA6-4972-8122-8760ACECD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862130C-C0E2-481E-9C50-5F07B46BFA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5ef4554ca64277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F61DA1-67EC-41EB-92DF-A4EAC915B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电竞套装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68B5FA-67D6-4D63-B3A9-A7362F4ED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显示器、键鼠、耳机与摄像头组合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74C794-5DDF-4444-9FA8-4E0C104B6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587EDC-748B-47C2-AB62-E6560071F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B6A97D6-EDDF-4C77-BD8A-93A9A99D80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35955d47764622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36EE63-97FA-4822-A5BA-BB46036FE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办公套装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378972-4BE4-46A6-A15A-AEE36344E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笔记本、扩展坞、打印与网络设备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889E4D-43A5-4B47-AB60-069DBFAF6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E6FBD84-26C8-4D9C-B76D-2BAC4F04E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2876C60C-0CD0-431E-9781-5DF35DE292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318304be174d18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B1CD1B5-1075-4EF1-9406-EC1C245E1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礼赠/陈列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732DF31-028B-47FA-A04A-C81B82530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智能穿戴、影音数码与新品主题组合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616F537-EAC6-40DB-9C16-65E69DC63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4A0BB40-4874-45F7-8410-C099C9777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49911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组合业务先服从商品与价格口径，再按应用扩展</a:t>
            </a:r>
          </a:p>
        </p:txBody>
      </p:sp>
    </p:spTree>
    <p:extLst>
      <p:ext uri="{BB962C8B-B14F-4D97-AF65-F5344CB8AC3E}">
        <p14:creationId xmlns:p14="http://schemas.microsoft.com/office/powerpoint/2010/main" val="108136976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136674D-AD62-4AEE-A90B-FD5A335D5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813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E3383E-23CC-49C2-9787-55DE0D8F9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289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 品牌订货商城：让渠道主动备货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1EF719-D560-46B9-B600-ED4E21048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新品预售、优惠券、积分、折扣、买赠与套餐，服务渠道经营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52FA98-1AF4-4FE4-AAEE-CD3C51263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营销能力不是简单降价，而是围绕新品上市、旺季备货、配件搭售和客户复购组织；均按版本、应用与运营范围启用。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B5389E-001B-44CC-A81C-4DABA6AF7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F4CB98-2676-463C-B292-EC80C44FA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02CDFF-0A36-47FB-AE18-7FBE83AF6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51CF6C-49B2-4B98-905A-58D7B1922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5C4AEE-5EDE-48CE-AF0F-30CBF847F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C1B90A3-49F0-4A47-B5B7-C786D2FE70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3cd5f521c1478e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871851-5261-4B77-918F-F532A344D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新品预售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95B824-0E46-4970-A436-BA791965A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预售价、目标客户与预计发货时间按应用配置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45DE65-4759-45C8-96E3-7883A6370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417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4CFE20-CD23-45D4-A449-6D7D70DC2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562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60B7EF90-3755-4BFE-A344-03F322415C9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f7a939c02941bc"/>
          <a:stretch xmlns:a="http://schemas.openxmlformats.org/drawingml/2006/main"/>
        </p:blipFill>
        <p:spPr>
          <a:xfrm xmlns:a="http://schemas.openxmlformats.org/drawingml/2006/main">
            <a:off x="311277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70E8BE-4539-4CB4-806B-34A18FA93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617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94276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促销活动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ACA49D-2C33-4D83-B8FB-44953DFA7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467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折扣、买赠、满减/满折/满赠按规则执行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10BBC3-F38C-44AC-B946-2D8C537BE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254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8C9333-B66C-485B-91F1-29A697254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399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92E9CCAC-F0E7-4048-9B7D-37608E5953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97855965e444fa"/>
          <a:stretch xmlns:a="http://schemas.openxmlformats.org/drawingml/2006/main"/>
        </p:blipFill>
        <p:spPr>
          <a:xfrm xmlns:a="http://schemas.openxmlformats.org/drawingml/2006/main">
            <a:off x="531114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51EBF5-5C58-45EF-B30C-0C4D0282F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454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优惠券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B5CC2F-F1CB-4E04-861B-B8FE195DB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304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门槛、范围、数量与每人限领可配置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64D4B5-58EB-4EB6-B0AE-348A5271B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091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4594DF4-2010-4057-ABDF-6642077D9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236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C1132E23-CE64-4436-A34B-1CB9A113BE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d83b1362574673"/>
          <a:stretch xmlns:a="http://schemas.openxmlformats.org/drawingml/2006/main"/>
        </p:blipFill>
        <p:spPr>
          <a:xfrm xmlns:a="http://schemas.openxmlformats.org/drawingml/2006/main">
            <a:off x="750951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B006C77-55C4-4F10-8A00-B27B6B10B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291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积分运营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A19F601-EF11-45F2-A388-12F38E72F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141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积分获取与兑换按企业运营方案启用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949B5A6-EC36-408B-AAD9-D15C5A75E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9280" y="2038350"/>
            <a:ext cx="2026920" cy="3943350"/>
          </a:xfrm>
          <a:prstGeom xmlns:a="http://schemas.openxmlformats.org/drawingml/2006/main" prst="roundRect">
            <a:avLst>
              <a:gd name="adj" fmla="val 7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86F865F-F681-40AF-831E-D2D9FF5F8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073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FB47C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9CC1202F-F0D9-4E98-97DA-0F9DDBAF56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e6ac2bdfa34616"/>
          <a:stretch xmlns:a="http://schemas.openxmlformats.org/drawingml/2006/main"/>
        </p:blipFill>
        <p:spPr>
          <a:xfrm xmlns:a="http://schemas.openxmlformats.org/drawingml/2006/main">
            <a:off x="970788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39CC26E-C23F-45EB-B114-8282C06B1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80" y="2190750"/>
            <a:ext cx="109347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套餐组合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FAF5A2C-FC3F-4FAB-98EC-758B9C9C4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9780" y="2762250"/>
            <a:ext cx="1645920" cy="3105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主机、外设、配件和礼赠组合按应用启用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0D17784-6873-4E6A-ABED-8375B1843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60198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308CF48-8F83-4609-84D6-0F9E11464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60579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用活动帮助客户选得快、备得早，而不是只靠业务员逐户催单</a:t>
            </a:r>
          </a:p>
        </p:txBody>
      </p:sp>
    </p:spTree>
    <p:extLst>
      <p:ext uri="{BB962C8B-B14F-4D97-AF65-F5344CB8AC3E}">
        <p14:creationId xmlns:p14="http://schemas.microsoft.com/office/powerpoint/2010/main" val="198926418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8E877E0-93FF-46A4-BC60-BD67B05C1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813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C08ABC-EC88-4685-8CD8-65174D31B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289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 订单中枢：多入口订单集中呈现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0677F3-B465-4FA2-8431-68505519F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多入口订货，进入统一订单池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B7FA56-747C-42A0-9138-E165BA9CC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订单列表集中显示渠道客户、订单金额、流程状态、收款状态和提交时间。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C7D17E-3D72-4EEF-9196-EEB79D50C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DCA263-1883-401A-9D6C-9BB5D56CA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1B88A3-B0CC-4285-B965-4909B7D75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EC8E7E-7F67-4FFB-8C1D-F33F5472B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9996E86-2AF9-42EE-961E-C738BE49B9C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efdf8133d4487a"/>
          <a:srcRect xmlns:a="http://schemas.openxmlformats.org/drawingml/2006/main" l="0" t="11974" r="0" b="1197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33600"/>
            <a:ext cx="733425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268B82-2450-4047-83F6-AF0090313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7B8354-6D1E-49CE-A30C-013650B35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订货单列表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2BCB2B-FAB6-435E-B322-B76B3EB36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A82D45-B0A5-4DFB-BE5F-9212E124B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1F0216-1634-4731-B128-C4737799E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3F5626-E9FC-4CBD-8DD3-B85823833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C67DFE-8EE6-4C19-B8DB-7C85BCAED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28FDEB-E447-4D34-B4F1-56576BDFE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按客户追踪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E62FFA-BF79-41C9-97E5-BD9019506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手机连锁、数码城、电竞、办公、影音、家居、电商与维修渠道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50144D-157A-4BCE-818B-F15075F9E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55A4F1-202F-451A-84CF-74EA49CDC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396D5C-AA10-4F06-BD7E-AC832EBF7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64920D-8D75-415E-BE4B-7CFF0B770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按状态跟进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2AAE2B-4727-4574-A1D2-9D98D774C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待订单确认、待审核、待出库、待发货等状态集中查看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B9ED641-79C7-4A63-8297-EA37D8E20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8E040DC-C02F-43B0-81D5-246A4ADB7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CD38D29-AFBD-412C-AD1D-08717C480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9D35DF8-F03C-4DF6-990D-8C0AE4864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按交期组织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213287F-A2AC-4EFC-8BCF-F6C931011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结合订单时间、备注与客户需求安排后续执行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4FDDB1E-D213-43EB-8E3F-DD023B5DE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F2027BE-6918-4939-B59B-CAD2D54AF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订单先集中进入系统，再进入采购、仓库与财务准备</a:t>
            </a:r>
          </a:p>
        </p:txBody>
      </p:sp>
    </p:spTree>
    <p:extLst>
      <p:ext uri="{BB962C8B-B14F-4D97-AF65-F5344CB8AC3E}">
        <p14:creationId xmlns:p14="http://schemas.microsoft.com/office/powerpoint/2010/main" val="91956531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283ED83-E5D6-4D5A-9D99-4B03B50AE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336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C49144-0AD3-4C75-B5AD-B4B57CF65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5812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 订单中枢：先核准，再履约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9B85BF-96AE-4210-A90B-F61D67C4B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型号、配置、数量、价格、交期与备注，进入履约前逐项确认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2D0798-92AA-4B2C-A2A9-1C8F3B197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3C商品配置多、价格变化快，订单核准把客户需求翻译为采购、仓库和财务能执行的正式口径。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E845CE-8B6E-469E-9EFE-D748515BE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7DB5E3-3AB6-4556-B3F3-2CCD509A4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D717D2-74D7-40D6-A8D2-345F8D9B7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252B17-B804-4775-A84F-76AF81592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4174EF-88ED-435F-91EA-6F08F4AC5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33B2A568-97CC-4E17-B755-E4E89C6BA0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a08b5b547c491f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A00998-DCC1-4F04-BFF6-28A94AF47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485284-C7F8-4B06-90D6-F27412F51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10C2F9-12EA-4FFA-A7E0-F745FA3C7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核商品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94BD9D-8D70-4963-BF7C-49A242C6C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品牌、型号、颜色、容量、版本与包装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B7A757-965B-41CC-8CB9-2A30E65A2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9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9C1315-B885-42DC-BB59-2A06FC9E0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9AD65D-9A43-4EBD-BAD6-610641928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761978D0-5D3F-4DFF-952E-E4958F410E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221106544a40dc"/>
          <a:stretch xmlns:a="http://schemas.openxmlformats.org/drawingml/2006/main"/>
        </p:blipFill>
        <p:spPr>
          <a:xfrm xmlns:a="http://schemas.openxmlformats.org/drawingml/2006/main">
            <a:off x="310134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D6D293-635B-4A84-8FEC-F9B8D53C7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FBD383-4F14-4C5F-9CDA-040D20D95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9C300F-05B5-4301-88D6-985350540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核价格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041802-C882-475D-BC6A-3BEBC6FCD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客户适用价、促销与异常价格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B1DE5F-8CD2-47EE-97F2-7DD521DFB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633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02A5B5F-E2EC-42A9-9172-A4C8EA3A1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6B6043-DC53-42E7-A265-E27F3A02C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E3F075FA-C700-4218-8349-27AF13C366A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44d7026d4c43c1"/>
          <a:stretch xmlns:a="http://schemas.openxmlformats.org/drawingml/2006/main"/>
        </p:blipFill>
        <p:spPr>
          <a:xfrm xmlns:a="http://schemas.openxmlformats.org/drawingml/2006/main">
            <a:off x="528828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46833AA-091B-4347-867C-1A6A47BBC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2ED2230-3A28-4CC6-8EA7-ED7A26B7C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A2C2614-BB37-476A-A95C-6EAA7E23F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核数量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3F8D955-CF2C-476F-9958-F215D3738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销售单位、起订/限订与批量清单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CC389AC-6BAF-45A4-9EA5-6F35EB9A8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327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A26FDDC-926B-45D4-8884-42B10D66B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4325FC7-1E88-48BE-97F2-1D749756D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0875A11F-1554-4A86-8195-C94B163D68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cbd35c3b7b4064"/>
          <a:stretch xmlns:a="http://schemas.openxmlformats.org/drawingml/2006/main"/>
        </p:blipFill>
        <p:spPr>
          <a:xfrm xmlns:a="http://schemas.openxmlformats.org/drawingml/2006/main">
            <a:off x="747522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39C903E-411A-4C5F-8B7B-14764841D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BE9AFC1-F6CB-4025-883E-02AA2B780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E5191DE-EA16-48D9-A570-615029DE1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核交期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25397A4-367C-4EF4-A26D-DC0C4D5E1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交付地址、预计时间与拆分要求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F510EE3-F729-461E-B5D6-D66BB8079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021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27F0FAE-1CD8-4C51-834E-6E5D6E9DA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7FDF154-E70D-4F7B-8761-3C4FD5311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AD28E0A6-5BBC-4274-B274-270B790BCE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6fbe72b78a420e"/>
          <a:stretch xmlns:a="http://schemas.openxmlformats.org/drawingml/2006/main"/>
        </p:blipFill>
        <p:spPr>
          <a:xfrm xmlns:a="http://schemas.openxmlformats.org/drawingml/2006/main">
            <a:off x="966216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D64B4BE5-6384-4E20-A39E-E56CCB3FB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0E6FE54-5D87-4F14-B2A5-43BFFED40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204B0B55-FDF2-40F9-824B-CDC11A078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核备注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04A7D12-AFCB-47D1-B153-D5AD93888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序列号、分箱、标签与项目要求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6DCEC0B-B6B9-4741-9D0D-0591F9EA6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74508438-24FD-403D-94BF-4CFE33F1A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核准的目标不是增加审批，而是让后续岗位少返工</a:t>
            </a:r>
          </a:p>
        </p:txBody>
      </p:sp>
    </p:spTree>
    <p:extLst>
      <p:ext uri="{BB962C8B-B14F-4D97-AF65-F5344CB8AC3E}">
        <p14:creationId xmlns:p14="http://schemas.microsoft.com/office/powerpoint/2010/main" val="146284548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AD9A492-9AB4-4102-A76A-B72A9BC14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BBE1C2-1DA4-48A0-B534-57FC03034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 订单中枢：先看今天渠道订了什么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022724-C6E5-4A2F-88B3-8E47CDB83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按商品与规格汇总，当天型号需求一张表看清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FFD19C-EFCC-4417-996C-28D91FA43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按商品汇总页可按时间、客户、区域、员工、客户类型与分类筛选，并汇总商品数量、基本单位与金额。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F8DD3A-6A4A-49D7-AF19-4969DE49B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B904CF-1D79-4FA9-821D-41DCF61F6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A00B59-4126-4961-83F7-563AA2C30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341F82-EF2E-4194-8FF1-5E27EDBA6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BA18E69-0B3C-40A0-87D7-1FBFB66DE0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c8745134ad49f5"/>
          <a:srcRect xmlns:a="http://schemas.openxmlformats.org/drawingml/2006/main" l="0" t="11974" r="0" b="1197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33600"/>
            <a:ext cx="733425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ABDF4F-1F17-4E28-94BE-7F70D9A79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D25921-F23E-495D-9F2B-4CA02E417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按商品订货汇总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EBA9B7-2D6D-48E0-9C42-9653C1F8E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89563D-7804-46C0-80F6-D5B8EDBB6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52AB6E-4166-48D1-8BD4-8DAEF38A4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6F2E13-4604-44C1-8F19-7255E3911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C13CA5-7ECE-44E3-AA88-65689B95D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993038-1AAF-49EF-AA21-A24E223CC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商品维度收口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D8411E-DF04-40BE-913A-4BAFD8AED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把多张订单汇成型号、规格、数量与金额清单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B02C60-D638-4E5E-B4F6-AF6D55C5F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0E9B24-DCB8-47E9-9F70-9D60E1C71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3CA127-1187-419C-BD4D-4805E852C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1B3A3F-4EFC-44B9-B286-EDDEBC97E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多条件筛选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698809-43FF-40E0-B7D6-B13F79810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按客户、区域、分类和时间切换业务口径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85275F-FE8C-413D-BEEB-E85AFFE5F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0F6325C-9ED4-4EF1-8D30-86B87F206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4C48CB8-63D4-48C5-ACBB-400BA038F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26C138A-D023-460D-9CAC-7EBC24325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采购仓配共用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D640C44-0989-4BDE-A248-07EF44604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采购、仓库与销售内勤围绕同一汇总结果准备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F637D46-F1D7-495F-8217-CEEECF23B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3CF50F2-F73A-4D64-912C-3CF8B09C8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需求先按商品收口，采购与备货才不会被多张订单带乱</a:t>
            </a:r>
          </a:p>
        </p:txBody>
      </p:sp>
    </p:spTree>
    <p:extLst>
      <p:ext uri="{BB962C8B-B14F-4D97-AF65-F5344CB8AC3E}">
        <p14:creationId xmlns:p14="http://schemas.microsoft.com/office/powerpoint/2010/main" val="175127809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8526A1F-1ED7-4AFC-A4AE-4B602D443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B9BB32-703D-4DCE-8405-F212682DE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 订单中枢：让采购从渠道需求出发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16E51C-4AD9-4E5A-99CC-E6B8ED6F2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结合汇总需求、可用库存、采购中与已出库，确认采购缺口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3F1548-5A2E-49DC-95D4-1D7195A4A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系统先把影响采购数的关键事实放在同一页，采购人员再结合供应周期、供应商和经营判断确认。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A8AD05-27FF-4D22-80C5-4D4CA9726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45C38D-8696-4315-BED4-1BE04E951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32ADBB-2D91-442E-8EB2-8D345E99B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C07980-A513-4218-9B31-B6FE0C98C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33CE78-C3B9-4E43-8121-5C9975ED8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AF46F8AC-33CA-40D0-A3F9-84B98787F7A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cf85633cd94e02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6CEF7B-BBD0-4667-BBA6-9FCCAD934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097EEE-74F4-4670-97F6-3291A58FE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E81015-ECCE-45A2-A046-204231C6B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订购数量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ED33A1-C857-4C68-89F7-BBDCA1BE9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订单需求扣除未出库退货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61EC67-2D8F-4AE5-B09D-339D4E350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9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347ACE-A80A-4524-B29D-0284A30E8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486425-8070-46FA-A12B-63E145FB3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A16F2FF4-E90F-42B4-96E5-E64CBB1567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9d5482c74b4bcb"/>
          <a:stretch xmlns:a="http://schemas.openxmlformats.org/drawingml/2006/main"/>
        </p:blipFill>
        <p:spPr>
          <a:xfrm xmlns:a="http://schemas.openxmlformats.org/drawingml/2006/main">
            <a:off x="310134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CA26D9-955C-4CBD-AFAF-D5D4F4D34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AC865B-CBD6-4B9D-A663-90D5EBEA6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89CE8C-55D6-4955-A9F4-5C70DBD82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可用/系统库存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48EE7D-C415-4814-A1E6-20760A37E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核对当前库存口径与可供数量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8602AF-95DB-47BF-9652-62ACA8863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633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17D4A1F-8433-4882-9501-137580913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8AB875A-2ADC-49E8-BBD0-786880FE0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E4A77A24-7D9C-4D1F-A6FE-15FA89B6DE3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08a6b6255b47cd"/>
          <a:stretch xmlns:a="http://schemas.openxmlformats.org/drawingml/2006/main"/>
        </p:blipFill>
        <p:spPr>
          <a:xfrm xmlns:a="http://schemas.openxmlformats.org/drawingml/2006/main">
            <a:off x="528828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98BE73F-EFEC-406B-8724-F5512A005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C8635A9-B805-42EF-8ECA-E5144D7C0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21F91D0-B05E-4738-B1AE-E0F31FBC8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采购中/已出库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506B27A-702D-4D42-927F-CFAF3C4AF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避免重复采购或忽略已履约数量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4CB4827-C138-4659-9964-303318DDF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327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EEA1BB9-6A40-40F6-96AD-F5C977CF0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F99AECA-816D-468C-AA82-DA3DE96F3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65B55712-F38A-4331-B2A3-A959606D42A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2b507df57c472b"/>
          <a:stretch xmlns:a="http://schemas.openxmlformats.org/drawingml/2006/main"/>
        </p:blipFill>
        <p:spPr>
          <a:xfrm xmlns:a="http://schemas.openxmlformats.org/drawingml/2006/main">
            <a:off x="747522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BC0BE16-4330-49AF-A6D1-CFDD7439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6AFC7BC-3881-4320-A19A-3C4E0BD90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4399A94-7C0C-4DD7-BAA8-D50582B3A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建议采购数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8339743-C2DF-4AF2-926E-BBF495CCA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规则计算形成采购参考，可由人员调整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F1E248E-0317-427E-B3CE-29068052A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021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0020FEA-A52F-4641-8A6B-E8F42F966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2B303B6-ACA9-4BD1-A501-3D38A2719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3F37C7CC-69DB-4467-AF2E-2C2A6823C3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1bf880f7f34925"/>
          <a:stretch xmlns:a="http://schemas.openxmlformats.org/drawingml/2006/main"/>
        </p:blipFill>
        <p:spPr>
          <a:xfrm xmlns:a="http://schemas.openxmlformats.org/drawingml/2006/main">
            <a:off x="966216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29B44E5F-D218-48A8-B234-8246B7773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C66FF2B-67FD-47F5-B162-AC0CBBA97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658362C2-2B87-4AF7-8988-3EED330C7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人员确认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5A70860-7695-4EA8-8789-9B514E959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确认供应商、采购数、采购价与收货仓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C8FDC5A-9217-475F-B6E1-35EEB8BB7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22E3BA2D-8825-400D-BFAD-E0CF79AA3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智能采购提供规则型参考，最终由采购人员确认</a:t>
            </a:r>
          </a:p>
        </p:txBody>
      </p:sp>
    </p:spTree>
    <p:extLst>
      <p:ext uri="{BB962C8B-B14F-4D97-AF65-F5344CB8AC3E}">
        <p14:creationId xmlns:p14="http://schemas.microsoft.com/office/powerpoint/2010/main" val="166246904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29F1020-35E0-47A5-B048-2996B057D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3528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870E5B-7D50-454A-A4DA-55D97DE6C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20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采购与库存：规则把需求变成采购参考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61F124-27AD-4F41-BDE0-083577EC4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智能采购：确认供应商、采购数与采购价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E34259-9A47-44D7-8F18-94C24318C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PC管理端使用3C业务数据同屏呈现需求、库存、采购中、已出库、采购数、供应商和采购价，并可按供应商组织采购单。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836A1E-9797-496A-9307-F4B13881F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B65679-6F28-4C34-93F2-B4C308DA2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5D4B22-E2B8-461C-9EF1-D242E7B7E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9415FA-E143-4872-B210-A61F9B7DC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8278319-F53C-4503-8564-88143B4F91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2dbfbc63b5453e"/>
          <a:srcRect xmlns:a="http://schemas.openxmlformats.org/drawingml/2006/main" l="0" t="7749" r="0" b="774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33600"/>
            <a:ext cx="733425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BEEC12-3B6D-4C45-A031-5C76D5915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3EA30D-38D9-42F6-A1F2-12F0A1612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智能采购产品界面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EBC4D4-9FAB-4825-8746-9747A3F1B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A6CF61-C531-42FE-84A3-48F7F0DC9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496CEE-9ABD-4D34-A815-389868DD6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8666E2-C8BF-4222-8571-78CC52242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F4F67D-B44C-4FF5-B95C-D96134A2C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552041-92EB-4FA9-9588-B1E3483F7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缺口集中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3D3E71-866D-4BF7-B015-6D9759E08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待采购商品不再由采购逐张翻订单整理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A5D77C-60CC-488E-89AD-AD6ED502E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753E54-2CE1-448D-8A3D-50E9FE582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31DCA1-D707-4386-BF72-777C4BE43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67FE18-B27F-487C-84AE-2E2C4AD65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供应商可调整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BD4725-196A-43FC-926B-C7A988EF5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默认供应商作为参考，采购人员仍可切换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A29EC4-4BF7-425D-96B5-39237D37F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8652995-8EA3-4A49-9691-BD4FFF98F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B6B2F74-5A9A-4349-ABAB-5BE7482B7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926A81A-2474-4F7B-B69B-372D92455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采购数可确认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BEB16FC-A3D2-4422-904D-756017680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规则给出初始数量，人员结合供应周期和经营判断修改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12B8A9E-AE37-45DA-9773-FB7859E01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CCC9735-5306-44F7-8C1B-65AADF1F4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系统先把该买什么、买多少算清楚，最终采购决定仍由人确认</a:t>
            </a:r>
          </a:p>
        </p:txBody>
      </p:sp>
    </p:spTree>
    <p:extLst>
      <p:ext uri="{BB962C8B-B14F-4D97-AF65-F5344CB8AC3E}">
        <p14:creationId xmlns:p14="http://schemas.microsoft.com/office/powerpoint/2010/main" val="201696637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E54B4F7-57DA-40EF-9752-0D9BABB7B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10A8AB-E783-47D5-9017-DADB44924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采购与库存：采购结果继续进入仓库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D3EEFB-0C3F-4099-9A3A-FF7DB2922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采购单、分次到货与入库记录，形成库存业务依据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140A16-F992-48B5-A838-A53B35B85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序列号商品按启用流程完成入库与序列号采集；采购建议、采购单和库存入账分别保留明确责任人。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16CD9B-0D68-4FF3-BA27-35850CAE4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FB4DDA-ED95-4AC2-950B-6F3B1568F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186576-0C77-4653-8089-D312DF21C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1688C2-3E8D-4321-8054-12B6ABDAA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0A0078-2F91-430C-B119-0228481FB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374D3044-65AC-4BB1-B6EB-E4957376BB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954fd640844b8b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5FDB2A-3ED7-4B96-B1F3-17271BD50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789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73D006-5A9B-43C4-997C-5F9C55880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CEB8D3-9452-4D30-B7A7-638E19BA7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确认采购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EDDC7F-B6C5-4875-9734-5E506AC4C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采购数、供应商、采购价与收货仓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EE8BF3-1431-4F53-8DDD-BC5E148FF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9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873192-FB86-4B18-9AA0-E3774FA39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274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9A7CA2-3E51-4588-8FD7-0E00F9D3D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C12856C5-B52F-44C8-8D52-2287C2BB6A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13f472541c4b5a"/>
          <a:stretch xmlns:a="http://schemas.openxmlformats.org/drawingml/2006/main"/>
        </p:blipFill>
        <p:spPr>
          <a:xfrm xmlns:a="http://schemas.openxmlformats.org/drawingml/2006/main">
            <a:off x="310134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37ADA3-4053-4516-829D-FD4A9075E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483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33B463-B0C8-4931-AD4B-3A64660D8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103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F1ACB1-CE8A-4F4B-9D52-D47F59E55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形成采购单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CFEDF3-9E0A-4AA3-A6AF-C1436C113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419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按供应商拆分或生成采购需求单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D27CAC-964F-4E92-AAED-7F93BBBA8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633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0FB602B-CE85-4236-BC6A-D7E30011D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233975C-7B5D-40CF-8ACF-0C528D70C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076D1F97-1342-42CA-AACD-FEF7A12845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0318b10f134604"/>
          <a:stretch xmlns:a="http://schemas.openxmlformats.org/drawingml/2006/main"/>
        </p:blipFill>
        <p:spPr>
          <a:xfrm xmlns:a="http://schemas.openxmlformats.org/drawingml/2006/main">
            <a:off x="528828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E381750-9E66-49EC-89CE-C454B25D1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4177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417B361-D2C5-4345-BB7C-C4879713E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797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7E4745F-6CD7-46A1-B0E4-337F5E46F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分次到货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B71DEC3-DB8A-4344-A2F4-939E2370B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按实际到货节奏进入入库流程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8F6CCD0-0F2E-4675-B8DA-72BAC611E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327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1FC93FA-7ED2-4C86-8D85-AB4B539A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4662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60C2C49-E875-49C3-8F23-8C155F03A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2" name="">
            <a:extLst xmlns:a="http://schemas.openxmlformats.org/drawingml/2006/main">
              <a:ext uri="{FF2B5EF4-FFF2-40B4-BE49-F238E27FC236}">
                <a16:creationId xmlns:a16="http://schemas.microsoft.com/office/drawing/2014/main" id="{61E6FC36-A162-4DA8-8382-72981339F6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e263443e4c4688"/>
          <a:stretch xmlns:a="http://schemas.openxmlformats.org/drawingml/2006/main"/>
        </p:blipFill>
        <p:spPr>
          <a:xfrm xmlns:a="http://schemas.openxmlformats.org/drawingml/2006/main">
            <a:off x="747522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F2C7B63-2481-4CAC-AEBE-09E48AD4E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871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736C346-468B-4968-9166-C5578F530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491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2600C8F-2D62-40AF-9DB5-D04CD4B25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采购入库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342E6D4-A6D8-435A-B21F-8D9666483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807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商品、数量、仓库与经办信息留痕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1577748-BD34-4454-8C5C-0527C7F38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021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C5F4534-4DF6-46E0-B70A-D34DBDEC6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33560" y="2571750"/>
            <a:ext cx="207264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46C8C6D-9D4F-4D87-AB6D-0A1B7F41D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90" name="">
            <a:extLst xmlns:a="http://schemas.openxmlformats.org/drawingml/2006/main">
              <a:ext uri="{FF2B5EF4-FFF2-40B4-BE49-F238E27FC236}">
                <a16:creationId xmlns:a16="http://schemas.microsoft.com/office/drawing/2014/main" id="{09E2286F-49BA-467D-9923-F892D680541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c9f79deb2c46f8"/>
          <a:stretch xmlns:a="http://schemas.openxmlformats.org/drawingml/2006/main"/>
        </p:blipFill>
        <p:spPr>
          <a:xfrm xmlns:a="http://schemas.openxmlformats.org/drawingml/2006/main">
            <a:off x="966216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1040148-C697-4BE0-A62D-1E65C8687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94FEA13-A7FE-45EA-A8A0-7CAC05F74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070588B4-B553-47D7-BB48-3D16F6425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352800"/>
            <a:ext cx="172974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库存依据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69AB0722-5D2E-40E9-A8AF-F945A1DA2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5010" y="3752850"/>
            <a:ext cx="172974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完成入库后形成可查询库存记录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C02C006-FFC7-41EF-90D0-E470B4866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BBC58CE7-58C7-478F-9766-5AA2F9BDA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建议采购、采购单和入库是连续步骤，但每一步都有明确责任人</a:t>
            </a:r>
          </a:p>
        </p:txBody>
      </p:sp>
    </p:spTree>
    <p:extLst>
      <p:ext uri="{BB962C8B-B14F-4D97-AF65-F5344CB8AC3E}">
        <p14:creationId xmlns:p14="http://schemas.microsoft.com/office/powerpoint/2010/main" val="3835064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AE82DA5-D0E6-4768-A90C-7A1DDCA44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600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B94C16-1253-4E56-814E-E99536B21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448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采购与库存：同一SKU可能分布在不同仓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4AB6AE-527E-4A24-BC65-3F8199368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中心仓、区域仓与项目仓，围绕同一库存口径协同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57A0FE-5DB6-4257-8B20-B5270628D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3C企业可按实际组织维护仓库和库存；调拨、盘点与安全库存能力按版本、应用、权限和流程启用。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F17542-CB06-48D1-930B-C13084447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9E16B7-48F6-47AA-8727-18A708E51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B1670A-5B44-4C7E-98FB-B2D2C08F5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14312A-4EEB-4130-B51E-BFF1463F5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EF4D23-8A22-4A06-B14E-11B5F1195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F16D57E-1634-4B6D-AE54-9E5AD336B8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f2009965a14976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593BC7-9D3C-4153-9D85-4D69BD266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中心仓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1DDD92-6972-4C76-B3CC-EB5AA89A2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承接大批量采购入库与主库存管理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C089F1-79D6-40C8-9E45-14D8A13E0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293297-B3C2-4FD5-9042-8600B2C64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146EFCF-4186-4E4C-B6F1-01B00FD56F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1350eb4b2f4ed9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922849-B203-45E5-8236-9B8C373B3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区域仓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E01060-A3FB-4780-8DD0-ACACB513A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服务本地经销、连锁门店与配送需求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67D7AE-0CD4-4E2B-94C0-5EC9F74EF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84C785-7114-400C-A876-4E93F3C74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268E228-A7D9-4810-8DBF-CAA4A12AEEE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07ec3816d94cff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8F5E03-4D96-44B7-9E8F-2F8ADD215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项目仓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E0B521-DC0E-4976-A5DF-D18666B59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围绕政企办公或项目交付组织备货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2B5E2CB-A875-4176-9EDB-378F2F4E7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3C7C100-BA0B-45B3-879C-EE032E3CB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141D3371-9F4A-41BD-A2A6-4CBBAE0F5D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e3216a12fd4ace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EAFC628-3379-4ABF-9D7F-1C2EBD59D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库存口径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E22DC6D-572F-4252-B742-D736DEBE1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系统库存、可用库存、采购中与已出库分别核对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3E6222F-A445-42F1-B81E-BB0402544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EA383C8-8A3C-4A56-9600-FEA19339A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49911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多仓不是多张表，而是同一商品在不同仓的业务状态</a:t>
            </a:r>
          </a:p>
        </p:txBody>
      </p:sp>
    </p:spTree>
    <p:extLst>
      <p:ext uri="{BB962C8B-B14F-4D97-AF65-F5344CB8AC3E}">
        <p14:creationId xmlns:p14="http://schemas.microsoft.com/office/powerpoint/2010/main" val="195721602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8C2CDE5-AEA1-45D2-B1E0-ADEB093BF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600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5B4941-BE2A-402C-B130-E82F30D6A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448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采购与库存：高价值设备入库时采集序列号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B8983B-0FE6-41F4-B502-3241F328B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商品入库：采集设备原号，提交审核后形成在库记录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8C5C37-BECA-4E5C-815C-8D722837B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公司与商品启用序列号；录入保存后按原号数回填数量，经单据提交与审核完成入库。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D4BCB0-5653-47C4-B34B-8122D0216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B995CE-CF04-4531-A382-D176B32E5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7F81AD-9B16-4892-81E7-E7DB77651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1967CE-F980-40E0-A360-5DCBE5FFB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FAAA58-855C-4A3A-9DD8-9F790F455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0450F72F-21C6-4758-B134-DC3D892E07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37cb111a2f4186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D33C77-6E68-4733-8551-DF28711F5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E58955-DEE1-4ED9-86FD-E390D1A63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9B7DE9-1EC2-4B7F-91F6-DBC364E4D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采集原号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0DD9C1-B9EE-4FE9-BD38-72F5C9C80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选择仓库和规格；重复原号先纠正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8A06BA-7B51-4874-9AE1-F98632442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B139FC-7A7C-481C-8B44-93AD74201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7D399E-92EF-4A53-A7E5-99A9AF529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1769308A-980E-4D5B-A23E-C74D8C0C6E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331a4befc64615"/>
          <a:stretch xmlns:a="http://schemas.openxmlformats.org/drawingml/2006/main"/>
        </p:blipFill>
        <p:spPr>
          <a:xfrm xmlns:a="http://schemas.openxmlformats.org/drawingml/2006/main">
            <a:off x="3648075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F2CEDA-9B22-4C4B-BCCB-8C6D1DB98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3A1CEA-3D8F-4C43-A5FB-A04E26D65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5757AC-1097-4D84-B979-B0CD6ADDA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保存单据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4D25C4-EB84-4379-9546-F7A30FA34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原号数量回填；单据仍为待提交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E30A2F-6705-4A12-A13E-ACC08E9EE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1A2856-A925-4970-8D73-0631653D7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4E682CC-9F8E-4E64-945A-D0ADE8773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81D7C03C-4E3E-4071-BC00-30738ED13E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ecf28e8344439d"/>
          <a:stretch xmlns:a="http://schemas.openxmlformats.org/drawingml/2006/main"/>
        </p:blipFill>
        <p:spPr>
          <a:xfrm xmlns:a="http://schemas.openxmlformats.org/drawingml/2006/main">
            <a:off x="638175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4BE4BC6-B2D3-4C52-87B1-E0D2A2CD6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3B96CD8-878D-4A9C-AD27-87E6B0F37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11179D6-63E2-443A-A4D6-74E428768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提交单据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95AEFA9-AF55-492E-8F20-A3D01E33D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待提交单据提交后进入待审核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DDACC06-E3A0-46CF-A03C-2AF3A540C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B9A1697-65D3-41D8-A3DA-4D36562B4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6825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0069526-710D-4447-82A0-30EC92A3F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9BC41192-2F50-42B0-931E-521DBFC11A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3ee518461f413d"/>
          <a:stretch xmlns:a="http://schemas.openxmlformats.org/drawingml/2006/main"/>
        </p:blipFill>
        <p:spPr>
          <a:xfrm xmlns:a="http://schemas.openxmlformats.org/drawingml/2006/main">
            <a:off x="9115425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2879098-D5B0-4E48-B8C2-3A16127BF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B1B46DA-6D6C-41F5-A143-E6DDAE703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2BA2F74-1364-4154-88C0-7E176692A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完成入库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39D6BE5-C007-42E8-8D5C-89C87B7EB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审核完成后查原号、仓库与在库状态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5BCE101-2938-4B83-9A32-03C2C24FA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EC69BC9-AE31-4867-B9F9-EF8C4A882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保存不等于入库完成；提交、审核后再查设备在库结果</a:t>
            </a:r>
          </a:p>
        </p:txBody>
      </p:sp>
    </p:spTree>
    <p:extLst>
      <p:ext uri="{BB962C8B-B14F-4D97-AF65-F5344CB8AC3E}">
        <p14:creationId xmlns:p14="http://schemas.microsoft.com/office/powerpoint/2010/main" val="208435611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95D2155-928F-40EB-ADF9-1FC426007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813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F5AAE5-02D0-4760-83FF-38D987119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289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采购与库存：设备级库存可查询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AA569C-8D7A-4335-B748-54A6C550F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序列号库存台账：查看每台设备当前在库或已出库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765A3D-2F0B-48E5-A965-76228BEDE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同规格两台设备，一台出库、一台仍在主仓库；按原号和当前状态核对，箱号以实际登记为准。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02843F-A0D8-46BA-A7F8-E4A954FDB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00C391-AE16-4421-872F-A958069C0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121123-E4BC-4719-970F-764BE3668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E6CA15-9BBE-4026-9C45-9AA55FC72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D079E7C-7BEB-4FD5-A300-87857E2895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afeb596a244b3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33600"/>
            <a:ext cx="733425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C1B9A9-8BDE-4E62-9961-8AA979F75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D381FC-EAF7-4D65-AC60-67D1EDA2A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序列号库存台账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6E9363-E303-4A27-BB1F-FE2AE366F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D3F8F2-99A0-4D4F-B4B8-654AF1FDE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PC管理端演示业务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1668C3-BC25-4644-93C5-A08D9116C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E4DEAC-8213-4C1A-ADD5-82F84C77F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9D2DEC-C1A6-4046-83BC-7E1735BB1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54DFC8-C427-4228-82CB-28BE8BF4B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按号查询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DC9108-47F4-47F8-8728-080FD2915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可按序列号、商品名称或规格编号检索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7F96E5-2353-4D61-BF85-4F88C6FB7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E07F80-70BF-4468-AB40-514E435CA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F63D3B-6DF8-4A11-809B-049534F47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5C35FE-1B14-43F5-8A7A-A17F00DE4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仓库与箱号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28A1A2-6124-4EAB-BE6C-6380B4117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核对所属仓库与供应商；未关联箱号保持为空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C36CB6-8A7F-485B-87A2-876894F74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4C94211-893E-4969-AECE-8F8A4D72A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F6BEBE-96CB-4695-A0FB-BE1FA0F0E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7589F38-FAB9-4972-8721-6BB3BF8BA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状态清楚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F475EE9-666E-4415-A506-95C6572B1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一台已出库，一台在库；当前库存看此台账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73CCBAD-3AE0-4941-AC18-5F67D769B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DFE4E4E-5999-445E-B06A-B253D99B7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序列号让库存从数量级核对，进一步下沉到设备级记录</a:t>
            </a:r>
          </a:p>
        </p:txBody>
      </p:sp>
    </p:spTree>
    <p:extLst>
      <p:ext uri="{BB962C8B-B14F-4D97-AF65-F5344CB8AC3E}">
        <p14:creationId xmlns:p14="http://schemas.microsoft.com/office/powerpoint/2010/main" val="139789227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AE452F7-98E0-488D-A528-9F8F8BA18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8EB8D3-BA9D-4362-BBBB-DCD677DC7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采购与库存：出库对应具体设备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51857F-9F3B-4F55-A1DD-276FB0618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商品出库：核对设备原号，提交审核后完成出库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AC78E1-9CB0-4B55-91FF-C7DD34A84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演示为其他出库：从主仓库选择一台在库设备，原号保存后回填数量，提交并审核后完成。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0E4B8E-9CF1-49A1-BEF1-47A21FDB7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A97094-06F7-4B3D-98A3-FA6BA1BFE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2F2369-CE19-4F5A-8CC0-56AFFFEDB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67058B-13CA-427C-82B3-642E17558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476E966-EA23-42F6-BFD5-4EBB8DB9DA2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43874cee9749e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419350"/>
            <a:ext cx="7334250" cy="2914650"/>
          </a:xfrm>
          <a:prstGeom xmlns:a="http://schemas.openxmlformats.org/drawingml/2006/main" prst="roundRect">
            <a:avLst>
              <a:gd name="adj" fmla="val 3922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E0F8A4-3514-47A2-BD7F-C4C2C43D1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559C30-73FB-4776-9F98-1DA6098C8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原号出库核对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18EA57-C285-4F19-8DC5-B71BCE502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6BC17A-6DCE-426D-947A-9C311D0AC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PC管理端演示业务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664329-CA0F-4D4E-9FE0-E7C1588D5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B99D92-B789-4F6E-AC52-3AAF01C96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C9ADC7-1A64-47BE-AE59-83BED1E71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6A985A-BE13-4CAA-974F-3EBC9C26D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核库存原号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000506-F980-4AD8-A0E0-7F8D84535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先查可用库存和原号；不存在的原号不能保存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35164E-7C49-48D2-98BD-4BB36615D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8A2CB4-BE9C-426F-8B75-A3FBFF8F3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21A538-51A4-4803-912A-E9300FC02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B3F79E-19AC-4E6C-9258-8EE9001C4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单据需审核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FBE916E-9E6C-41E4-8454-EBA66B7AA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保存待提交，提交待审核；审核后单据已完成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36C4034-58AA-4EDA-803A-952ABABC0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B90DEEE-2133-44F5-BC74-AA95F6956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6041C7A-210F-4628-85CB-9D5B9385B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3F3424A-5AFF-4D4B-82A1-82477ADAA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核对出库结果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BEAE6A9-6974-41AE-93C0-041F7C9DD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原号变为已出库；另一台设备仍在主仓库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D2F3235-6494-4FB5-98F1-7CA085749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47AFF88-2418-404C-86C3-080529848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手工其他出库与客户销售分开；客户发货按销售订单链路核对</a:t>
            </a:r>
          </a:p>
        </p:txBody>
      </p:sp>
    </p:spTree>
    <p:extLst>
      <p:ext uri="{BB962C8B-B14F-4D97-AF65-F5344CB8AC3E}">
        <p14:creationId xmlns:p14="http://schemas.microsoft.com/office/powerpoint/2010/main" val="158417740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0FAD5F7-C38D-4021-BC52-F30DB3DDD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9BFE6F-580B-45B7-AA57-9DA9E7787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06 采购与库存：序列号追踪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2C4D90-3144-437E-A7F8-15C117227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序列号追踪：从入库到出库，单据和状态可回看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5BB27B-8FDC-47CF-B08D-23B20BC87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同一原号保留入库、出库单号和各次状态；历史入库行不代表该设备当前仍在库。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CFA85C-8DA9-4B8C-80D1-F937F35F8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82A0F8-8F45-4034-86C8-FBA00B258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D48F1E-14BE-4269-A3E1-A4A00523A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D100A0-7E34-4CA4-BEAE-C58D1A0E4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EDB8F16-731A-40EC-90CC-813C320A5A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c5eec0b94d4d5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133600"/>
            <a:ext cx="733425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AA59CF-9C06-41BA-8196-33C7B90E0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7D2C72-9CE7-474D-8C97-A9A9EB6B5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序列号出入库追踪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5D989D-7B2B-4898-B65D-FE24AD94C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2767EB-CC53-4954-90F0-1A79AB659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PC管理端演示业务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F76101-C5CB-4832-9C96-059DF8CC9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66A138-D7E3-40E0-A4D6-9D295C3B3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935E7A-CCFC-44E6-A8BC-F532D77FB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4FAB1F-9168-494C-A062-A7DD721D2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来源单据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FF44F7-1F13-44D4-A0B5-4BFFB7EE2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回查同一原号的入库单与出库单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68B4D7-B9FC-4E41-8E3F-011B79F1D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CE7100-F87E-48E3-8F66-93F5B54EB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1709F5-5AA8-4B32-939E-EC11807CE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B76304-8A1E-45BB-9156-E1FF5A88A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状态变化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2AAAC1-AA20-4B4C-BF8B-A2517E349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入库、出库各保留当次状态；不重复计算库存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319E15C-8564-4E0D-B3FF-E3540A591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7CBA5D5-1D11-40B8-A7CE-021E2D16E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AB86972-3B89-4A6D-B022-3A8024781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B418EEA-60B6-4779-B31B-39FC849B4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范围清楚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2263D52-1850-4614-8743-D12A8AFA1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看历史用追踪；看当前库存用序列号状态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590AFFC-084E-469D-BB3B-45D44EAB3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2934423-ACD7-4DB2-850E-30633003A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先核设备原号与来源单据，再判断当前库存和历史流转</a:t>
            </a:r>
          </a:p>
        </p:txBody>
      </p:sp>
    </p:spTree>
    <p:extLst>
      <p:ext uri="{BB962C8B-B14F-4D97-AF65-F5344CB8AC3E}">
        <p14:creationId xmlns:p14="http://schemas.microsoft.com/office/powerpoint/2010/main" val="107499294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B5F4E30-8A2E-440A-9D60-F8EF18C55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3471FC-4BF4-47DA-9175-2A7D152CD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07 交付与售后：退货也要回到原业务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61A8D3-6440-42BF-9A9D-2C09B261F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退货、退款与序列号核验，减少高价值商品争议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509381-2E83-42F3-9F1D-619507DE6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系统围绕关联订货单、退货类型与原因、收货仓库及序列号承接标准退货业务；更深维修服务流程可按项目范围扩展。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7D1E95-DED9-4A18-8E12-7F109A3C4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EC37DF-3604-401E-AF3C-9CC734E32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3A933E-F009-4D8E-AA5C-5B931624E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1AA0E8-03E9-462B-9C67-1C08A613B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E38F53-78A4-4689-A749-66670624B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410BCBC7-3256-4286-9B71-ABC002BDF8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b8217e8f9c4691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2AB950-735C-487F-9FE7-EACC57E29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80AA19-76DF-4C01-B22D-42AC65BB8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9D919B-236C-41A5-81D2-03C7768FA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关联原订单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4B184B-1BE9-4478-824D-25AF5223E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核对客户、商品、规格与原出库记录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8836FD-B3E7-4542-9FC5-E767134E8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5F8B0B-FD6C-48E7-8659-9C7364A1B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9525">
            <a:solidFill>
              <a:srgbClr val="F1CBA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53F269-8074-49D4-9146-8EF662A3E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72B31A94-3CE2-442C-A05E-F31762AF1A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ccef9e36b6451e"/>
          <a:stretch xmlns:a="http://schemas.openxmlformats.org/drawingml/2006/main"/>
        </p:blipFill>
        <p:spPr>
          <a:xfrm xmlns:a="http://schemas.openxmlformats.org/drawingml/2006/main">
            <a:off x="3648075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823DAE-4589-412E-BA49-09A2BD966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E0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681A35-1D33-4BAD-83EA-2DEF8DD81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67FBC1-1C6F-438C-8085-1C1CAF90C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核验序列号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95292E-831E-4562-9B3D-B929ACF6B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确认退回设备来自关联订单的出库序列号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EED2D5-A7B5-4B16-8C19-D1CEF3BA2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29C9B4-5EDE-4629-9CCA-97C01E4EE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61A7BB5-AB5E-411C-93E4-1C7BEF968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3F0B6E2E-4349-4030-B4FF-B4D38E6FAC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032ce6f71f404e"/>
          <a:stretch xmlns:a="http://schemas.openxmlformats.org/drawingml/2006/main"/>
        </p:blipFill>
        <p:spPr>
          <a:xfrm xmlns:a="http://schemas.openxmlformats.org/drawingml/2006/main">
            <a:off x="638175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4C595CC-9C71-4E46-AAE4-4C8B60F53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C66F1B7-9CE7-4717-9354-51A503508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5772F20-4980-4609-8D0D-2313E6FA4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退货入库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D7906DE-E92A-4392-988C-441588944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按审核与仓库流程形成退货入库记录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48776B2-126E-4FCD-AB35-D171C65E9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822B91B-67D8-46DF-9050-52BDC2576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6825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DCCF90C-DEAA-4FD1-86C3-1FA4DB1C2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93459215-9ECF-4E1A-B1F7-9065FEDF28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972e3594ec4019"/>
          <a:stretch xmlns:a="http://schemas.openxmlformats.org/drawingml/2006/main"/>
        </p:blipFill>
        <p:spPr>
          <a:xfrm xmlns:a="http://schemas.openxmlformats.org/drawingml/2006/main">
            <a:off x="9115425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305FA4A-A7E6-4062-B821-30C9E04D4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090A250-74F7-436D-878B-56E9FC32C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A158BDC-ED5E-4B1B-8EF9-C7CFC211D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退款处理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C8E03BE-6F3A-4D84-BC82-B3DC22AA2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按已启用账户与财务流程完成退款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211DF87-9026-4454-982F-5F7352DEF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CC0C19B-6FF9-4795-B0D1-94C323DF4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把退货、序列号和退款重新放回原订单语境</a:t>
            </a:r>
          </a:p>
        </p:txBody>
      </p:sp>
    </p:spTree>
    <p:extLst>
      <p:ext uri="{BB962C8B-B14F-4D97-AF65-F5344CB8AC3E}">
        <p14:creationId xmlns:p14="http://schemas.microsoft.com/office/powerpoint/2010/main" val="842836470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DF331EE-9907-4840-A53B-17D94A198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F7B26C-ED51-4D7C-97EB-8BDFA29CD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07 交付与售后：订单状态继续走到客户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5F3AC2-5D75-4188-8380-87E8DD4CD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从出库任务到配送完成，进度与结果在线留痕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729756-2C73-416E-B396-CE7349D99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配送任务、出发、完成、备注、附件与回单按应用和权限启用；履约结果结合任务状态、备注与回单核对。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26F5CC-DF29-4056-9569-692B1E19D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4D9EFB-0D4F-4FB7-8A7D-534942D13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A5242F-6F61-4BFE-BFC0-AF4CE1BFE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6DA2C0-7CE9-4980-BD48-697FE5358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0B4250-E478-45CE-BF3F-DA991F81F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7E5D1B3F-F2F9-4B32-9BBA-0357171979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38fa862a8e43c2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82DBCB-FC46-433D-BB1E-A34DAB74F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9E908F-8C86-4F18-8FCC-6B88F6F89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37E3DF-6CD2-41B7-9156-472ECC2FE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出库准备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32E2F2-D13F-44BC-9881-BE4839CD3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商品、数量、序列号与包装要求核对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1D3A4A-AD0A-4E63-918B-68EF2FDDA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CEB317-C5D0-48CA-A0B3-A9690DF4F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CA3EF4-336B-4FBF-AD8C-73BE4E1CD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701F3A2A-5F65-42D5-8F31-0010C8C6C1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d3271f506346d1"/>
          <a:stretch xmlns:a="http://schemas.openxmlformats.org/drawingml/2006/main"/>
        </p:blipFill>
        <p:spPr>
          <a:xfrm xmlns:a="http://schemas.openxmlformats.org/drawingml/2006/main">
            <a:off x="3648075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919E22-FCE3-4BCF-9749-B55E3F4E9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4DA2AA-429C-4E5A-B5C3-7628BC4D5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587163-7E41-4817-8AAE-E00E2B2B4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生成任务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BBDEF9-457A-4F93-9EF0-91D5A50A1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客户、地址、最迟配送时间与任务状态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EEF4055-EBFD-40A8-A939-6A8D4BA1E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789659D-DCCA-4F86-B27B-0B8354DBF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58DB0C1-AC78-432C-AD00-BB8F2E56F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AB750DFC-7F42-41AB-B220-16EFF2903B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d68c8a1e40436b"/>
          <a:stretch xmlns:a="http://schemas.openxmlformats.org/drawingml/2006/main"/>
        </p:blipFill>
        <p:spPr>
          <a:xfrm xmlns:a="http://schemas.openxmlformats.org/drawingml/2006/main">
            <a:off x="638175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72676C1-849C-4668-AE78-658A30EA4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6DBEECB-C73E-4DBE-B6C0-A77B1BC92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ED5D481-844D-49C7-8D3D-F9B88EACB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移动执行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3B16EAB-9DEC-44A4-B765-857A20BC9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配送人员查看任务、备注与交付要求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AC4C647-07E2-4642-A015-1F7F3677C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FCC78E3-5A08-4001-BFC4-3EBD9DF3E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6825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B2DE0C5-E16C-4748-A819-8CB86DC86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B8F15C84-21E1-412A-B861-DEBC09EBD50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230ebd416c4394"/>
          <a:stretch xmlns:a="http://schemas.openxmlformats.org/drawingml/2006/main"/>
        </p:blipFill>
        <p:spPr>
          <a:xfrm xmlns:a="http://schemas.openxmlformats.org/drawingml/2006/main">
            <a:off x="9115425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97AFAD5-4DE8-4A05-8236-84B48661D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7D40A0E-9706-480B-A35C-3DAF4C506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C9332FD-2B86-4436-9672-A61E1C3CC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完成留痕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A20D5CA-6A28-461A-A8B3-7BD4E491E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状态、备注、附件或回单按流程保存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EA0E545-A15E-4C6B-B7B2-6039A4196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CE1F34A-D086-4D5B-B443-D376CC9E3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交付进度进入系统，客户问进度时先看订单状态</a:t>
            </a:r>
          </a:p>
        </p:txBody>
      </p:sp>
    </p:spTree>
    <p:extLst>
      <p:ext uri="{BB962C8B-B14F-4D97-AF65-F5344CB8AC3E}">
        <p14:creationId xmlns:p14="http://schemas.microsoft.com/office/powerpoint/2010/main" val="1246691440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091EE63-B8F6-49AB-BDF6-AA4F7A00A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A548F9-21EA-4712-8E4F-998556979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07 交付与售后：业务完成后要能算清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B605F6-37D8-4B67-8132-B8F81AE8F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客户对账：把订货、退货与关联收付款放在同一账务视图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173706-04D9-467E-8149-B59F2A6DA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客户应收、订单金额、待审核收款与退货应付集中查看；财务按权限生成、提交、审核和导出对账单。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515F8F-D781-418D-BCAF-139FC8706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901B61-9B91-4839-9C8F-452150D1E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17BAC2-6F66-4589-BE36-B9F9065B0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6ECC82-17CB-4CC2-9619-E3D04FF82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9D7F0D3-D1B7-4D8F-B39D-71195110D5E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d6a6a9412c409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" y="2419350"/>
            <a:ext cx="7334250" cy="2914650"/>
          </a:xfrm>
          <a:prstGeom xmlns:a="http://schemas.openxmlformats.org/drawingml/2006/main" prst="roundRect">
            <a:avLst>
              <a:gd name="adj" fmla="val 3922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00B27E-FCF8-4B98-82D0-50FC8F64B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C1A4F1-1BBE-48CB-8E33-DFCDFF755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客户应收与对账流程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C5C645-5933-4770-8D5E-DEEE1F66C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26554C-D7A0-4A2B-A13B-B70F605E4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8131F1-2150-44A8-B201-39F9BF6F9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777309-EF75-4052-87C9-BCED12D62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D680D2-0FD0-4059-BAC7-BAF8D1825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065425-B214-4809-A47B-83AB483E6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账单范围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A185F1-90BD-483C-8F98-793746232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订单、退货与关联收付款进入统计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60981B-F4BE-45CF-931A-CD0B53453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695D1F-E8F1-465B-804D-DE65F24B6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AEA686-FA0A-42A5-8BA0-EF0FA62D4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586917B-B405-4784-B1DE-7A6729B1E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企业内部审核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D04F1E-A094-4EC1-A192-B7DAA00D4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财务生成、提交、审核、作废或报损，按权限执行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9F6B4CE-4362-4DD9-9B0F-EA2B3BF82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F3DD99B-C181-4516-8A41-4F375DB38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BA6787D-905D-47B1-9A17-CA3BB6213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51E1561-8EE8-4639-9921-5BE12AF3B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沟通依据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7712A19-B7D5-490E-B573-F7FA8E925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导出账单与客户沟通，在线确认或异议流程可按项目范围扩展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2DB0CF9-5B3C-454F-AD25-6C13CD4B5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15FA8F3-1719-4583-A9F6-B8BB2BE26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订单与退货先回到同一账务口径，回款沟通才有依据</a:t>
            </a:r>
          </a:p>
        </p:txBody>
      </p:sp>
    </p:spTree>
    <p:extLst>
      <p:ext uri="{BB962C8B-B14F-4D97-AF65-F5344CB8AC3E}">
        <p14:creationId xmlns:p14="http://schemas.microsoft.com/office/powerpoint/2010/main" val="1310662764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7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5862C2B-DB5E-41CF-BB81-8AA1B4964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57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D5CEFE-B8C7-4B50-93E7-1FF0EDBBA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05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08 手机管理端：现场就是办公室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01D7A3-17AF-446B-B2B6-582281DA1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老板、业务、仓库、配送与财务，在移动端处理各自任务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31432E-7826-4F93-8022-6416D57E9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C9DB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C9DBF5"/>
                </a:solidFill>
                <a:latin typeface="Microsoft YaHei"/>
                <a:ea typeface="Microsoft YaHei"/>
                <a:cs typeface="Microsoft YaHei"/>
              </a:rPr>
              <a:t>手机管理端按角色处理订单、客户、仓库与配送任务，结果继续回到企业订单与库存记录。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3D68FC-9C0A-4A95-AA49-333D101C0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162859-78C3-410C-A84C-3BC62904F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DBDA31-8485-4E10-9896-3C567E792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A07F21-D3F8-4229-B9A6-BEA7DE7AD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81200"/>
            <a:ext cx="2095500" cy="39433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F7671D-B966-400B-A985-C27AC3207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0180" y="2038350"/>
            <a:ext cx="58674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2A3089A-6522-4675-9A1B-DE996C15F5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ce6f2804c4471e"/>
          <a:stretch xmlns:a="http://schemas.openxmlformats.org/drawingml/2006/main"/>
        </p:blipFill>
        <p:spPr>
          <a:xfrm xmlns:a="http://schemas.openxmlformats.org/drawingml/2006/main">
            <a:off x="850688" y="2114550"/>
            <a:ext cx="1765723" cy="3695700"/>
          </a:xfrm>
          <a:prstGeom xmlns:a="http://schemas.openxmlformats.org/drawingml/2006/main" prst="roundRect">
            <a:avLst>
              <a:gd name="adj" fmla="val 7921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158BC8-D7EE-4BB3-99B2-32F9A9274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55626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13D337-3A3B-4197-8431-8CDA94ACF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55816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B80609-5049-4178-8354-DE6BDD812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6000750"/>
            <a:ext cx="14859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46BFD">
              <a:alpha val="3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EF315E-CD0D-4CBC-ACE4-85010A8D0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60198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订单处理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97AC87-BA98-4EBD-8D0C-4743DA5E2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981200"/>
            <a:ext cx="2095500" cy="39433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FE76FB-9E31-48A6-AAF8-1CF1B38AF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4330" y="2038350"/>
            <a:ext cx="58674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55CAE429-7879-4C25-819A-1088C2E54CE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fa56be265e474d"/>
          <a:stretch xmlns:a="http://schemas.openxmlformats.org/drawingml/2006/main"/>
        </p:blipFill>
        <p:spPr>
          <a:xfrm xmlns:a="http://schemas.openxmlformats.org/drawingml/2006/main">
            <a:off x="3574838" y="2114550"/>
            <a:ext cx="1765723" cy="3695700"/>
          </a:xfrm>
          <a:prstGeom xmlns:a="http://schemas.openxmlformats.org/drawingml/2006/main" prst="roundRect">
            <a:avLst>
              <a:gd name="adj" fmla="val 7921"/>
            </a:avLst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E24519-1486-4335-9F10-B113E92AB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175" y="55626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C2AEC5-2E15-4969-A10D-50AE42AEE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55816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9F0EDF-D1C2-4380-BC25-C53800E65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6000750"/>
            <a:ext cx="14859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A6D6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455AA2-79D1-41F8-AC84-DB7161FC6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60198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客户管理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CF2C23-5F04-4E91-89AA-6C60367D2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1981200"/>
            <a:ext cx="2095500" cy="39433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974DCB-F816-44C4-A4A4-2FD026C03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8480" y="2038350"/>
            <a:ext cx="58674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0487ABB2-34C7-40BB-BC96-32EC4E8620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09fd5c8a104e9d"/>
          <a:stretch xmlns:a="http://schemas.openxmlformats.org/drawingml/2006/main"/>
        </p:blipFill>
        <p:spPr>
          <a:xfrm xmlns:a="http://schemas.openxmlformats.org/drawingml/2006/main">
            <a:off x="6298988" y="2114550"/>
            <a:ext cx="1765723" cy="3695700"/>
          </a:xfrm>
          <a:prstGeom xmlns:a="http://schemas.openxmlformats.org/drawingml/2006/main" prst="roundRect">
            <a:avLst>
              <a:gd name="adj" fmla="val 7921"/>
            </a:avLst>
          </a:prstGeom>
        </p:spPr>
      </p:pic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CE2490D-A135-47B4-8656-7C0AB8741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55626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14C52B1-25DD-4217-8018-3D09B0F31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55816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8059A87-AF3B-40B9-9424-3C4140AA9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6000750"/>
            <a:ext cx="14859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46BFD">
              <a:alpha val="3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9B07C3C-E981-4329-B17A-614BA356C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60198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仓库拣货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8FB5D7E-FE24-4DC3-8C8E-384BA5FE7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981200"/>
            <a:ext cx="2095500" cy="39433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677B873-7CFE-4DB9-93AE-5F4166E06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2630" y="2038350"/>
            <a:ext cx="58674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0560070A-F361-4EF9-9E87-418103EA7B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cb245a27624eb7"/>
          <a:stretch xmlns:a="http://schemas.openxmlformats.org/drawingml/2006/main"/>
        </p:blipFill>
        <p:spPr>
          <a:xfrm xmlns:a="http://schemas.openxmlformats.org/drawingml/2006/main">
            <a:off x="9023138" y="2114550"/>
            <a:ext cx="1765723" cy="3695700"/>
          </a:xfrm>
          <a:prstGeom xmlns:a="http://schemas.openxmlformats.org/drawingml/2006/main" prst="roundRect">
            <a:avLst>
              <a:gd name="adj" fmla="val 7921"/>
            </a:avLst>
          </a:prstGeom>
        </p:spPr>
      </p:pic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C5B535F-4D72-4542-A801-741C3B5DB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4475" y="55626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171FCFB-88BB-48C6-853B-673BBD575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55816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8A12AC4-2779-4FE6-9F67-B9CAE5DB6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6000750"/>
            <a:ext cx="14859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A6D6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FBE31C4-45F7-40B8-AFBA-03F494C8A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60198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配送任务</a:t>
            </a:r>
          </a:p>
        </p:txBody>
      </p:sp>
    </p:spTree>
    <p:extLst>
      <p:ext uri="{BB962C8B-B14F-4D97-AF65-F5344CB8AC3E}">
        <p14:creationId xmlns:p14="http://schemas.microsoft.com/office/powerpoint/2010/main" val="1423646112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434F37B-D095-4689-8BEE-A35885BF3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813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BB90AD-192F-47C1-8C5C-1C805679C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289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 手机管理端：经营概览随时可看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7C68CD-E58F-40F5-B3CE-748F3E828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老板驾驶舱：订单、客户、毛利、回款与趋势集中查看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C1C3D2-4E81-4A60-8207-0B6113826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经营概览用于快速发现变化与待办，最终经营判断仍需结合订单、库存、应收和业务实际。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1C1F7F-0FCA-439C-A2B7-F39E6621C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8414FE-502E-4946-B0CF-453EB69FC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EA37F6-6069-49C5-AFED-D29E79405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A70F7F-FEDD-4A60-B2D1-0E7876698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2FB86B-2467-4D91-859F-ABC5E7E84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F516E40-B970-449D-9D63-CF44F415FFD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b4e47e361f4b3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128607" y="2362200"/>
            <a:ext cx="1838537" cy="32766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B60CDA-AB34-406B-80AB-D65B39E60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35C4C1-69A9-46B2-B3E7-5A1A59FBD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8FA439-8A65-4CB9-983D-4B700A374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D323E7-658E-42C8-A856-4FA801261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E4221B-2082-436B-9A76-476D2484A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手机管理端经营概览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769FDE-FFC5-4FEE-B2F8-919971E27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148F18-CAEC-4B5C-A282-5397CDE29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A887F0-C8E2-4DBE-A8BE-AA670C625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经营规模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CA92DD-D926-4E5E-B192-F170464A6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订单金额、订单数量与订货客户数量集中查看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2DA15F-B4F4-4312-A1D8-8950B05B8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4C2851-4D89-4B1D-AC88-A5AA5390A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BF465B-8B9A-44FE-9057-721F80F48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7479DE1-10EA-4ED8-8337-DF70426DD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盈利与回款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80D8F53-866B-42D2-A5A1-B811FE680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订单毛利、回款金额与客单价形成经营参考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FE7985E-14B6-402B-959D-306EFC709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7429BEA-4AE4-4865-A913-053A0F59D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DF06D4E-6D0F-4394-9B73-2432CA054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9D0CFDE-9CDC-4F7A-AD1E-FAE7F9A49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趋势与待办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B3974BD-162A-4F3E-A120-D41170293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近7日变化帮助老板快速决定下一步查看什么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832334F-8733-44E6-B698-5D73B1ADE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66390B7-59E3-4D79-8925-518076C97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先看到异常，再进入订单、客户和资金明细核对</a:t>
            </a:r>
          </a:p>
        </p:txBody>
      </p:sp>
    </p:spTree>
    <p:extLst>
      <p:ext uri="{BB962C8B-B14F-4D97-AF65-F5344CB8AC3E}">
        <p14:creationId xmlns:p14="http://schemas.microsoft.com/office/powerpoint/2010/main" val="1646680049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3B75557-4E40-4B39-BDF6-6287BEDE3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7242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1D1076-563E-4140-9DF0-557D87259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571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 手机管理端：业务员离开办公室也能处理订单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8B5135-8A53-481A-9F9F-62098F6C9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代客订单与订单进度，跟着业务员到客户现场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0254BB-1FE1-41EA-970F-035E900FA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订单列表展示客户、商品种数、总数量、订单金额、状态与待处理款项；代客下单按权限启用。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AD899B-D701-46E3-8015-520C988A7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10863B-5358-4450-9AE2-A935A397D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F90C0C-CF3D-4072-8C70-509302896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84CBE3-2B35-41BC-979A-3D3336AFC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9D743C-A694-4734-A92E-1846D0B79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B86F3D5-1DEF-4C8D-87AE-EA7C96DEB8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ade7e972a04602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079C16-8EE9-4A1C-B049-B08B181FA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F98C75-B91D-48BA-92BF-9C814CB3E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580698-57FB-46C5-BA80-97E038B2B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B90C4E-7B03-4F5B-B16F-852481563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953FD4-51AB-421E-9873-955DC907B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手机管理端订单列表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DE9A11-8D4A-41B5-A45D-B2EB23563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7CDC02-B3F8-4569-B8A3-ED0A146CF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A645F1-DB3F-4D39-A62C-380E103A9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订单全局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578ADA-C514-4A53-AAE2-9A2C0EF7E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全部、待确认、待审核、待出库、待发货分类查看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ECB7C4-5F89-4C30-B199-8F30FA55C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A8A700-11E3-46CE-9163-C13084E60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19184C-2CCF-4FC1-A185-39F6773ED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55A465-0391-47E2-B516-6DFF5BDA1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客户与金额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1D370DD-627E-47D8-A225-06CEF155A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客户名称、商品数量、订单总额和应收状态同屏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F0F25CC-7F89-47B9-9CBF-DAF25B32C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8E3B88B-DF22-48A7-9B87-09B22040E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F3398D8-6F8F-4729-8DE9-D2910EAF8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136C2CE-CCFB-4CB2-91B5-8ADA36C4B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代客下单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F41E15B-16CB-4250-982A-CFC49CA16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业务员可从客户或订单入口承接现场补货需求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585C531-408C-4A23-B8A2-4445F29E8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06E06B4-D952-43D3-BCC4-133914CB8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客户问进度时，业务员先看系统而不是逐个打电话</a:t>
            </a:r>
          </a:p>
        </p:txBody>
      </p:sp>
    </p:spTree>
    <p:extLst>
      <p:ext uri="{BB962C8B-B14F-4D97-AF65-F5344CB8AC3E}">
        <p14:creationId xmlns:p14="http://schemas.microsoft.com/office/powerpoint/2010/main" val="1781657272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7778468-8717-47AC-952A-F1A38C3D3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57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3EB0CE-20D9-42FF-89F0-0EFB156A4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05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 手机管理端：客户经营不断线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050FA1-76D0-4096-B3CD-8E046FB71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客户档案、区域、渠道类型与代客下单入口随身携带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DC8D28-EFD0-4CBB-B127-5F64D4E2D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客户列表呈现通讯渠道、电脑数码与政企办公等客户；跟进与外勤能力按应用、权限和项目范围启用。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E7A9A3-F203-4B24-89BD-25A3E2B94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B7D3A6-CFFE-40E4-9FC5-3592BAC5B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8D2F88-509B-4052-972E-21FE3C114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A02557-472A-491C-8C0B-F76170E93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0AE354-2898-4C2F-8510-1BAEB62F6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780CD03-37C7-4428-A1B3-E8F4DAFA80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d810eb85114573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047DA4-8D1E-470A-BB95-EEC19E20C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8866D7-A6C9-4297-856E-90E231041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23B045-C0A3-45F3-8D16-5D51CF8E6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251FE5-0E84-4011-A86B-0D6E2D68B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C9914F-0185-459E-BDE2-A2C74E6D6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手机管理端客户列表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AD50C5-1524-4E07-9CB7-8E5FAB831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5B2513-0940-42EA-BB7C-10A133656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5A6E40-6E64-48FD-AA15-17E235B82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客户信息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B2FF1E-DD14-46BD-AAC3-F00B5F5DD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客户名称、区域、渠道类型、联系人与联系方式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409071-B7E4-40E3-BC7F-CF3ABA1AC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03FE25-020A-430D-8CFB-429D571E8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DECC04-68DA-4D23-B437-5D967CF4B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B17AF29-D6F8-4C74-AF30-7886BA6E7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分类查看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EBDF4C-B35C-43D1-9540-2BE663F04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按下单时间、客户名称或筛选条件定位客户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BB8D3D6-AA18-4189-B705-AFD9B05C9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CB75567-8074-4DF0-9808-CEAA798C0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7A30E5D-D6B0-4200-88FD-E884B36D8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2F82DB1-4E8C-46C3-9305-22E54ACF1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现场动作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B206BEA-97B6-4905-98CB-BA3FF6B3A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从客户卡片进入代客下单；拜访跟进按权限启用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EE83BF5-D61B-4E68-9266-2DE5057E4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98B5523-AA42-4DCC-8E09-6FF5BA801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客户信息与订单入口放在一起，现场沟通才能继续转成业务动作</a:t>
            </a:r>
          </a:p>
        </p:txBody>
      </p:sp>
    </p:spTree>
    <p:extLst>
      <p:ext uri="{BB962C8B-B14F-4D97-AF65-F5344CB8AC3E}">
        <p14:creationId xmlns:p14="http://schemas.microsoft.com/office/powerpoint/2010/main" val="21407693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9891EB9-4D9C-4782-A2D8-E7543C244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336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11F46D-100C-46F0-A963-E40AA98D3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5812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 手机管理端：仓库任务在线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12CE35-49AE-42F5-BBE4-15D924E20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按出库任务拣货，型号、仓位与复核要求清楚可见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42E7F3-C95A-4097-A0FA-D212A6EAC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拣货列表呈现手机、笔记本与外设分区要求；扫码出库和序列号录入按应用、权限、设备和流程启用。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830FDD-8F33-49D5-9EF7-388BD1871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08C174-C7F7-4BC6-A10B-FE8A1A9E7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37C11D-9D90-44BE-A3C0-4DD48B6C6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A7B72B-544E-4191-BD95-0A905B17E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5C5018-D310-494E-847C-D41DA7E29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0CFACCF-98E9-4B4D-BD04-66D4B75EA37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a493990db54340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B4AE33-84D4-4D6F-A129-624FCDEA0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B4CC68-5E63-431D-836F-521C9FB28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4B88DF-17F7-40DF-B8A7-3CEDA268A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5E4770-E2C3-4EFC-B0D6-D8C992B07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9D54B0-7006-4DCF-9028-184E6EB28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手机管理端拣货任务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D6D9BE-6C5F-4271-89AD-9CC334FF7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32A7B8-32AD-4ED0-AFCA-C9347C186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8526C0-6BFF-463E-BB92-1F8E53174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任务分组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FBE9F3-2BD7-46DE-92AA-F295AB488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待拣货、拣货中、我的拣货按状态查看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DD255B-217F-45B3-9B00-D1FC925D9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97F0F7-393E-4BAD-B309-C273BF066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761AC0-94BF-42AC-84B4-82946DBC0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980016-7AA5-40AE-A293-019125AC2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仓位清楚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21653C7-61BA-4A81-88ED-46E088A12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中心仓、商品分区、货架与交付日期在线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8EAAF5D-3634-40D0-8C02-C7EBBAE12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1722656-E19E-48FA-AB42-916C15EF3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7C1386A-3943-4BF7-BD9C-9CCB447BE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42C38E0-ECFF-435B-852E-E32142EED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出库复核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9B591E6-CBD4-4B93-AFE6-B3B8618AF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型号、颜色、配套和序列号要求写入任务备注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1865EA8-86CB-46CE-9411-32B6581ED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80D5271-6C1D-4EDB-8936-CD7D9A6FD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仓库围绕出库任务执行，减少口头传达与二次确认</a:t>
            </a:r>
          </a:p>
        </p:txBody>
      </p:sp>
    </p:spTree>
    <p:extLst>
      <p:ext uri="{BB962C8B-B14F-4D97-AF65-F5344CB8AC3E}">
        <p14:creationId xmlns:p14="http://schemas.microsoft.com/office/powerpoint/2010/main" val="1502665854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99D0081-3E08-4693-8A0C-BE7262101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8575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8E09A2-9418-4426-ABA1-0C4F81D12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705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08 手机管理端：交付过程可跟进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7E7A9D-8A2B-45E5-AD76-9CBCC6701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配送任务、客户、箱数、时间与交付要求集中呈现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5F08B2-5349-4FFF-9754-5BA34C63D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配送列表展示两条3C配送任务；送达状态、备注、附件和回单按配送应用与企业流程启用。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06CCE5-6ED1-4465-A1C9-38F2DD5BB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72F79A-197B-4F68-923B-C5B528014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001D50-7C19-410F-B098-ABC45CAF6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236F50-250C-4BDE-8A64-3CDDDE56F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5E236E-42C8-478D-AECA-7AA0C2806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34C8264-8614-492E-9974-D5C2051C46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7160687c6e4be2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BAE1D6-3CC4-4DC0-BEBB-3437B397E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A78751-2654-4037-9442-0D955EF44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7D7BD8-48F4-4C32-8BE9-1137443CE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82EBDB-6DDF-4F80-85B8-D73DCA61A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764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AA2DEE-A052-4F07-AB8C-211EE8324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手机管理端配送任务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8AD235-746A-49D9-A492-3BCFA9C53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7CC1DF-D1D3-4C7F-BACE-45D8132EC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407582-3107-4C4A-917F-07EB313A8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任务信息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7EDD07-E2B5-41D6-B607-4848863DF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配送单位、客户、商品数量、箱数与付款状态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852F4B-D652-4DC9-90A0-3107E10FD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361A58-902B-4C21-AD28-C5CDF2C9D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615094-C5D0-45AE-8654-6E8BBD2BB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DA5FD4-81CC-4C62-8F62-328658841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交付要求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785E33E-B5C7-49AF-AC6C-072792445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防震封箱、分店交接、序列号清单等要求在线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2540E3E-DD0A-4692-8D6A-C929F2AD9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9855B5-249B-4F62-8B90-66C9E566A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001FEB6-ED0E-4BB2-BDCF-886C270EB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8249E7C-0D35-4CDD-9C1B-53B16F8F1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状态留痕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80FDA94-43E2-4C8E-8793-AF6E34876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待出发、待配送、已完成、配送回单按流程查看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BA15FD8-5E55-47FB-AAD4-319D13DD0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6AC74D1-56B5-4C29-88D9-D59DD1B88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配送人员看到同一交付要求，总部也能围绕任务跟进</a:t>
            </a:r>
          </a:p>
        </p:txBody>
      </p:sp>
    </p:spTree>
    <p:extLst>
      <p:ext uri="{BB962C8B-B14F-4D97-AF65-F5344CB8AC3E}">
        <p14:creationId xmlns:p14="http://schemas.microsoft.com/office/powerpoint/2010/main" val="40234414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F2243D1-9885-4634-907F-848C783F2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CAA1B4-3211-4A04-A2D1-9807D1D9E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09 垂直业态：手机、办公与数码配件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A890C6-D8DA-40F3-8841-BBF207EAB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多配置、序列号、客户价与新品预售，形成3C渠道订货主线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80EDBD-9856-4990-A154-A1DF4EEC5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商城按手机、平板、办公设备、配件、穿戴和新品组织商品；序列号应用承接设备进销退记录。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1A1DCD-229F-45D4-B537-7C7D46E5E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DF5226-62DB-408C-82B6-9424CBD78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FEEBB2-656C-41EB-8F2B-4546863AC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6AEC2D-CEDF-490B-962C-99067AA28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43100"/>
            <a:ext cx="2343150" cy="40957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BEA3E7-D5D5-4DF6-80D9-E130CAE60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834" y="2000250"/>
            <a:ext cx="656082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20D1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C3E4FC3-8A63-40DE-AFB4-B996F8E871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ea80e498774da4"/>
          <a:stretch xmlns:a="http://schemas.openxmlformats.org/drawingml/2006/main"/>
        </p:blipFill>
        <p:spPr>
          <a:xfrm xmlns:a="http://schemas.openxmlformats.org/drawingml/2006/main">
            <a:off x="1128607" y="2076450"/>
            <a:ext cx="1838537" cy="3848100"/>
          </a:xfrm>
          <a:prstGeom xmlns:a="http://schemas.openxmlformats.org/drawingml/2006/main" prst="roundRect">
            <a:avLst>
              <a:gd name="adj" fmla="val 7018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89F510-B573-4382-8C85-2B40DD043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" y="5676900"/>
            <a:ext cx="1752600" cy="285750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52565C-72AE-4E3E-9009-006AA920C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5695950"/>
            <a:ext cx="1657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3C数码业务示例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BD7931-28F8-495E-86BE-748CA442C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2076450"/>
            <a:ext cx="782955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0C570B-0D5D-47F1-87F0-D55D5FC27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324100"/>
            <a:ext cx="16954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58AA80-6C8B-4004-B111-7B5F2A796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343150"/>
            <a:ext cx="1543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手机商城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4D9ABB-29C9-46D3-B3B8-95ECE03F7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9527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8454A4-68B2-4FF0-91B3-CE194FE22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9718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BE31E7-740B-4194-91FA-E2A917A97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多配置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57E941-E5AF-4146-AE1E-F4DF4D408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241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型号×颜色×容量形成明确SKU，详情页选规格后加购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18EE78-86B5-4AF3-9FFA-C5DFB7213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50520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853AEE-4A3A-4201-8EFE-FF0F86CED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73380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C8ABC6-3AAB-4BF7-954B-7CF2C1061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75285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4D218B-64A6-475F-A0ED-67AAB1DDA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9570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渠道价格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BC97D91-C85D-45D1-A412-E55FCED72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0522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连锁、数码城、电商与维修渠道按适用规则订货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333669D-243C-4637-B553-E79145806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286250"/>
            <a:ext cx="71628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548DC49-EAF4-40E4-9FEA-8A13302EE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514850"/>
            <a:ext cx="4572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5159038-D715-4249-8A59-FC055E266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533900"/>
            <a:ext cx="304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22A2511-0694-4E51-8309-CDEAF94B2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序列号链路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2A3B890-D042-4CF0-8375-16CA2ACE4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486275"/>
            <a:ext cx="445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需要设备级管理的手机在进销退流程中核验IMEI/SN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7CE7F15-86C7-4DEB-A5E1-6E3BACC28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810250"/>
            <a:ext cx="64389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95D3D60-B37D-4BDF-9312-50FAFFAFF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5848350"/>
            <a:ext cx="6134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手机渠道增长靠新品与价格，经营底座靠SKU、订单与序列号</a:t>
            </a:r>
          </a:p>
        </p:txBody>
      </p:sp>
    </p:spTree>
    <p:extLst>
      <p:ext uri="{BB962C8B-B14F-4D97-AF65-F5344CB8AC3E}">
        <p14:creationId xmlns:p14="http://schemas.microsoft.com/office/powerpoint/2010/main" val="717001186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D80136B-7307-422E-9F23-B315D7FBA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98132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343DB5-4066-4576-BB62-2B4BFD8D9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8289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09 垂直业态：电脑办公与电竞设备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DADBE2-9B80-4360-B84B-DF1264E72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配置清单、组合外设、交期与批量供货，需要订单链协同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E247C5-ACA1-423F-9A41-121B1BE93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真实商品档案覆盖办公设备、显示器、打印耗材、网络与智能穿戴等3C品类；报价和项目供货按应用启用。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A40AE1-BD9E-4A6B-B52A-52C5152F3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B20865-82DB-4EF8-9793-7DA0E002D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30C3CA-A90C-4AC4-B7E4-E4065B9E1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D14C38-885B-49AE-8274-D1E0E6D7E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7524750" cy="3676650"/>
          </a:xfrm>
          <a:prstGeom xmlns:a="http://schemas.openxmlformats.org/drawingml/2006/main" prst="roundRect">
            <a:avLst>
              <a:gd name="adj" fmla="val 41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D0E24E5-D972-421F-8A2F-D8398C75C7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d9ffc467774a49"/>
          <a:stretch xmlns:a="http://schemas.openxmlformats.org/drawingml/2006/main"/>
        </p:blipFill>
        <p:spPr>
          <a:xfrm xmlns:a="http://schemas.openxmlformats.org/drawingml/2006/main">
            <a:off x="1659255" y="2133600"/>
            <a:ext cx="5577840" cy="3486150"/>
          </a:xfrm>
          <a:prstGeom xmlns:a="http://schemas.openxmlformats.org/drawingml/2006/main" prst="roundRect">
            <a:avLst>
              <a:gd name="adj" fmla="val 3279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B962EA-40EC-4E65-8262-088306400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47900"/>
            <a:ext cx="1695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8AA856-DE1A-48C3-A316-9938546DC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66950"/>
            <a:ext cx="1543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3C商品档案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CE178A-9081-429B-8384-215B51863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3340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B686BC-2CEA-4018-8091-8E363D7AE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53530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25C592-2127-42B5-9B33-580D604C8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1145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FF0CA7-F3C4-41D7-A982-CADD2217B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669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829517-108A-467D-B875-66CDB1E56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860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0A9C6D-22C6-4A9E-BCF1-88BCE17A8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2479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配置标准化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0E671C-8D1A-4975-B226-B8B27BA66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5717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CPU、内存、硬盘、屏幕、接口与版本写入规格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0BEAEE-70E1-41CC-890E-D9107ADA7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1813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884197-C06F-4686-8E67-7B673BEFE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337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0E2347-CAC0-4244-9FA8-19C6DFD2A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528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91FB71-D06A-456F-9F45-EE2F93030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3147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批量商品清单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E48E9DF-3383-4551-9BD2-BF8CAD1D3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6385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项目客户集中核对型号、数量、价格与交期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1339AF6-B089-438A-84C0-0C149B66F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248150"/>
            <a:ext cx="2933700" cy="895350"/>
          </a:xfrm>
          <a:prstGeom xmlns:a="http://schemas.openxmlformats.org/drawingml/2006/main" prst="roundRect">
            <a:avLst>
              <a:gd name="adj" fmla="val 170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F8EC211-F1F6-4913-A1A4-86D1CF302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400550"/>
            <a:ext cx="457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0392B29-1F86-445D-827D-FB0705B58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4419600"/>
            <a:ext cx="304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BAF68D2-46F7-4BC5-A968-43AA7146B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438150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组合扩展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C580142-E556-481E-A9F1-2CB51C012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705350"/>
            <a:ext cx="2590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主机、显示器、键鼠、摄像与网络设备按需组合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3AEAC26-7704-41EF-B17C-A9CC94E39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886450"/>
            <a:ext cx="74295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8DBE3DA-40B2-47AB-88F7-E00C3F59E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5924550"/>
            <a:ext cx="7124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项目型供货先把配置和交期说清，再进入采购与仓配</a:t>
            </a:r>
          </a:p>
        </p:txBody>
      </p:sp>
    </p:spTree>
    <p:extLst>
      <p:ext uri="{BB962C8B-B14F-4D97-AF65-F5344CB8AC3E}">
        <p14:creationId xmlns:p14="http://schemas.microsoft.com/office/powerpoint/2010/main" val="676915200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6001140-F8AA-4A6F-AE15-E18323E9C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105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2B8218-D7FE-40F9-962E-C5C75863D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952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09 垂直业态：影音、网络与智能家居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2AB327-5024-4E77-BCF5-CE677B386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多品牌、多SKU与组合场景，仍可共用一套客户和订单规则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280DD5-DF7B-4B90-B365-BFB367912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耳机、摄像、存储、路由、交换、AP、智能网关与穿戴设备虽然品类不同，但可订目录、客户价、补货和交付逻辑相通。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5E5B14-950D-4BEC-AF69-CE4370725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BA4399-284A-487B-91D9-DF80D38BE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0DADBB-9DDA-4D8F-8AF0-706D0A8DA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7A3FBE-6F87-4398-A379-59B26363D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8C50AE-2C4E-41C9-8C5D-6FF1F52D1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C21946E-4A4E-49CF-B73D-67DCE69FEF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b619694b7f4410"/>
          <a:stretch xmlns:a="http://schemas.openxmlformats.org/drawingml/2006/main"/>
        </p:blipFill>
        <p:spPr>
          <a:xfrm xmlns:a="http://schemas.openxmlformats.org/drawingml/2006/main">
            <a:off x="914400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258908-688E-4611-815C-04FABA9D0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影音数码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A2C090-07EC-4E4B-8E8D-0F7792034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耳机、麦克风、摄像与存储，适合新品与组合运营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177DD5-1B6A-4050-AD74-0361841D5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763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0129E4-C838-4DE3-A65B-2E02FCD45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5213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D6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30A74A5-3EE8-4B02-8BA9-E27D832AA7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c852a1eb634a8d"/>
          <a:stretch xmlns:a="http://schemas.openxmlformats.org/drawingml/2006/main"/>
        </p:blipFill>
        <p:spPr>
          <a:xfrm xmlns:a="http://schemas.openxmlformats.org/drawingml/2006/main">
            <a:off x="3662363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4844B6-0E1B-446D-AB20-66F1593D3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5763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网络设备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BBDAFB-2D58-465E-B54B-F7CA314BA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4263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路由、交换、AP按项目和渠道组织批量供货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C1421E-D027-424C-96B0-70F2DF729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F2A49E-FF34-4190-9F0B-BA3716AD0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3175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657FF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1FDD229-4ED1-437D-ABC1-30BB3944423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cad5d732fa48ee"/>
          <a:stretch xmlns:a="http://schemas.openxmlformats.org/drawingml/2006/main"/>
        </p:blipFill>
        <p:spPr>
          <a:xfrm xmlns:a="http://schemas.openxmlformats.org/drawingml/2006/main">
            <a:off x="6410325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82CB25-8A88-46B0-98C9-5C711BD8E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3725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智能家居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7F2052-A13B-4A79-9713-BC68185A2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网关、传感器与套装按客户目录和应用配置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A8F218-34FE-4B73-84F7-7D7BAE257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9688" y="2038350"/>
            <a:ext cx="2576513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ACAE42A-829E-4728-81C0-AA7E4618B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1138" y="2190750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6422744F-9104-42EB-82C4-22734E1AA31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4a903be268459d"/>
          <a:stretch xmlns:a="http://schemas.openxmlformats.org/drawingml/2006/main"/>
        </p:blipFill>
        <p:spPr>
          <a:xfrm xmlns:a="http://schemas.openxmlformats.org/drawingml/2006/main">
            <a:off x="9158288" y="2247900"/>
            <a:ext cx="342900" cy="342900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69FAAD9-DFFB-4A26-BEBC-64308DD70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688" y="2190750"/>
            <a:ext cx="1643063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智能穿戴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7E16DCB-D8AD-46BC-8B88-F19117290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88" y="2762250"/>
            <a:ext cx="2195513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表款、尺寸、颜色与终端陈列形成多规格补货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B4F82B2-75AA-49F7-B103-62FDDAD23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953000"/>
            <a:ext cx="762000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35EB843-18A0-49FE-B96A-23402935A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4991100"/>
            <a:ext cx="731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品类可以扩展，客户、商品、订单和库存底座保持一致</a:t>
            </a:r>
          </a:p>
        </p:txBody>
      </p:sp>
    </p:spTree>
    <p:extLst>
      <p:ext uri="{BB962C8B-B14F-4D97-AF65-F5344CB8AC3E}">
        <p14:creationId xmlns:p14="http://schemas.microsoft.com/office/powerpoint/2010/main" val="1233178262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8E27FD5-D2F2-45B8-8390-7DA608E55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6479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1F63E4-ADC2-4101-A862-C34E33F41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495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09 垂直业态：渠道规则共享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F8DA2E-6036-4B5D-B79A-C9343B15A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电商、区域经销、连锁与维修配件渠道，共用商品和价格底座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2CCE8A-333B-4CF0-8F05-95B5103BC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一件代发、报价与项目交付按应用及业务模式启用；维修配件渠道聚焦兼容型号、备件补货、退货与序列号核验。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DF8BAB-647F-404A-BC25-9E4A76969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2EA3BE-D63D-44D7-9E8E-DD9A5A35E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7FB9D6-7CE3-43F2-B819-3FFB74D2D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BB0AB6-7049-4155-AD2E-C86065977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F1249B-84C0-40C4-9996-04DC14A33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0620D55E-9000-4F59-AFBF-26440E23D6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1627dcde0d46d4"/>
          <a:stretch xmlns:a="http://schemas.openxmlformats.org/drawingml/2006/main"/>
        </p:blipFill>
        <p:spPr>
          <a:xfrm xmlns:a="http://schemas.openxmlformats.org/drawingml/2006/main">
            <a:off x="91440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9B0092-7852-4F39-B75A-212D2342F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05E2C0-336E-42E8-ABA9-8C447E0A6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C110AD-E1C7-4BCC-9D1C-C0A7C23DA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区域经销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A0AF55-F171-4906-812F-9C30965B2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授权目录、等级价、区域客户与账期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41B08C-F04F-4453-A482-97650EDF8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249B58-4CB8-4C35-8CE0-2E36CB47D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FEBB7B-B14E-4612-836E-0164306F2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C1FB4272-A6AE-45BB-839E-C4BBB0FFCCD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510f540d2043dc"/>
          <a:stretch xmlns:a="http://schemas.openxmlformats.org/drawingml/2006/main"/>
        </p:blipFill>
        <p:spPr>
          <a:xfrm xmlns:a="http://schemas.openxmlformats.org/drawingml/2006/main">
            <a:off x="3648075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04B112-523E-41AD-9A24-8CA675029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70C633-2926-47BB-A83C-A2A696B1E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BD5E92-0666-44D0-B61E-199BD3B1B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连锁门店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E4FE7D-1766-4D55-81EF-F98F4CCA8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高频补货、分店交付与新品同步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E2ECC3-F41B-424D-8AC0-E6641DD1C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312A33-B4D4-4235-BB29-679922878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44902F8-E2D8-4B22-86F9-E5D97B7C0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14FCF8A9-4449-4A7B-8BF2-291BBADEC7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b1cdfebfd84308"/>
          <a:stretch xmlns:a="http://schemas.openxmlformats.org/drawingml/2006/main"/>
        </p:blipFill>
        <p:spPr>
          <a:xfrm xmlns:a="http://schemas.openxmlformats.org/drawingml/2006/main">
            <a:off x="6381750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C266623-66A4-4093-8664-9CAB36B56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F340C1E-F348-4D76-BFDF-130AE5D27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EB39B44-3C3C-4880-88F5-859EDA585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电商渠道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43CF2DB-B5C0-4825-B3F0-1561ACF37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爆款补货与代发流程按业务模式启用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4C24365-7DF9-46E5-BAEF-F086DE4BD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3267075"/>
            <a:ext cx="152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99BD27F-CB01-4BA7-A3F8-1207F3282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6825" y="2571750"/>
            <a:ext cx="26193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B16B76B-A1AD-439E-8394-4DEECC6B4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27432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46BFD">
              <a:alpha val="14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7A28117A-8A15-4DCC-8625-21E9BA6B2A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3cfcc508b74299"/>
          <a:stretch xmlns:a="http://schemas.openxmlformats.org/drawingml/2006/main"/>
        </p:blipFill>
        <p:spPr>
          <a:xfrm xmlns:a="http://schemas.openxmlformats.org/drawingml/2006/main">
            <a:off x="9115425" y="2800350"/>
            <a:ext cx="323850" cy="323850"/>
          </a:xfrm>
          <a:prstGeom xmlns:a="http://schemas.openxmlformats.org/drawingml/2006/main" prst="rect">
            <a:avLst/>
          </a:prstGeom>
        </p:spPr>
      </p:pic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67B8DC8-D3D7-471B-93CC-E9E8EB98D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2762250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14C2C19-0AF2-4FC1-B411-47B54335A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91850" y="2781300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71D0CFA-A369-41EF-A89D-C54849A77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352800"/>
            <a:ext cx="22764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维修配件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347E180-1546-436C-BD31-C96C18173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752850"/>
            <a:ext cx="227647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兼容型号、常用备件、退货与序列号核验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6F90B6D-FB02-4FC9-B0DF-E929D0756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76850"/>
            <a:ext cx="7810500" cy="40005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4ACAC7FE-D5F2-4CC6-AD0A-6B70822E6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3150" y="5314950"/>
            <a:ext cx="7505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渠道经营方式不同，商品和供应规则仍有统一底座</a:t>
            </a:r>
          </a:p>
        </p:txBody>
      </p:sp>
    </p:spTree>
    <p:extLst>
      <p:ext uri="{BB962C8B-B14F-4D97-AF65-F5344CB8AC3E}">
        <p14:creationId xmlns:p14="http://schemas.microsoft.com/office/powerpoint/2010/main" val="453166069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995AE52-8B5C-4A7D-A1B4-0141FEA17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32289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76193A-3020-41EE-AB95-23105D9C0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3076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10 持续扩展：从经营问题出发选择能力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BF836D-183F-4EAA-A685-E856E2ADF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什么在卖、谁在订、哪里待处理；应用中心继续扩展业务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A03AA7-F75A-4136-9844-99B18CE1D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订单、客户、商品与资金报表帮助发现问题；序列号、预售、套餐、采购预测、配送、订单拆单、客服、报价等按版本与应用启用。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304D34-3826-4C12-8DCF-614BC603C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6102B9-4910-4FD8-8C36-041AAE391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8F859D-C1CC-49B3-BB88-F22B3D14C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A4DB75-8930-4D36-A7E1-61C753A1E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5715000" cy="3276600"/>
          </a:xfrm>
          <a:prstGeom xmlns:a="http://schemas.openxmlformats.org/drawingml/2006/main" prst="roundRect">
            <a:avLst>
              <a:gd name="adj" fmla="val 465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D77E0C91-6AC4-4496-A011-F9642D1EE2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f0d8de90dd4cff"/>
          <a:stretch xmlns:a="http://schemas.openxmlformats.org/drawingml/2006/main"/>
        </p:blipFill>
        <p:spPr>
          <a:xfrm xmlns:a="http://schemas.openxmlformats.org/drawingml/2006/main">
            <a:off x="1074420" y="2228850"/>
            <a:ext cx="4937760" cy="3086100"/>
          </a:xfrm>
          <a:prstGeom xmlns:a="http://schemas.openxmlformats.org/drawingml/2006/main" prst="roundRect">
            <a:avLst>
              <a:gd name="adj" fmla="val 3704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178397-FDAB-4160-BB2D-9B4A5BD9A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43150"/>
            <a:ext cx="15811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E8913F-BBDF-431E-BA79-DC165D629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6220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订货汇总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4E1649-A6CA-4DBE-BE0D-DEF8B3D96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50292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A5C6D8-BCD1-4D5D-B7F5-5B16A11CD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05275" y="50482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3C数码业务示例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7E6C98-3C6A-4528-8239-D3E2CAF9A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2133600"/>
            <a:ext cx="4819650" cy="3276600"/>
          </a:xfrm>
          <a:prstGeom xmlns:a="http://schemas.openxmlformats.org/drawingml/2006/main" prst="roundRect">
            <a:avLst>
              <a:gd name="adj" fmla="val 465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3CE9D5C2-6B68-4BB7-A5D9-11424390B69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e89c64c05d43e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781800" y="2611041"/>
            <a:ext cx="4629150" cy="2321719"/>
          </a:xfrm>
          <a:prstGeom xmlns:a="http://schemas.openxmlformats.org/drawingml/2006/main" prst="roundRect">
            <a:avLst>
              <a:gd name="adj" fmla="val 4616"/>
            </a:avLst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C5B76B-C5C0-434B-BAB7-B6604D327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343150"/>
            <a:ext cx="18097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769C94-DD2B-48A4-BCE4-1002C8F04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236220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按需启用业务应用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1A20CE-B569-4C5E-A8CE-29726B7AB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502920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B14124-0A6B-48A4-993F-BE87FD043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0675" y="504825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业务流程示例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771EBB-8832-4C43-BF1D-4CFB0C9D6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562600"/>
            <a:ext cx="1219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0E83AB-8AFF-44EB-8D4C-E10CEA5D3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581650"/>
            <a:ext cx="1066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序列号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769082-E707-4F16-8B4F-4FB3A7853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5562600"/>
            <a:ext cx="1219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71A7CA-05AB-42D7-8F28-5D0A9B73E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5581650"/>
            <a:ext cx="1066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预售/套餐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A9C3F2C-D4E4-42A0-9660-AA6836908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562600"/>
            <a:ext cx="1219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C384C6C-3FF8-4786-ADD4-5DD8E09BB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5581650"/>
            <a:ext cx="1066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采购预测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BE3AD29-E6CF-4E33-BD56-4FEB78FE1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5562600"/>
            <a:ext cx="1219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B6B6877-EF84-405E-9E29-353C79A14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5581650"/>
            <a:ext cx="1066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配送管理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6BB12CA-0A21-4B6A-B2BB-5B8602DD6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886450"/>
            <a:ext cx="1219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9194A28-8FAA-43F2-836A-C9E79B7AD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905500"/>
            <a:ext cx="1066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rPr>
              <a:t>订单拆单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F29E03B-E450-4952-B8BB-815FC9445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5886450"/>
            <a:ext cx="1219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D7E80BB-0382-4BBE-AC1A-2644AEF1A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5050" y="5905500"/>
            <a:ext cx="1066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rPr>
              <a:t>在线客服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AC45ECF-5219-47C8-A6A0-5629DCBFB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5886450"/>
            <a:ext cx="1219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B1A4F63-3B43-45C6-AAC0-ACDD25AA1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5905500"/>
            <a:ext cx="1066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rPr>
              <a:t>报价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FD2F45B-A6A4-4A02-B991-4CCF4DCD4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5886450"/>
            <a:ext cx="1219200" cy="2571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9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A1C3C89-B895-4FDF-A929-B9312A24A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5905500"/>
            <a:ext cx="1066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00A6D6"/>
                </a:solidFill>
                <a:latin typeface="Microsoft YaHei"/>
                <a:ea typeface="Microsoft YaHei"/>
                <a:cs typeface="Microsoft YaHei"/>
              </a:rPr>
              <a:t>API / 资金分账</a:t>
            </a:r>
          </a:p>
        </p:txBody>
      </p:sp>
    </p:spTree>
    <p:extLst>
      <p:ext uri="{BB962C8B-B14F-4D97-AF65-F5344CB8AC3E}">
        <p14:creationId xmlns:p14="http://schemas.microsoft.com/office/powerpoint/2010/main" val="586225376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3F7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BDA7A15B-A602-4523-9552-74277DF24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733675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FCDCE8-1621-4EA7-90B8-090245AF1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25812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10 上线建议：先跑通，再复制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12A8FB-6266-4222-8A13-E5EAD5A24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8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先用核心SKU和一条订单链验证，再扩到全渠道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55137D-9DA2-43B3-A767-93784578E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版本与价格根据客户数、SKU、价格层级、仓库、序列号、行业流程、接口与应用范围评估，以正式商务方案和合同为准。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FB2AD0-CA2C-471F-8DEB-19FCFB961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8E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7ADB74-FA40-4A00-B8B7-82BEF8F63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BFBC76-4CF3-4FD9-8702-5A7E0753A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1809A"/>
                </a:solidFill>
                <a:latin typeface="Microsoft YaHei"/>
                <a:ea typeface="Microsoft YaHei"/>
                <a:cs typeface="Microsoft YaHei"/>
              </a:rPr>
              <a:t>46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0B9B2F-6E7D-47B9-8032-0FE37703F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7620000" cy="2724150"/>
          </a:xfrm>
          <a:prstGeom xmlns:a="http://schemas.openxmlformats.org/drawingml/2006/main" prst="roundRect">
            <a:avLst>
              <a:gd name="adj" fmla="val 55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72915886-3761-4EEF-9953-4A3827E2A36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96052c777840b6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81050" y="2444478"/>
            <a:ext cx="7429500" cy="1949995"/>
          </a:xfrm>
          <a:prstGeom xmlns:a="http://schemas.openxmlformats.org/drawingml/2006/main" prst="roundRect">
            <a:avLst>
              <a:gd name="adj" fmla="val 7778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D21560-1FEF-4EEC-9876-1C7AC10C2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362450"/>
            <a:ext cx="21336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B0F7A7-E19E-4760-86EF-926891A84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381500"/>
            <a:ext cx="1981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版本与应用选型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EF66C0-0243-48F4-8D89-BB67D5930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40055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DA2626-63B6-49F6-8B6C-9DC384E17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441960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业务选型示例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9039AF-A98C-46F0-8175-BE5C5F5DF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057400"/>
            <a:ext cx="2971800" cy="2724150"/>
          </a:xfrm>
          <a:prstGeom xmlns:a="http://schemas.openxmlformats.org/drawingml/2006/main" prst="roundRect">
            <a:avLst>
              <a:gd name="adj" fmla="val 55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19AF09-50AD-48D4-A7AE-AA3E61137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247900"/>
            <a:ext cx="1847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2B3D1D-DE8F-427B-9904-F8936C9B9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1695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选型先看业务复杂度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EA94A6-62F4-4330-993C-56838E25C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781300"/>
            <a:ext cx="419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437E40-D4BD-43C4-BC86-7CA8015E7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800350"/>
            <a:ext cx="266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00CED2-9DE7-410E-B97C-3F89F7F16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2762250"/>
            <a:ext cx="590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规模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7AD386-E598-4647-9CFF-D8708BAFD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2771775"/>
            <a:ext cx="1409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客户数、SKU数与价格层级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32856C-9012-4AE0-8F96-AC854B9E0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71850"/>
            <a:ext cx="419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0FEEF7-1636-448C-9394-32F8B2A99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390900"/>
            <a:ext cx="266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77C57A-4838-416D-A1AD-25018840A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352800"/>
            <a:ext cx="590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流程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C3368C8-6665-4352-A579-57C4E2EE0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362325"/>
            <a:ext cx="1409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仓库、序列号、应用与接口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54166D-830A-4D63-A575-A6023FA72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962400"/>
            <a:ext cx="41910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2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07B8457-61BA-459D-8862-4C9A80CE6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981450"/>
            <a:ext cx="2667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4F014C3-675D-4A72-90B9-2754F6BF3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43350"/>
            <a:ext cx="590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商务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E5A1A51-7840-4B47-A0AA-C5682FE76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952875"/>
            <a:ext cx="14097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正式商务方案与合同为准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CE6CDD4-DD14-44EA-8610-5BAC52337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2571750" cy="85725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9525">
            <a:solidFill>
              <a:srgbClr val="A9C8FF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FCC6B62-C8B9-4B06-8FB5-AE2B74580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76825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46B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F447684-FDB7-46FD-88D7-36BD343DD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095875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D30E26A-4274-4BC6-B7E3-A6B37CE28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5048250"/>
            <a:ext cx="1752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基础资料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052399D-D7A9-4B7F-A529-FB886DB50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39115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30–50个核心SKU · 3类渠道客户 · 适用价格规则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1FE14A4-FC32-4A54-B672-E233768A6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516255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839D46F-BC6B-4D2B-97DE-74C54AAA2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953000"/>
            <a:ext cx="2571750" cy="85725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2E60741-BAD4-4EAD-9897-A726E7715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076825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D4F439E-990C-4182-BAD9-B6BD6D9C1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5095875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1A6E800-D75A-42AF-83F1-22FD4CACB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7650" y="5048250"/>
            <a:ext cx="1752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试点订货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5067A14-C73C-44A1-B747-71962550D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539115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商城下单 · 业务代客开单 · 订单核准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B6D335E-E50A-485B-9EDF-8A9631B2C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16255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9018807-1E47-4F00-9F70-542111F58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953000"/>
            <a:ext cx="2571750" cy="85725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46DC3892-EE96-4BFC-9B3A-2BA453338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076825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6E64FAD-D07D-496B-AF57-E2BBE4E73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5095875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9F058F6F-0366-431F-8340-BE68BB01F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0850" y="5048250"/>
            <a:ext cx="1752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采购仓配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82140C52-1211-4758-A940-EB8688578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39115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按品汇总 · 规则型采购参考 · 入库与交付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C086A890-1D00-4B1E-9381-F8B780222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5162550"/>
            <a:ext cx="228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7A45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6396F8C8-A9BF-4BE5-B430-A55448D95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4953000"/>
            <a:ext cx="2571750" cy="85725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8E2F0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FF007E3D-6DC5-4EED-8DFD-C84736144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5076825"/>
            <a:ext cx="400050" cy="238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86EBB2B-2BFC-4CF4-8F6B-6557BFB6B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5095875"/>
            <a:ext cx="24765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675" b="1">
                <a:solidFill>
                  <a:srgbClr val="246BFD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1040CF24-A4D7-4693-93FA-9274D6BE3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5048250"/>
            <a:ext cx="1752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12243B"/>
                </a:solidFill>
                <a:latin typeface="Microsoft YaHei"/>
                <a:ea typeface="Microsoft YaHei"/>
                <a:cs typeface="Microsoft YaHei"/>
              </a:rPr>
              <a:t>序列号与对账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EDBE17C6-CA10-4D1A-8B00-557254CD5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539115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1708A"/>
                </a:solidFill>
                <a:latin typeface="Microsoft YaHei"/>
                <a:ea typeface="Microsoft YaHei"/>
                <a:cs typeface="Microsoft YaHei"/>
              </a:rPr>
              <a:t>进销退追踪 · 退货退款 · 内部客户对账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8F0DBEDF-4581-4909-9512-2BA72124B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5943600"/>
            <a:ext cx="81915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246BF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1DD89420-85DB-4F2D-945F-EDB61FF61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650" y="5981700"/>
            <a:ext cx="7886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建议试点：真实渠道客户 + 核心3C商品 + 一次订单到交付与对账</a:t>
            </a:r>
          </a:p>
        </p:txBody>
      </p:sp>
    </p:spTree>
    <p:extLst>
      <p:ext uri="{BB962C8B-B14F-4D97-AF65-F5344CB8AC3E}">
        <p14:creationId xmlns:p14="http://schemas.microsoft.com/office/powerpoint/2010/main" val="146363746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71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BAC43BD-690E-4400-AF0E-8DBD9F17C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20193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9AC219-E563-4CDC-9867-600CE92BB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"/>
            <a:ext cx="1866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11 公司与下一步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6374B7-0EAF-4335-9492-5810FD6E8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10820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深圳云上互联：让订货进入企业经营流程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D21918-87AC-4E2B-BE76-D763E2D28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4668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C9DBF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C9DBF5"/>
                </a:solidFill>
                <a:latin typeface="Microsoft YaHei"/>
                <a:ea typeface="Microsoft YaHei"/>
                <a:cs typeface="Microsoft YaHei"/>
              </a:rPr>
              <a:t>深圳云上互联为企业提供订货商城与订单协同服务，连接客户订货、商品价格、采购库存、交付与对账流程。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2E2A59-4E59-4887-B25A-EB7D568C7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38900"/>
            <a:ext cx="10820400" cy="95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>
              <a:alpha val="1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928798-6A27-4EDB-8314-4651304FD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34150"/>
            <a:ext cx="438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云上订货｜3C数码订货系统解决方案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652537-9C3A-41A5-922B-9D65ECEEB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505575"/>
            <a:ext cx="66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47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9CC1F4-CD94-4E5C-BFC8-DDA19E689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5391150" cy="3295650"/>
          </a:xfrm>
          <a:prstGeom xmlns:a="http://schemas.openxmlformats.org/drawingml/2006/main" prst="roundRect">
            <a:avLst>
              <a:gd name="adj" fmla="val 4624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9525">
            <a:solidFill>
              <a:srgbClr val="24476D"/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7"/>
          <a:fontRef xmlns:a="http://schemas.openxmlformats.org/drawingml/2006/main" idx="major"/>
        </p:style>
      </p:sp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4A132B4-B983-42D2-B4CB-6D44D3820F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b8f8bce60347d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97255" y="2476500"/>
            <a:ext cx="4968240" cy="2533650"/>
          </a:xfrm>
          <a:prstGeom xmlns:a="http://schemas.openxmlformats.org/drawingml/2006/main" prst="roundRect">
            <a:avLst>
              <a:gd name="adj" fmla="val 4511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F1961B-6A25-4AC7-9ED9-C668D5436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305050"/>
            <a:ext cx="13144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71A3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3C6294-481B-4AE6-93E5-39D65B693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24100"/>
            <a:ext cx="1162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企业订货协同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9A7112-41C0-4460-9F3F-B46303FEF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5010150"/>
            <a:ext cx="2209800" cy="247650"/>
          </a:xfrm>
          <a:prstGeom xmlns:a="http://schemas.openxmlformats.org/drawingml/2006/main" prst="roundRect">
            <a:avLst>
              <a:gd name="adj" fmla="val 30769"/>
            </a:avLst>
          </a:prstGeom>
          <a:solidFill xmlns:a="http://schemas.openxmlformats.org/drawingml/2006/main">
            <a:srgbClr val="061B34">
              <a:alpha val="90000"/>
            </a:srgbClr>
          </a:solidFill>
          <a:ln xmlns:a="http://schemas.openxmlformats.org/drawingml/2006/main" w="9525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48D8BA-1030-4E21-A1E1-0E6620E14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81425" y="5029200"/>
            <a:ext cx="21145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业务结构示例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4ADB43-77B4-43DA-B30B-59B7B287C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095500"/>
            <a:ext cx="4972050" cy="3295650"/>
          </a:xfrm>
          <a:prstGeom xmlns:a="http://schemas.openxmlformats.org/drawingml/2006/main" prst="roundRect">
            <a:avLst>
              <a:gd name="adj" fmla="val 4624"/>
            </a:avLst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6"/>
          <a:fontRef xmlns:a="http://schemas.openxmlformats.org/drawingml/2006/main" idx="major"/>
        </p:style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C04D0D-6838-46EC-A01A-C3EDC8653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343150"/>
            <a:ext cx="13716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F92216-210B-40B4-A491-A5AFDF395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362200"/>
            <a:ext cx="1219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建议现场验证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AFA0A1-A8ED-4199-9FFE-CDFD3DF77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8765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D12DA9-DBF2-4B22-A9A5-B964FAE1B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943225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4C8056-F2A8-4DAB-9DC3-989B11AAC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8575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准备真实资料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94EE7E-7842-4DAE-90B6-01A0C1E54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14325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带来30–50个核心SKU、3类渠道客户和适用价格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D994F6E-4B44-4ACD-B406-00F119508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61950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/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592F86-4659-4E8B-91DD-08CEB388F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686175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DCFFFA-5D13-405C-832B-671EC1B32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6004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跑通真实订单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511BD7-DA46-43A0-9125-ED42CE6AF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88620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商城/代客开单 → 核准 → 汇总 → 采购参考 → 交付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67F841C-AC49-48F6-ACAA-E808D3A7F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362450"/>
            <a:ext cx="438150" cy="4381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9525">
            <a:solidFill>
              <a:srgbClr val="FFFFFF">
                <a:alpha val="18000"/>
              </a:srgbClr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3356AFC-CBA8-41CD-B323-F3D47CCB8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429125"/>
            <a:ext cx="438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14457E6-AB57-4929-87EC-BE6197CE5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34340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核对业务结果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DAA7BB0-45F5-49D2-B816-B3CB84057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629150"/>
            <a:ext cx="3714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D8E8FF"/>
                </a:solidFill>
                <a:latin typeface="Microsoft YaHei"/>
                <a:ea typeface="Microsoft YaHei"/>
                <a:cs typeface="Microsoft YaHei"/>
              </a:rPr>
              <a:t>验证序列号进销退记录、退货退款和企业内部对账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E82763A-D813-43D4-BC26-80DD6D39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5810250"/>
            <a:ext cx="67437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E19B8D4-018B-4E61-8344-86ADEAA91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5848350"/>
            <a:ext cx="6438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下一步：用贵司真实SKU、价格、客户和一条订单链现场验收</a:t>
            </a:r>
          </a:p>
        </p:txBody>
      </p:sp>
    </p:spTree>
    <p:extLst>
      <p:ext uri="{BB962C8B-B14F-4D97-AF65-F5344CB8AC3E}">
        <p14:creationId xmlns:p14="http://schemas.microsoft.com/office/powerpoint/2010/main" val="3319279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Microsoft YaHei"/>
        <a:ea typeface="Calibri Light"/>
        <a:cs typeface="Calibri Light"/>
      </a:majorFont>
      <a:minorFont>
        <a:latin typeface="Microsoft YaHe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2026-10-12T16:14:53.7490000Z</dcterms:created>
  <dcterms:modified xsi:type="dcterms:W3CDTF">2026-10-12T16:14:53.7490000Z</dcterms:modified>
</coreProperties>
</file>