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263abf93e546b9" /><Relationship Type="http://schemas.openxmlformats.org/officeDocument/2006/relationships/extended-properties" Target="/docProps/app.xml" Id="R5cc652074fc44156" /><Relationship Type="http://schemas.openxmlformats.org/officeDocument/2006/relationships/officeDocument" Target="/ppt/presentation.xml" Id="Rf5b681124c8946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d89b89e09e412f"/>
  </p:sldMasterIdLst>
  <p:notesMasterIdLst>
    <p:notesMasterId xmlns:r="http://schemas.openxmlformats.org/officeDocument/2006/relationships" r:id="Rcfe1275b5f884bcc"/>
  </p:notesMasterIdLst>
  <p:sldIdLst>
    <p:sldId xmlns:r="http://schemas.openxmlformats.org/officeDocument/2006/relationships" id="256" r:id="R5405330349ff4733"/>
    <p:sldId xmlns:r="http://schemas.openxmlformats.org/officeDocument/2006/relationships" id="257" r:id="Re589d63d5cf24a65"/>
    <p:sldId xmlns:r="http://schemas.openxmlformats.org/officeDocument/2006/relationships" id="258" r:id="R252b5edcd03f4b99"/>
    <p:sldId xmlns:r="http://schemas.openxmlformats.org/officeDocument/2006/relationships" id="259" r:id="R3d2679c2059442e4"/>
    <p:sldId xmlns:r="http://schemas.openxmlformats.org/officeDocument/2006/relationships" id="260" r:id="R66c9654955c64e94"/>
    <p:sldId xmlns:r="http://schemas.openxmlformats.org/officeDocument/2006/relationships" id="261" r:id="R3b8b02a8d9534006"/>
    <p:sldId xmlns:r="http://schemas.openxmlformats.org/officeDocument/2006/relationships" id="262" r:id="Re42337c8d4674912"/>
    <p:sldId xmlns:r="http://schemas.openxmlformats.org/officeDocument/2006/relationships" id="263" r:id="Rbf01ff6fe87a4954"/>
    <p:sldId xmlns:r="http://schemas.openxmlformats.org/officeDocument/2006/relationships" id="264" r:id="Rb5f13d7ff8914a2d"/>
    <p:sldId xmlns:r="http://schemas.openxmlformats.org/officeDocument/2006/relationships" id="265" r:id="R5e66e0dc214b4bc0"/>
    <p:sldId xmlns:r="http://schemas.openxmlformats.org/officeDocument/2006/relationships" id="266" r:id="Rf8cbb6d3b96b4d02"/>
    <p:sldId xmlns:r="http://schemas.openxmlformats.org/officeDocument/2006/relationships" id="267" r:id="R68ec290d06fa4539"/>
    <p:sldId xmlns:r="http://schemas.openxmlformats.org/officeDocument/2006/relationships" id="268" r:id="R3604fbc24da04452"/>
    <p:sldId xmlns:r="http://schemas.openxmlformats.org/officeDocument/2006/relationships" id="269" r:id="R8c8562fcb19f4020"/>
    <p:sldId xmlns:r="http://schemas.openxmlformats.org/officeDocument/2006/relationships" id="270" r:id="R6e1a0b9f736d4085"/>
    <p:sldId xmlns:r="http://schemas.openxmlformats.org/officeDocument/2006/relationships" id="271" r:id="R74eceb38821f479b"/>
    <p:sldId xmlns:r="http://schemas.openxmlformats.org/officeDocument/2006/relationships" id="272" r:id="R02ab8ad3e1964f35"/>
    <p:sldId xmlns:r="http://schemas.openxmlformats.org/officeDocument/2006/relationships" id="273" r:id="Ra8aba51ccc334a58"/>
    <p:sldId xmlns:r="http://schemas.openxmlformats.org/officeDocument/2006/relationships" id="274" r:id="R8a4ba4fb62694d13"/>
    <p:sldId xmlns:r="http://schemas.openxmlformats.org/officeDocument/2006/relationships" id="275" r:id="R774f0b3fcfe7496d"/>
    <p:sldId xmlns:r="http://schemas.openxmlformats.org/officeDocument/2006/relationships" id="276" r:id="R2923ea34a0ac4c7c"/>
    <p:sldId xmlns:r="http://schemas.openxmlformats.org/officeDocument/2006/relationships" id="277" r:id="Ra4e2d58b966d4f51"/>
    <p:sldId xmlns:r="http://schemas.openxmlformats.org/officeDocument/2006/relationships" id="278" r:id="R09cd863862a749be"/>
    <p:sldId xmlns:r="http://schemas.openxmlformats.org/officeDocument/2006/relationships" id="279" r:id="R7503ea0c7a4a4914"/>
    <p:sldId xmlns:r="http://schemas.openxmlformats.org/officeDocument/2006/relationships" id="280" r:id="Ra05383505f22487f"/>
    <p:sldId xmlns:r="http://schemas.openxmlformats.org/officeDocument/2006/relationships" id="281" r:id="R2a4c09f664424620"/>
    <p:sldId xmlns:r="http://schemas.openxmlformats.org/officeDocument/2006/relationships" id="282" r:id="R2959494df23240fe"/>
    <p:sldId xmlns:r="http://schemas.openxmlformats.org/officeDocument/2006/relationships" id="283" r:id="R66ec348367c04343"/>
    <p:sldId xmlns:r="http://schemas.openxmlformats.org/officeDocument/2006/relationships" id="284" r:id="Re85ef192a7e44169"/>
    <p:sldId xmlns:r="http://schemas.openxmlformats.org/officeDocument/2006/relationships" id="285" r:id="Rd248c52b2da14c6f"/>
    <p:sldId xmlns:r="http://schemas.openxmlformats.org/officeDocument/2006/relationships" id="286" r:id="Ra2cb0501cae84590"/>
    <p:sldId xmlns:r="http://schemas.openxmlformats.org/officeDocument/2006/relationships" id="287" r:id="R297f0435c56c4b79"/>
    <p:sldId xmlns:r="http://schemas.openxmlformats.org/officeDocument/2006/relationships" id="288" r:id="R8f8a300dccc049c9"/>
    <p:sldId xmlns:r="http://schemas.openxmlformats.org/officeDocument/2006/relationships" id="289" r:id="Reab221f6eb5249e8"/>
    <p:sldId xmlns:r="http://schemas.openxmlformats.org/officeDocument/2006/relationships" id="290" r:id="R34f962067f0c4ab7"/>
    <p:sldId xmlns:r="http://schemas.openxmlformats.org/officeDocument/2006/relationships" id="291" r:id="Rb340e83d0808462a"/>
    <p:sldId xmlns:r="http://schemas.openxmlformats.org/officeDocument/2006/relationships" id="292" r:id="R767d7b1ae4d247cd"/>
    <p:sldId xmlns:r="http://schemas.openxmlformats.org/officeDocument/2006/relationships" id="293" r:id="Rac844eaa6c1040f4"/>
    <p:sldId xmlns:r="http://schemas.openxmlformats.org/officeDocument/2006/relationships" id="294" r:id="Rc6b85a818ca5403a"/>
    <p:sldId xmlns:r="http://schemas.openxmlformats.org/officeDocument/2006/relationships" id="295" r:id="R682cb57dafa24f90"/>
    <p:sldId xmlns:r="http://schemas.openxmlformats.org/officeDocument/2006/relationships" id="296" r:id="R265d0c522df04b54"/>
    <p:sldId xmlns:r="http://schemas.openxmlformats.org/officeDocument/2006/relationships" id="297" r:id="R69090e2f7e724d4c"/>
    <p:sldId xmlns:r="http://schemas.openxmlformats.org/officeDocument/2006/relationships" id="298" r:id="R83af8b15a91d47e9"/>
    <p:sldId xmlns:r="http://schemas.openxmlformats.org/officeDocument/2006/relationships" id="299" r:id="R686eaad78d8548d4"/>
    <p:sldId xmlns:r="http://schemas.openxmlformats.org/officeDocument/2006/relationships" id="300" r:id="Rc03d1734a8e948ef"/>
    <p:sldId xmlns:r="http://schemas.openxmlformats.org/officeDocument/2006/relationships" id="301" r:id="Recea36d425244416"/>
    <p:sldId xmlns:r="http://schemas.openxmlformats.org/officeDocument/2006/relationships" id="302" r:id="R6985e58e38c14f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dd3b264c104615" /><Relationship Type="http://schemas.openxmlformats.org/officeDocument/2006/relationships/slideMaster" Target="/ppt/slideMasters/slideMaster1.xml" Id="R85d89b89e09e412f" /><Relationship Type="http://schemas.openxmlformats.org/officeDocument/2006/relationships/notesMaster" Target="/ppt/notesMasters/notesMaster1.xml" Id="Rcfe1275b5f884bcc" /><Relationship Type="http://schemas.openxmlformats.org/officeDocument/2006/relationships/presProps" Target="/ppt/presProps.xml" Id="R21480404d364477b" /><Relationship Type="http://schemas.openxmlformats.org/officeDocument/2006/relationships/tableStyles" Target="/ppt/tableStyles.xml" Id="Re768d6e0c4a74321" /><Relationship Type="http://schemas.openxmlformats.org/officeDocument/2006/relationships/slide" Target="/ppt/slides/slide1.xml" Id="R5405330349ff4733" /><Relationship Type="http://schemas.openxmlformats.org/officeDocument/2006/relationships/slide" Target="/ppt/slides/slide2.xml" Id="Re589d63d5cf24a65" /><Relationship Type="http://schemas.openxmlformats.org/officeDocument/2006/relationships/slide" Target="/ppt/slides/slide3.xml" Id="R252b5edcd03f4b99" /><Relationship Type="http://schemas.openxmlformats.org/officeDocument/2006/relationships/slide" Target="/ppt/slides/slide4.xml" Id="R3d2679c2059442e4" /><Relationship Type="http://schemas.openxmlformats.org/officeDocument/2006/relationships/slide" Target="/ppt/slides/slide5.xml" Id="R66c9654955c64e94" /><Relationship Type="http://schemas.openxmlformats.org/officeDocument/2006/relationships/slide" Target="/ppt/slides/slide6.xml" Id="R3b8b02a8d9534006" /><Relationship Type="http://schemas.openxmlformats.org/officeDocument/2006/relationships/slide" Target="/ppt/slides/slide7.xml" Id="Re42337c8d4674912" /><Relationship Type="http://schemas.openxmlformats.org/officeDocument/2006/relationships/slide" Target="/ppt/slides/slide8.xml" Id="Rbf01ff6fe87a4954" /><Relationship Type="http://schemas.openxmlformats.org/officeDocument/2006/relationships/slide" Target="/ppt/slides/slide9.xml" Id="Rb5f13d7ff8914a2d" /><Relationship Type="http://schemas.openxmlformats.org/officeDocument/2006/relationships/slide" Target="/ppt/slides/slide10.xml" Id="R5e66e0dc214b4bc0" /><Relationship Type="http://schemas.openxmlformats.org/officeDocument/2006/relationships/slide" Target="/ppt/slides/slide11.xml" Id="Rf8cbb6d3b96b4d02" /><Relationship Type="http://schemas.openxmlformats.org/officeDocument/2006/relationships/slide" Target="/ppt/slides/slide12.xml" Id="R68ec290d06fa4539" /><Relationship Type="http://schemas.openxmlformats.org/officeDocument/2006/relationships/slide" Target="/ppt/slides/slide13.xml" Id="R3604fbc24da04452" /><Relationship Type="http://schemas.openxmlformats.org/officeDocument/2006/relationships/slide" Target="/ppt/slides/slide14.xml" Id="R8c8562fcb19f4020" /><Relationship Type="http://schemas.openxmlformats.org/officeDocument/2006/relationships/slide" Target="/ppt/slides/slide15.xml" Id="R6e1a0b9f736d4085" /><Relationship Type="http://schemas.openxmlformats.org/officeDocument/2006/relationships/slide" Target="/ppt/slides/slide16.xml" Id="R74eceb38821f479b" /><Relationship Type="http://schemas.openxmlformats.org/officeDocument/2006/relationships/slide" Target="/ppt/slides/slide17.xml" Id="R02ab8ad3e1964f35" /><Relationship Type="http://schemas.openxmlformats.org/officeDocument/2006/relationships/slide" Target="/ppt/slides/slide18.xml" Id="Ra8aba51ccc334a58" /><Relationship Type="http://schemas.openxmlformats.org/officeDocument/2006/relationships/slide" Target="/ppt/slides/slide19.xml" Id="R8a4ba4fb62694d13" /><Relationship Type="http://schemas.openxmlformats.org/officeDocument/2006/relationships/slide" Target="/ppt/slides/slide20.xml" Id="R774f0b3fcfe7496d" /><Relationship Type="http://schemas.openxmlformats.org/officeDocument/2006/relationships/slide" Target="/ppt/slides/slide21.xml" Id="R2923ea34a0ac4c7c" /><Relationship Type="http://schemas.openxmlformats.org/officeDocument/2006/relationships/slide" Target="/ppt/slides/slide22.xml" Id="Ra4e2d58b966d4f51" /><Relationship Type="http://schemas.openxmlformats.org/officeDocument/2006/relationships/slide" Target="/ppt/slides/slide23.xml" Id="R09cd863862a749be" /><Relationship Type="http://schemas.openxmlformats.org/officeDocument/2006/relationships/slide" Target="/ppt/slides/slide24.xml" Id="R7503ea0c7a4a4914" /><Relationship Type="http://schemas.openxmlformats.org/officeDocument/2006/relationships/slide" Target="/ppt/slides/slide25.xml" Id="Ra05383505f22487f" /><Relationship Type="http://schemas.openxmlformats.org/officeDocument/2006/relationships/slide" Target="/ppt/slides/slide26.xml" Id="R2a4c09f664424620" /><Relationship Type="http://schemas.openxmlformats.org/officeDocument/2006/relationships/slide" Target="/ppt/slides/slide27.xml" Id="R2959494df23240fe" /><Relationship Type="http://schemas.openxmlformats.org/officeDocument/2006/relationships/slide" Target="/ppt/slides/slide28.xml" Id="R66ec348367c04343" /><Relationship Type="http://schemas.openxmlformats.org/officeDocument/2006/relationships/slide" Target="/ppt/slides/slide29.xml" Id="Re85ef192a7e44169" /><Relationship Type="http://schemas.openxmlformats.org/officeDocument/2006/relationships/slide" Target="/ppt/slides/slide30.xml" Id="Rd248c52b2da14c6f" /><Relationship Type="http://schemas.openxmlformats.org/officeDocument/2006/relationships/slide" Target="/ppt/slides/slide31.xml" Id="Ra2cb0501cae84590" /><Relationship Type="http://schemas.openxmlformats.org/officeDocument/2006/relationships/slide" Target="/ppt/slides/slide32.xml" Id="R297f0435c56c4b79" /><Relationship Type="http://schemas.openxmlformats.org/officeDocument/2006/relationships/slide" Target="/ppt/slides/slide33.xml" Id="R8f8a300dccc049c9" /><Relationship Type="http://schemas.openxmlformats.org/officeDocument/2006/relationships/slide" Target="/ppt/slides/slide34.xml" Id="Reab221f6eb5249e8" /><Relationship Type="http://schemas.openxmlformats.org/officeDocument/2006/relationships/slide" Target="/ppt/slides/slide35.xml" Id="R34f962067f0c4ab7" /><Relationship Type="http://schemas.openxmlformats.org/officeDocument/2006/relationships/slide" Target="/ppt/slides/slide36.xml" Id="Rb340e83d0808462a" /><Relationship Type="http://schemas.openxmlformats.org/officeDocument/2006/relationships/slide" Target="/ppt/slides/slide37.xml" Id="R767d7b1ae4d247cd" /><Relationship Type="http://schemas.openxmlformats.org/officeDocument/2006/relationships/slide" Target="/ppt/slides/slide38.xml" Id="Rac844eaa6c1040f4" /><Relationship Type="http://schemas.openxmlformats.org/officeDocument/2006/relationships/slide" Target="/ppt/slides/slide39.xml" Id="Rc6b85a818ca5403a" /><Relationship Type="http://schemas.openxmlformats.org/officeDocument/2006/relationships/slide" Target="/ppt/slides/slide40.xml" Id="R682cb57dafa24f90" /><Relationship Type="http://schemas.openxmlformats.org/officeDocument/2006/relationships/slide" Target="/ppt/slides/slide41.xml" Id="R265d0c522df04b54" /><Relationship Type="http://schemas.openxmlformats.org/officeDocument/2006/relationships/slide" Target="/ppt/slides/slide42.xml" Id="R69090e2f7e724d4c" /><Relationship Type="http://schemas.openxmlformats.org/officeDocument/2006/relationships/slide" Target="/ppt/slides/slide43.xml" Id="R83af8b15a91d47e9" /><Relationship Type="http://schemas.openxmlformats.org/officeDocument/2006/relationships/slide" Target="/ppt/slides/slide44.xml" Id="R686eaad78d8548d4" /><Relationship Type="http://schemas.openxmlformats.org/officeDocument/2006/relationships/slide" Target="/ppt/slides/slide45.xml" Id="Rc03d1734a8e948ef" /><Relationship Type="http://schemas.openxmlformats.org/officeDocument/2006/relationships/slide" Target="/ppt/slides/slide46.xml" Id="Recea36d425244416" /><Relationship Type="http://schemas.openxmlformats.org/officeDocument/2006/relationships/slide" Target="/ppt/slides/slide47.xml" Id="R6985e58e38c14f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6f5207620245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717b54766c4000" /><Relationship Type="http://schemas.openxmlformats.org/officeDocument/2006/relationships/notesMaster" Target="/ppt/notesMasters/notesMaster1.xml" Id="R3617689b48fd46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512f3f7dbe546b5" /><Relationship Type="http://schemas.openxmlformats.org/officeDocument/2006/relationships/notesMaster" Target="/ppt/notesMasters/notesMaster1.xml" Id="R06bebae784b348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83539b7bf24389" /><Relationship Type="http://schemas.openxmlformats.org/officeDocument/2006/relationships/notesMaster" Target="/ppt/notesMasters/notesMaster1.xml" Id="Re0f29f4ca24147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bb54c416e254d48" /><Relationship Type="http://schemas.openxmlformats.org/officeDocument/2006/relationships/notesMaster" Target="/ppt/notesMasters/notesMaster1.xml" Id="R271927aeb66f45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04df72686e4b3e" /><Relationship Type="http://schemas.openxmlformats.org/officeDocument/2006/relationships/notesMaster" Target="/ppt/notesMasters/notesMaster1.xml" Id="R3c4cc175f6054cb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9aaf77de3d4b21" /><Relationship Type="http://schemas.openxmlformats.org/officeDocument/2006/relationships/notesMaster" Target="/ppt/notesMasters/notesMaster1.xml" Id="R303d47431e0349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33a0ee320e4a6c" /><Relationship Type="http://schemas.openxmlformats.org/officeDocument/2006/relationships/notesMaster" Target="/ppt/notesMasters/notesMaster1.xml" Id="R5cd581387aa14c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b62218cfb944fd" /><Relationship Type="http://schemas.openxmlformats.org/officeDocument/2006/relationships/notesMaster" Target="/ppt/notesMasters/notesMaster1.xml" Id="Rde72be7be8f945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224cded63c4a5c" /><Relationship Type="http://schemas.openxmlformats.org/officeDocument/2006/relationships/notesMaster" Target="/ppt/notesMasters/notesMaster1.xml" Id="R368091987aa443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575428ee23c4b4f" /><Relationship Type="http://schemas.openxmlformats.org/officeDocument/2006/relationships/notesMaster" Target="/ppt/notesMasters/notesMaster1.xml" Id="R5317dec39bb147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feae9612784976" /><Relationship Type="http://schemas.openxmlformats.org/officeDocument/2006/relationships/notesMaster" Target="/ppt/notesMasters/notesMaster1.xml" Id="Rddbcceaba9f74a6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4b1a2be19b94619" /><Relationship Type="http://schemas.openxmlformats.org/officeDocument/2006/relationships/notesMaster" Target="/ppt/notesMasters/notesMaster1.xml" Id="R42d0aa0122bf45b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1e79d9fab064f98" /><Relationship Type="http://schemas.openxmlformats.org/officeDocument/2006/relationships/notesMaster" Target="/ppt/notesMasters/notesMaster1.xml" Id="Rdc64e72dc9644ce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944a89c99ae4b02" /><Relationship Type="http://schemas.openxmlformats.org/officeDocument/2006/relationships/notesMaster" Target="/ppt/notesMasters/notesMaster1.xml" Id="R33fc27f2a8f24da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45ac5715a96459d" /><Relationship Type="http://schemas.openxmlformats.org/officeDocument/2006/relationships/notesMaster" Target="/ppt/notesMasters/notesMaster1.xml" Id="R714f3c41fc184ec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d5b4c22409b459b" /><Relationship Type="http://schemas.openxmlformats.org/officeDocument/2006/relationships/notesMaster" Target="/ppt/notesMasters/notesMaster1.xml" Id="Rd92b6ecb6b41474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829b4ace3744f10" /><Relationship Type="http://schemas.openxmlformats.org/officeDocument/2006/relationships/notesMaster" Target="/ppt/notesMasters/notesMaster1.xml" Id="R38af7a8c5be54c8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acc866dd9604a53" /><Relationship Type="http://schemas.openxmlformats.org/officeDocument/2006/relationships/notesMaster" Target="/ppt/notesMasters/notesMaster1.xml" Id="R84ff340108c14cb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6840ff6b23a45a2" /><Relationship Type="http://schemas.openxmlformats.org/officeDocument/2006/relationships/notesMaster" Target="/ppt/notesMasters/notesMaster1.xml" Id="Rdb4db2286a60497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bc87068cbb04766" /><Relationship Type="http://schemas.openxmlformats.org/officeDocument/2006/relationships/notesMaster" Target="/ppt/notesMasters/notesMaster1.xml" Id="Rf573576dcf7c443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7cd797f20cd448f" /><Relationship Type="http://schemas.openxmlformats.org/officeDocument/2006/relationships/notesMaster" Target="/ppt/notesMasters/notesMaster1.xml" Id="Rc4ca9228d608402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3ce9be54bcc4e5d" /><Relationship Type="http://schemas.openxmlformats.org/officeDocument/2006/relationships/notesMaster" Target="/ppt/notesMasters/notesMaster1.xml" Id="Rc4b1108646b74a0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4d36d29a9334cd1" /><Relationship Type="http://schemas.openxmlformats.org/officeDocument/2006/relationships/notesMaster" Target="/ppt/notesMasters/notesMaster1.xml" Id="Ra30fdce81475414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187ab56bf984083" /><Relationship Type="http://schemas.openxmlformats.org/officeDocument/2006/relationships/notesMaster" Target="/ppt/notesMasters/notesMaster1.xml" Id="Rb6d0abf961f6416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c580725d82045ca" /><Relationship Type="http://schemas.openxmlformats.org/officeDocument/2006/relationships/notesMaster" Target="/ppt/notesMasters/notesMaster1.xml" Id="R61525b8cd6e54f9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598082dfa524a9b" /><Relationship Type="http://schemas.openxmlformats.org/officeDocument/2006/relationships/notesMaster" Target="/ppt/notesMasters/notesMaster1.xml" Id="R63db23b0248f4c3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124c0efd6f84e97" /><Relationship Type="http://schemas.openxmlformats.org/officeDocument/2006/relationships/notesMaster" Target="/ppt/notesMasters/notesMaster1.xml" Id="R906b51622a214e7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393ca3b7ab54a1c" /><Relationship Type="http://schemas.openxmlformats.org/officeDocument/2006/relationships/notesMaster" Target="/ppt/notesMasters/notesMaster1.xml" Id="Rc297fd98e0d24e2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609dc9b6d2f4646" /><Relationship Type="http://schemas.openxmlformats.org/officeDocument/2006/relationships/notesMaster" Target="/ppt/notesMasters/notesMaster1.xml" Id="R9fc761e29fd04d1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c99720213184cce" /><Relationship Type="http://schemas.openxmlformats.org/officeDocument/2006/relationships/notesMaster" Target="/ppt/notesMasters/notesMaster1.xml" Id="Rdac8e5e7f1f448b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993f7c6c4364293" /><Relationship Type="http://schemas.openxmlformats.org/officeDocument/2006/relationships/notesMaster" Target="/ppt/notesMasters/notesMaster1.xml" Id="R1d562ebb970f4d4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5a5aa2b4be74aae" /><Relationship Type="http://schemas.openxmlformats.org/officeDocument/2006/relationships/notesMaster" Target="/ppt/notesMasters/notesMaster1.xml" Id="Rbcb2eff0c34344c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c0e341a725e4c1d" /><Relationship Type="http://schemas.openxmlformats.org/officeDocument/2006/relationships/notesMaster" Target="/ppt/notesMasters/notesMaster1.xml" Id="R34c70e72eded417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f69f6e0479a42f2" /><Relationship Type="http://schemas.openxmlformats.org/officeDocument/2006/relationships/notesMaster" Target="/ppt/notesMasters/notesMaster1.xml" Id="R0bb84e293f7543e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645a9f27d754530" /><Relationship Type="http://schemas.openxmlformats.org/officeDocument/2006/relationships/notesMaster" Target="/ppt/notesMasters/notesMaster1.xml" Id="R065145c371a94be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c968e97cd1c4cc6" /><Relationship Type="http://schemas.openxmlformats.org/officeDocument/2006/relationships/notesMaster" Target="/ppt/notesMasters/notesMaster1.xml" Id="Rdc273f01ce2a464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08a32e44738474b" /><Relationship Type="http://schemas.openxmlformats.org/officeDocument/2006/relationships/notesMaster" Target="/ppt/notesMasters/notesMaster1.xml" Id="R0e929b2b65a04937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72426c7b999a43d9" /><Relationship Type="http://schemas.openxmlformats.org/officeDocument/2006/relationships/notesMaster" Target="/ppt/notesMasters/notesMaster1.xml" Id="Rb97d80f970784d1b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a326f82c9004372" /><Relationship Type="http://schemas.openxmlformats.org/officeDocument/2006/relationships/notesMaster" Target="/ppt/notesMasters/notesMaster1.xml" Id="R9eb77d05682b4c8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d94f3b7318f469b" /><Relationship Type="http://schemas.openxmlformats.org/officeDocument/2006/relationships/notesMaster" Target="/ppt/notesMasters/notesMaster1.xml" Id="R47db18f5789342fc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0b728230d674411" /><Relationship Type="http://schemas.openxmlformats.org/officeDocument/2006/relationships/notesMaster" Target="/ppt/notesMasters/notesMaster1.xml" Id="R785859615b1a4866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0edb46b1b5b34996" /><Relationship Type="http://schemas.openxmlformats.org/officeDocument/2006/relationships/notesMaster" Target="/ppt/notesMasters/notesMaster1.xml" Id="R5413b1d77eee4001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026d56974799403a" /><Relationship Type="http://schemas.openxmlformats.org/officeDocument/2006/relationships/notesMaster" Target="/ppt/notesMasters/notesMaster1.xml" Id="R00493e6461d94b64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60323b7bb3a5452d" /><Relationship Type="http://schemas.openxmlformats.org/officeDocument/2006/relationships/notesMaster" Target="/ppt/notesMasters/notesMaster1.xml" Id="R81beb904828c41ef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4870a33f77164509" /><Relationship Type="http://schemas.openxmlformats.org/officeDocument/2006/relationships/notesMaster" Target="/ppt/notesMasters/notesMaster1.xml" Id="Re646d65064d9470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cb911524414f47be" /><Relationship Type="http://schemas.openxmlformats.org/officeDocument/2006/relationships/notesMaster" Target="/ppt/notesMasters/notesMaster1.xml" Id="Rbc90c9f2f0ed4baf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5b9676a9e8fd4223" /><Relationship Type="http://schemas.openxmlformats.org/officeDocument/2006/relationships/notesMaster" Target="/ppt/notesMasters/notesMaster1.xml" Id="R313a5c6dc6964a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https://www.ysdinghuo.com/clusters/fmcg-distribution-order-system-cluster.html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https://www.ysdinghuo.com/clusters/fmcg-distribution-order-system-cluster.html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https://www.ysdinghuo.com/clusters/fmcg-distribution-order-system-cluster.html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快消演示。牛奶FMCG-DRY-005规格250ml×12盒、基本单位件、多单位未启用，零售价54.88与批发价49元分别阅读。既有DH-20261012-0001为WEBAPP订货端一件49元订单，无赠品，主仓库CK-20261012-0001出库一件已完成，线下收款49元记录已完成、待收0。列表可用60/系统30与出库页29件差异回查来源。上述为既有演示记录，消费者复购、独立箱价与银行实际到账分别确认；批号、保质期、采购预测和配送按启用条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https://www.ysdinghuo.com/aboutUs.html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9f880255d24e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17a3ac77d44781" /><Relationship Type="http://schemas.openxmlformats.org/officeDocument/2006/relationships/slideLayout" Target="/ppt/slideLayouts/slideLayout1.xml" Id="R1be650db01c84e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e650db01c84e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58a2b8a98842d0" /><Relationship Type="http://schemas.openxmlformats.org/officeDocument/2006/relationships/image" Target="/ppt/media/image.png" Id="Rf2620caec0214016" /><Relationship Type="http://schemas.openxmlformats.org/officeDocument/2006/relationships/image" Target="/ppt/media/image2.png" Id="Rf24f1dc685f74470" /><Relationship Type="http://schemas.openxmlformats.org/officeDocument/2006/relationships/notesSlide" Target="/ppt/notesSlides/notesSlide1.xml" Id="R7554be0f291844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f9b581ab24529" /><Relationship Type="http://schemas.openxmlformats.org/officeDocument/2006/relationships/image" Target="/ppt/media/image3.png" Id="R659ee96fa61745ba" /><Relationship Type="http://schemas.openxmlformats.org/officeDocument/2006/relationships/image" Target="/ppt/media/image4.png" Id="R3c08e208548f4cf0" /><Relationship Type="http://schemas.openxmlformats.org/officeDocument/2006/relationships/image" Target="/ppt/media/image5.png" Id="Rdff0128e84374a41" /><Relationship Type="http://schemas.openxmlformats.org/officeDocument/2006/relationships/image" Target="/ppt/media/image6.png" Id="R4aea423d74bd4422" /><Relationship Type="http://schemas.openxmlformats.org/officeDocument/2006/relationships/image" Target="/ppt/media/image7.png" Id="Rdebed97776ba4321" /><Relationship Type="http://schemas.openxmlformats.org/officeDocument/2006/relationships/notesSlide" Target="/ppt/notesSlides/notesSlide2.xml" Id="R4ce5d6e59d3544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746acf9a8f4985" /><Relationship Type="http://schemas.openxmlformats.org/officeDocument/2006/relationships/image" Target="/ppt/media/image8.png" Id="R4f39e490b663410f" /><Relationship Type="http://schemas.openxmlformats.org/officeDocument/2006/relationships/image" Target="/ppt/media/image9.png" Id="R3ac6b42bdf0c4146" /><Relationship Type="http://schemas.openxmlformats.org/officeDocument/2006/relationships/image" Target="/ppt/media/image10.png" Id="R63e904eacd7a4e10" /><Relationship Type="http://schemas.openxmlformats.org/officeDocument/2006/relationships/image" Target="/ppt/media/image11.png" Id="R3fbeaa46e2d14b7c" /><Relationship Type="http://schemas.openxmlformats.org/officeDocument/2006/relationships/image" Target="/ppt/media/image12.png" Id="Raa26c12ce44b4041" /><Relationship Type="http://schemas.openxmlformats.org/officeDocument/2006/relationships/notesSlide" Target="/ppt/notesSlides/notesSlide3.xml" Id="Rccfda0d119c442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0f3b6725840b1" /><Relationship Type="http://schemas.openxmlformats.org/officeDocument/2006/relationships/image" Target="/ppt/media/image13.png" Id="R0b1a7aa55bcd4771" /><Relationship Type="http://schemas.openxmlformats.org/officeDocument/2006/relationships/notesSlide" Target="/ppt/notesSlides/notesSlide4.xml" Id="R864ee13432e547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5efba33b447b2" /><Relationship Type="http://schemas.openxmlformats.org/officeDocument/2006/relationships/image" Target="/ppt/media/image14.png" Id="R6b73257affee44d8" /><Relationship Type="http://schemas.openxmlformats.org/officeDocument/2006/relationships/image" Target="/ppt/media/image15.png" Id="R8972de3ab6304475" /><Relationship Type="http://schemas.openxmlformats.org/officeDocument/2006/relationships/image" Target="/ppt/media/image16.png" Id="R3fb1e9f646ac4a1c" /><Relationship Type="http://schemas.openxmlformats.org/officeDocument/2006/relationships/image" Target="/ppt/media/image17.png" Id="R8ac951d571b5463b" /><Relationship Type="http://schemas.openxmlformats.org/officeDocument/2006/relationships/image" Target="/ppt/media/image18.png" Id="R9c3c806a36434162" /><Relationship Type="http://schemas.openxmlformats.org/officeDocument/2006/relationships/image" Target="/ppt/media/image19.png" Id="R445f9a42926b44d4" /><Relationship Type="http://schemas.openxmlformats.org/officeDocument/2006/relationships/notesSlide" Target="/ppt/notesSlides/notesSlide5.xml" Id="Re1064bb1db0341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2c4842bc84280" /><Relationship Type="http://schemas.openxmlformats.org/officeDocument/2006/relationships/image" Target="/ppt/media/image20.png" Id="R25047a2da01640da" /><Relationship Type="http://schemas.openxmlformats.org/officeDocument/2006/relationships/image" Target="/ppt/media/image21.png" Id="Raffa8e14d2fa4a39" /><Relationship Type="http://schemas.openxmlformats.org/officeDocument/2006/relationships/image" Target="/ppt/media/image22.png" Id="Rbb2ed5f7fc4b488c" /><Relationship Type="http://schemas.openxmlformats.org/officeDocument/2006/relationships/image" Target="/ppt/media/image23.png" Id="R8d4f3c413f97467c" /><Relationship Type="http://schemas.openxmlformats.org/officeDocument/2006/relationships/image" Target="/ppt/media/image24.png" Id="R0349878ee38f49f4" /><Relationship Type="http://schemas.openxmlformats.org/officeDocument/2006/relationships/image" Target="/ppt/media/image25.png" Id="R6660bf6d748b4ea7" /><Relationship Type="http://schemas.openxmlformats.org/officeDocument/2006/relationships/image" Target="/ppt/media/image26.png" Id="Rfe59170d67494096" /><Relationship Type="http://schemas.openxmlformats.org/officeDocument/2006/relationships/image" Target="/ppt/media/image27.png" Id="Rf0ed88028e614317" /><Relationship Type="http://schemas.openxmlformats.org/officeDocument/2006/relationships/image" Target="/ppt/media/image28.png" Id="R7cb29280e917485d" /><Relationship Type="http://schemas.openxmlformats.org/officeDocument/2006/relationships/notesSlide" Target="/ppt/notesSlides/notesSlide6.xml" Id="R25baf8258b894f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7264e25ae14a3b" /><Relationship Type="http://schemas.openxmlformats.org/officeDocument/2006/relationships/image" Target="/ppt/media/image29.png" Id="Rfe68460083204f64" /><Relationship Type="http://schemas.openxmlformats.org/officeDocument/2006/relationships/image" Target="/ppt/media/image30.png" Id="Rd2c0f7f999c34e27" /><Relationship Type="http://schemas.openxmlformats.org/officeDocument/2006/relationships/image" Target="/ppt/media/image31.png" Id="R6be4825b5f7341f4" /><Relationship Type="http://schemas.openxmlformats.org/officeDocument/2006/relationships/image" Target="/ppt/media/image32.png" Id="R8c9dc31db43c4c81" /><Relationship Type="http://schemas.openxmlformats.org/officeDocument/2006/relationships/image" Target="/ppt/media/image33.png" Id="R39805dc2a9b94489" /><Relationship Type="http://schemas.openxmlformats.org/officeDocument/2006/relationships/image" Target="/ppt/media/image34.png" Id="Re5f3e9e740694338" /><Relationship Type="http://schemas.openxmlformats.org/officeDocument/2006/relationships/notesSlide" Target="/ppt/notesSlides/notesSlide7.xml" Id="Rb10c41f1f97447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7afb2e9ff542ab" /><Relationship Type="http://schemas.openxmlformats.org/officeDocument/2006/relationships/image" Target="/ppt/media/image.jpeg" Id="Rc88d6ab455ac48dc" /><Relationship Type="http://schemas.openxmlformats.org/officeDocument/2006/relationships/notesSlide" Target="/ppt/notesSlides/notesSlide8.xml" Id="R423ba7952d9d4be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643a153e242c5" /><Relationship Type="http://schemas.openxmlformats.org/officeDocument/2006/relationships/image" Target="/ppt/media/image35.png" Id="R9eef22548ae844b0" /><Relationship Type="http://schemas.openxmlformats.org/officeDocument/2006/relationships/image" Target="/ppt/media/image36.png" Id="R820f2f534d5843a6" /><Relationship Type="http://schemas.openxmlformats.org/officeDocument/2006/relationships/image" Target="/ppt/media/image37.png" Id="Rdbc63b97d6304c64" /><Relationship Type="http://schemas.openxmlformats.org/officeDocument/2006/relationships/image" Target="/ppt/media/image38.png" Id="R96d16c14a00b4762" /><Relationship Type="http://schemas.openxmlformats.org/officeDocument/2006/relationships/notesSlide" Target="/ppt/notesSlides/notesSlide9.xml" Id="R196af7fae98340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a25a870e6643c7" /><Relationship Type="http://schemas.openxmlformats.org/officeDocument/2006/relationships/image" Target="/ppt/media/image39.png" Id="R28ab40047c3349b4" /><Relationship Type="http://schemas.openxmlformats.org/officeDocument/2006/relationships/notesSlide" Target="/ppt/notesSlides/notesSlide10.xml" Id="R14f06cdd200d4e4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cb177fcd074dad" /><Relationship Type="http://schemas.openxmlformats.org/officeDocument/2006/relationships/image" Target="/ppt/media/image40.png" Id="R0a7b6a3bbc814931" /><Relationship Type="http://schemas.openxmlformats.org/officeDocument/2006/relationships/image" Target="/ppt/media/image41.png" Id="R3c6a00b4dd9a4f07" /><Relationship Type="http://schemas.openxmlformats.org/officeDocument/2006/relationships/notesSlide" Target="/ppt/notesSlides/notesSlide11.xml" Id="R7930f035b40f4c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3093079ba4842" /><Relationship Type="http://schemas.openxmlformats.org/officeDocument/2006/relationships/image" Target="/ppt/media/image42.png" Id="Re903be83f55f43d1" /><Relationship Type="http://schemas.openxmlformats.org/officeDocument/2006/relationships/notesSlide" Target="/ppt/notesSlides/notesSlide12.xml" Id="R612cd874ef30404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835b4564994b2e" /><Relationship Type="http://schemas.openxmlformats.org/officeDocument/2006/relationships/image" Target="/ppt/media/image43.png" Id="R0c720a1891264cf5" /><Relationship Type="http://schemas.openxmlformats.org/officeDocument/2006/relationships/image" Target="/ppt/media/image44.png" Id="Rcc5acee0c1334515" /><Relationship Type="http://schemas.openxmlformats.org/officeDocument/2006/relationships/image" Target="/ppt/media/image45.png" Id="R5de77afa82064a40" /><Relationship Type="http://schemas.openxmlformats.org/officeDocument/2006/relationships/image" Target="/ppt/media/image46.png" Id="Re362246180464e7f" /><Relationship Type="http://schemas.openxmlformats.org/officeDocument/2006/relationships/notesSlide" Target="/ppt/notesSlides/notesSlide13.xml" Id="R8675e9c7106c4b1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0bb63c3c44c60" /><Relationship Type="http://schemas.openxmlformats.org/officeDocument/2006/relationships/image" Target="/ppt/media/image47.png" Id="Rde10ffbf6af741d2" /><Relationship Type="http://schemas.openxmlformats.org/officeDocument/2006/relationships/image" Target="/ppt/media/image48.png" Id="Rc4951181e95a4a0f" /><Relationship Type="http://schemas.openxmlformats.org/officeDocument/2006/relationships/image" Target="/ppt/media/image49.png" Id="R9063f9bc92344d16" /><Relationship Type="http://schemas.openxmlformats.org/officeDocument/2006/relationships/image" Target="/ppt/media/image50.png" Id="R473963775a444651" /><Relationship Type="http://schemas.openxmlformats.org/officeDocument/2006/relationships/image" Target="/ppt/media/image51.png" Id="Rbe2c4306e8824fa2" /><Relationship Type="http://schemas.openxmlformats.org/officeDocument/2006/relationships/image" Target="/ppt/media/image52.png" Id="R246f4642121b4c7e" /><Relationship Type="http://schemas.openxmlformats.org/officeDocument/2006/relationships/image" Target="/ppt/media/image53.png" Id="Ra99f0b4bbce643ee" /><Relationship Type="http://schemas.openxmlformats.org/officeDocument/2006/relationships/image" Target="/ppt/media/image54.png" Id="R4c38633b647e4ecc" /><Relationship Type="http://schemas.openxmlformats.org/officeDocument/2006/relationships/notesSlide" Target="/ppt/notesSlides/notesSlide14.xml" Id="R277fb09cbf8f456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ace3faee0e44b8" /><Relationship Type="http://schemas.openxmlformats.org/officeDocument/2006/relationships/image" Target="/ppt/media/image55.png" Id="Rcacddf4ed6244d24" /><Relationship Type="http://schemas.openxmlformats.org/officeDocument/2006/relationships/image" Target="/ppt/media/image56.png" Id="R6ca365a6233d45bd" /><Relationship Type="http://schemas.openxmlformats.org/officeDocument/2006/relationships/image" Target="/ppt/media/image57.png" Id="Rd49c62e34e774385" /><Relationship Type="http://schemas.openxmlformats.org/officeDocument/2006/relationships/notesSlide" Target="/ppt/notesSlides/notesSlide15.xml" Id="R707b34ba2e1e4ae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67c5aa21e04e16" /><Relationship Type="http://schemas.openxmlformats.org/officeDocument/2006/relationships/image" Target="/ppt/media/image58.png" Id="R1362123726894563" /><Relationship Type="http://schemas.openxmlformats.org/officeDocument/2006/relationships/image" Target="/ppt/media/image59.png" Id="R5f28e4a672964392" /><Relationship Type="http://schemas.openxmlformats.org/officeDocument/2006/relationships/image" Target="/ppt/media/image60.png" Id="Ra846c8f99b094569" /><Relationship Type="http://schemas.openxmlformats.org/officeDocument/2006/relationships/notesSlide" Target="/ppt/notesSlides/notesSlide16.xml" Id="Rb94401549645447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4ce7f5379451e" /><Relationship Type="http://schemas.openxmlformats.org/officeDocument/2006/relationships/image" Target="/ppt/media/image61.png" Id="R7d48bb17fe41493a" /><Relationship Type="http://schemas.openxmlformats.org/officeDocument/2006/relationships/notesSlide" Target="/ppt/notesSlides/notesSlide17.xml" Id="Rd4c99933389f4c2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98083408744c69" /><Relationship Type="http://schemas.openxmlformats.org/officeDocument/2006/relationships/image" Target="/ppt/media/image62.png" Id="R8ff0432a0170427e" /><Relationship Type="http://schemas.openxmlformats.org/officeDocument/2006/relationships/notesSlide" Target="/ppt/notesSlides/notesSlide18.xml" Id="Re43fb8cfe26c4fd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47e6cda154cfc" /><Relationship Type="http://schemas.openxmlformats.org/officeDocument/2006/relationships/image" Target="/ppt/media/image63.png" Id="Rb9ef74f0eb024efb" /><Relationship Type="http://schemas.openxmlformats.org/officeDocument/2006/relationships/notesSlide" Target="/ppt/notesSlides/notesSlide19.xml" Id="R60c283ba215f4bf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bbce3195e743fd" /><Relationship Type="http://schemas.openxmlformats.org/officeDocument/2006/relationships/image" Target="/ppt/media/image64.png" Id="R3953ed6dff6e4269" /><Relationship Type="http://schemas.openxmlformats.org/officeDocument/2006/relationships/image" Target="/ppt/media/image65.png" Id="R7ddbcf512f564db5" /><Relationship Type="http://schemas.openxmlformats.org/officeDocument/2006/relationships/image" Target="/ppt/media/image66.png" Id="Raabe94607df84457" /><Relationship Type="http://schemas.openxmlformats.org/officeDocument/2006/relationships/image" Target="/ppt/media/image67.png" Id="Rbf70f0e2ee674c04" /><Relationship Type="http://schemas.openxmlformats.org/officeDocument/2006/relationships/image" Target="/ppt/media/image68.png" Id="R5a86aa0d23cd4b93" /><Relationship Type="http://schemas.openxmlformats.org/officeDocument/2006/relationships/notesSlide" Target="/ppt/notesSlides/notesSlide20.xml" Id="R7de460c4027a445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859889cae44943" /><Relationship Type="http://schemas.openxmlformats.org/officeDocument/2006/relationships/image" Target="/ppt/media/image69.png" Id="R167cb849b4b94b36" /><Relationship Type="http://schemas.openxmlformats.org/officeDocument/2006/relationships/notesSlide" Target="/ppt/notesSlides/notesSlide21.xml" Id="R8aa261ae93964be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b832b8d9a6425e" /><Relationship Type="http://schemas.openxmlformats.org/officeDocument/2006/relationships/image" Target="/ppt/media/image70.png" Id="Re394159dfeac48d4" /><Relationship Type="http://schemas.openxmlformats.org/officeDocument/2006/relationships/notesSlide" Target="/ppt/notesSlides/notesSlide22.xml" Id="R504051c4b1fb478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04f81a2e74036" /><Relationship Type="http://schemas.openxmlformats.org/officeDocument/2006/relationships/image" Target="/ppt/media/image71.png" Id="R37ed526b29cb4592" /><Relationship Type="http://schemas.openxmlformats.org/officeDocument/2006/relationships/image" Target="/ppt/media/image72.png" Id="R7f099e2ff1a740de" /><Relationship Type="http://schemas.openxmlformats.org/officeDocument/2006/relationships/image" Target="/ppt/media/image73.png" Id="R8a47a5e49a324e5a" /><Relationship Type="http://schemas.openxmlformats.org/officeDocument/2006/relationships/image" Target="/ppt/media/image74.png" Id="Rad4f52d172824bd7" /><Relationship Type="http://schemas.openxmlformats.org/officeDocument/2006/relationships/notesSlide" Target="/ppt/notesSlides/notesSlide23.xml" Id="R5c298736fa4241f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0b779ae41f45d5" /><Relationship Type="http://schemas.openxmlformats.org/officeDocument/2006/relationships/image" Target="/ppt/media/image75.png" Id="R6c88634dc708401e" /><Relationship Type="http://schemas.openxmlformats.org/officeDocument/2006/relationships/image" Target="/ppt/media/image76.png" Id="R522ea3a9fc7f47d2" /><Relationship Type="http://schemas.openxmlformats.org/officeDocument/2006/relationships/notesSlide" Target="/ppt/notesSlides/notesSlide24.xml" Id="R9e259297f40d4c6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064157b3e84e57" /><Relationship Type="http://schemas.openxmlformats.org/officeDocument/2006/relationships/image" Target="/ppt/media/image77.png" Id="Rd04fa52033774f48" /><Relationship Type="http://schemas.openxmlformats.org/officeDocument/2006/relationships/notesSlide" Target="/ppt/notesSlides/notesSlide25.xml" Id="Ra31ae524de304c6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f8d0e6cbd74c0d" /><Relationship Type="http://schemas.openxmlformats.org/officeDocument/2006/relationships/image" Target="/ppt/media/image2.jpeg" Id="R880d771a579b4d26" /><Relationship Type="http://schemas.openxmlformats.org/officeDocument/2006/relationships/notesSlide" Target="/ppt/notesSlides/notesSlide26.xml" Id="R950e276089d2403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9702f158da41dc" /><Relationship Type="http://schemas.openxmlformats.org/officeDocument/2006/relationships/image" Target="/ppt/media/image78.png" Id="R3bd590b78b6b4dee" /><Relationship Type="http://schemas.openxmlformats.org/officeDocument/2006/relationships/notesSlide" Target="/ppt/notesSlides/notesSlide27.xml" Id="R14b1dc35cc4a495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a4f0575fb44e00" /><Relationship Type="http://schemas.openxmlformats.org/officeDocument/2006/relationships/image" Target="/ppt/media/image79.png" Id="R6f6b2aeb11d6429e" /><Relationship Type="http://schemas.openxmlformats.org/officeDocument/2006/relationships/image" Target="/ppt/media/image80.png" Id="R8bb2a4d8009740f8" /><Relationship Type="http://schemas.openxmlformats.org/officeDocument/2006/relationships/notesSlide" Target="/ppt/notesSlides/notesSlide28.xml" Id="Raec0f999ccc5435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e8c274738046f8" /><Relationship Type="http://schemas.openxmlformats.org/officeDocument/2006/relationships/image" Target="/ppt/media/image81.png" Id="Ra820ff6b634144de" /><Relationship Type="http://schemas.openxmlformats.org/officeDocument/2006/relationships/notesSlide" Target="/ppt/notesSlides/notesSlide29.xml" Id="R99f44c5333ae420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144dec6084db9" /><Relationship Type="http://schemas.openxmlformats.org/officeDocument/2006/relationships/image" Target="/ppt/media/image82.png" Id="Rae7cc596653d4ed4" /><Relationship Type="http://schemas.openxmlformats.org/officeDocument/2006/relationships/image" Target="/ppt/media/image83.png" Id="Re38cd93b969b4539" /><Relationship Type="http://schemas.openxmlformats.org/officeDocument/2006/relationships/image" Target="/ppt/media/image84.png" Id="Rb661da283ef74acd" /><Relationship Type="http://schemas.openxmlformats.org/officeDocument/2006/relationships/image" Target="/ppt/media/image85.png" Id="R9420a31b587d4d58" /><Relationship Type="http://schemas.openxmlformats.org/officeDocument/2006/relationships/image" Target="/ppt/media/image86.png" Id="R86dfd21e65454d30" /><Relationship Type="http://schemas.openxmlformats.org/officeDocument/2006/relationships/notesSlide" Target="/ppt/notesSlides/notesSlide30.xml" Id="Rf80763ef1b5c434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d62ca7168a430f" /><Relationship Type="http://schemas.openxmlformats.org/officeDocument/2006/relationships/image" Target="/ppt/media/image3.jpeg" Id="Re37537db166a4589" /><Relationship Type="http://schemas.openxmlformats.org/officeDocument/2006/relationships/notesSlide" Target="/ppt/notesSlides/notesSlide31.xml" Id="Ra36adada31d0481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929e2aa93a4b5b" /><Relationship Type="http://schemas.openxmlformats.org/officeDocument/2006/relationships/image" Target="/ppt/media/image87.png" Id="R907bf08393db4bdf" /><Relationship Type="http://schemas.openxmlformats.org/officeDocument/2006/relationships/image" Target="/ppt/media/image88.png" Id="Rf82dbeb5cda148f8" /><Relationship Type="http://schemas.openxmlformats.org/officeDocument/2006/relationships/image" Target="/ppt/media/image89.png" Id="Rb32a35ec14ae49b9" /><Relationship Type="http://schemas.openxmlformats.org/officeDocument/2006/relationships/image" Target="/ppt/media/image90.png" Id="R79e8d5a90fc54359" /><Relationship Type="http://schemas.openxmlformats.org/officeDocument/2006/relationships/notesSlide" Target="/ppt/notesSlides/notesSlide32.xml" Id="Rd64bf8f4b6cb40d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d9c3b9c7a94fac" /><Relationship Type="http://schemas.openxmlformats.org/officeDocument/2006/relationships/image" Target="/ppt/media/image91.png" Id="Rc832d1c94ca64c4e" /><Relationship Type="http://schemas.openxmlformats.org/officeDocument/2006/relationships/notesSlide" Target="/ppt/notesSlides/notesSlide33.xml" Id="R7a9e9c0f4650413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caacbd7aa14bdd" /><Relationship Type="http://schemas.openxmlformats.org/officeDocument/2006/relationships/image" Target="/ppt/media/image92.png" Id="Rd0185ed2cce14cdd" /><Relationship Type="http://schemas.openxmlformats.org/officeDocument/2006/relationships/image" Target="/ppt/media/image93.png" Id="Re025761d65214d78" /><Relationship Type="http://schemas.openxmlformats.org/officeDocument/2006/relationships/image" Target="/ppt/media/image94.png" Id="R51a00d6e414d424f" /><Relationship Type="http://schemas.openxmlformats.org/officeDocument/2006/relationships/image" Target="/ppt/media/image95.png" Id="Rb5c82b3288174121" /><Relationship Type="http://schemas.openxmlformats.org/officeDocument/2006/relationships/notesSlide" Target="/ppt/notesSlides/notesSlide34.xml" Id="R4a358a6859734a0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d4eaab4cc4c4e" /><Relationship Type="http://schemas.openxmlformats.org/officeDocument/2006/relationships/image" Target="/ppt/media/image96.png" Id="Rcceaa9d075f448dd" /><Relationship Type="http://schemas.openxmlformats.org/officeDocument/2006/relationships/image" Target="/ppt/media/image97.png" Id="R08cddf1bb93e43ea" /><Relationship Type="http://schemas.openxmlformats.org/officeDocument/2006/relationships/image" Target="/ppt/media/image98.png" Id="Rb1223e940ffc4a90" /><Relationship Type="http://schemas.openxmlformats.org/officeDocument/2006/relationships/notesSlide" Target="/ppt/notesSlides/notesSlide35.xml" Id="R3a6d03a5c0c645b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52e10454e7459c" /><Relationship Type="http://schemas.openxmlformats.org/officeDocument/2006/relationships/image" Target="/ppt/media/image4.jpeg" Id="R961d007c61c34071" /><Relationship Type="http://schemas.openxmlformats.org/officeDocument/2006/relationships/notesSlide" Target="/ppt/notesSlides/notesSlide36.xml" Id="R235afffefdbf4fd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c22b86c84f4c80" /><Relationship Type="http://schemas.openxmlformats.org/officeDocument/2006/relationships/image" Target="/ppt/media/image99.png" Id="R72edfbc148ee45fc" /><Relationship Type="http://schemas.openxmlformats.org/officeDocument/2006/relationships/image" Target="/ppt/media/image100.png" Id="R86e8967c800c4952" /><Relationship Type="http://schemas.openxmlformats.org/officeDocument/2006/relationships/image" Target="/ppt/media/image101.png" Id="R5a367723d03c4516" /><Relationship Type="http://schemas.openxmlformats.org/officeDocument/2006/relationships/image" Target="/ppt/media/image102.png" Id="Rc8a076be9dce44ae" /><Relationship Type="http://schemas.openxmlformats.org/officeDocument/2006/relationships/notesSlide" Target="/ppt/notesSlides/notesSlide37.xml" Id="Ra032dcbb228e446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5a429dfcf94f20" /><Relationship Type="http://schemas.openxmlformats.org/officeDocument/2006/relationships/image" Target="/ppt/media/image103.png" Id="R03afe519ae0c4550" /><Relationship Type="http://schemas.openxmlformats.org/officeDocument/2006/relationships/notesSlide" Target="/ppt/notesSlides/notesSlide38.xml" Id="R0ff051113af344c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383e393074754" /><Relationship Type="http://schemas.openxmlformats.org/officeDocument/2006/relationships/image" Target="/ppt/media/image104.png" Id="R06c9881ca4494f9e" /><Relationship Type="http://schemas.openxmlformats.org/officeDocument/2006/relationships/notesSlide" Target="/ppt/notesSlides/notesSlide39.xml" Id="R0d8a40355a594238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af749828ca4f84" /><Relationship Type="http://schemas.openxmlformats.org/officeDocument/2006/relationships/image" Target="/ppt/media/image105.png" Id="Ra4367ca1982f45e0" /><Relationship Type="http://schemas.openxmlformats.org/officeDocument/2006/relationships/notesSlide" Target="/ppt/notesSlides/notesSlide40.xml" Id="Rb812e6e0fe964484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8a081504f486e" /><Relationship Type="http://schemas.openxmlformats.org/officeDocument/2006/relationships/image" Target="/ppt/media/image106.png" Id="Rfe0f502703b44ea4" /><Relationship Type="http://schemas.openxmlformats.org/officeDocument/2006/relationships/notesSlide" Target="/ppt/notesSlides/notesSlide41.xml" Id="R1064a72a4d6d49b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50fd6a6724924" /><Relationship Type="http://schemas.openxmlformats.org/officeDocument/2006/relationships/image" Target="/ppt/media/image107.png" Id="Rdfce70aa348c4005" /><Relationship Type="http://schemas.openxmlformats.org/officeDocument/2006/relationships/notesSlide" Target="/ppt/notesSlides/notesSlide42.xml" Id="Rd989e46973654bdd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068fdebd046db" /><Relationship Type="http://schemas.openxmlformats.org/officeDocument/2006/relationships/image" Target="/ppt/media/image108.png" Id="Ref213179ea894c08" /><Relationship Type="http://schemas.openxmlformats.org/officeDocument/2006/relationships/notesSlide" Target="/ppt/notesSlides/notesSlide43.xml" Id="R02224a27b2ee4b43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7147097f994e63" /><Relationship Type="http://schemas.openxmlformats.org/officeDocument/2006/relationships/image" Target="/ppt/media/image109.png" Id="R1db05797a64d428a" /><Relationship Type="http://schemas.openxmlformats.org/officeDocument/2006/relationships/image" Target="/ppt/media/image110.png" Id="Rcb60941a978b42b1" /><Relationship Type="http://schemas.openxmlformats.org/officeDocument/2006/relationships/image" Target="/ppt/media/image111.png" Id="Rcf2c57734c1b469f" /><Relationship Type="http://schemas.openxmlformats.org/officeDocument/2006/relationships/image" Target="/ppt/media/image112.png" Id="R2e1ba2c90218456d" /><Relationship Type="http://schemas.openxmlformats.org/officeDocument/2006/relationships/image" Target="/ppt/media/image113.png" Id="R0da683d7bd3b4296" /><Relationship Type="http://schemas.openxmlformats.org/officeDocument/2006/relationships/notesSlide" Target="/ppt/notesSlides/notesSlide44.xml" Id="Rdf21dc966eea4834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cab6f56454433" /><Relationship Type="http://schemas.openxmlformats.org/officeDocument/2006/relationships/image" Target="/ppt/media/image114.png" Id="R61c8f0ec7b924075" /><Relationship Type="http://schemas.openxmlformats.org/officeDocument/2006/relationships/image" Target="/ppt/media/image115.png" Id="Rc566c5dc32a9422f" /><Relationship Type="http://schemas.openxmlformats.org/officeDocument/2006/relationships/notesSlide" Target="/ppt/notesSlides/notesSlide45.xml" Id="R08ee8c226187497b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28e83b9d94ce4" /><Relationship Type="http://schemas.openxmlformats.org/officeDocument/2006/relationships/image" Target="/ppt/media/image116.png" Id="R9a8fcc835f714c66" /><Relationship Type="http://schemas.openxmlformats.org/officeDocument/2006/relationships/notesSlide" Target="/ppt/notesSlides/notesSlide46.xml" Id="R4c99ea44d61547cb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7e167c67446d6" /><Relationship Type="http://schemas.openxmlformats.org/officeDocument/2006/relationships/image" Target="/ppt/media/image117.png" Id="R59cac5a1d1264052" /><Relationship Type="http://schemas.openxmlformats.org/officeDocument/2006/relationships/notesSlide" Target="/ppt/notesSlides/notesSlide47.xml" Id="Rf048949514df459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043586-4B11-4EF7-8BFC-FBD5695794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620caec021401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8FB2F-0864-4818-BDCE-F39B8B24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72D">
              <a:alpha val="40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EFD2DF-A941-4897-B6C3-8F1DF3D716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4f1dc685f74470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0C94F-99A4-408D-A87F-EE28DE199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19240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>
              <a:alpha val="28000"/>
            </a:srgbClr>
          </a:solidFill>
          <a:ln xmlns:a="http://schemas.openxmlformats.org/drawingml/2006/main" w="9525">
            <a:solidFill>
              <a:srgbClr val="A1F0D5">
                <a:alpha val="45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4783B8-29F4-4674-A2C0-50AF4E0E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1771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快消行业解决方案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1EA2F9-CBFD-4CD5-A1F4-8BEE7D4C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6858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把每一次终端补货，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变成可执行的供应链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6D556-857F-4588-B25F-84244348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657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DF8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DDF8EE"/>
                </a:solidFill>
                <a:latin typeface="Microsoft YaHei"/>
                <a:ea typeface="Microsoft YaHei"/>
                <a:cs typeface="Microsoft YaHei"/>
              </a:rPr>
              <a:t>云上订货 · 快消行业订货系统解决方案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291FB0-06E5-4C71-93F9-0EF354FB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86200"/>
            <a:ext cx="6381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E6F6F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E6F6F1"/>
                </a:solidFill>
                <a:latin typeface="Microsoft YaHei"/>
                <a:ea typeface="Microsoft YaHei"/>
                <a:cs typeface="Microsoft YaHei"/>
              </a:rPr>
              <a:t>从品牌商城、渠道价格与促销，到订货汇总、以销定采、周转效期、配送回单和客户对账，让高频生意仍有统一执行口径。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85878D-DF59-49E4-BC31-4E61E8B4F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673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06C5A5-CA17-48CF-81DB-7740207C6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863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饮料乳品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C48CB6-4573-4052-9515-910FA4007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0673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962F92-011C-4C6A-8E33-07AB9A2A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863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休闲食品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78282A-80DA-490C-AF08-9EBBF101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0673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BA7B97-F062-47AB-8A5C-4A4C23BDC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0863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家清纸品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82A1AC-83A0-411A-93B1-4705A448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673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C6B4A5-E12E-424D-B751-9E844BD88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864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个护美妆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994018-F03C-43BA-A3B2-FD308103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4673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07DEFD-1B4F-4247-8DCC-A963F949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4864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母婴用品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042314-0076-407E-BF88-4B9B44042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4673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6837E2-54DC-4891-A870-6B927E4EF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4864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商超便利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0A4877-B392-48DE-9C7A-9AB17137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191250"/>
            <a:ext cx="1981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DDF8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DF8EE"/>
                </a:solidFill>
                <a:latin typeface="Microsoft YaHei"/>
                <a:ea typeface="Microsoft YaHei"/>
                <a:cs typeface="Microsoft YaHei"/>
              </a:rPr>
              <a:t>快消订货与经营协同</a:t>
            </a:r>
          </a:p>
        </p:txBody>
      </p:sp>
    </p:spTree>
    <p:extLst>
      <p:ext uri="{BB962C8B-B14F-4D97-AF65-F5344CB8AC3E}">
        <p14:creationId xmlns:p14="http://schemas.microsoft.com/office/powerpoint/2010/main" val="5148325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711162F-6AF5-4B05-A463-CFB12B1C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551E6-4AB6-4169-A676-DD6E218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行业价值：订单要继续驱动内部执行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4C00F9-CDBD-4325-B520-BA7A02A9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快消订货，不止是多一个下单入口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D2F167-E549-4137-AE49-6F6D9A50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客户补货之后，需求还要继续进入价格与促销核准、采购、仓配和对账，才真正变成企业可执行的业务。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B3B36-9689-46DD-94BB-3A8C2E4E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759FD7-F18C-4C04-BD9E-01342A74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36197E-5FFE-4E5D-843F-21914CD1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DADDD5-D362-49D0-8876-1BB5EBEF6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D8896A-F47A-4B1A-B69B-5C8879EB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D04325A-780A-4EE5-AD50-6F7C4A9E07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9ee96fa61745b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31D2B1-0957-4AB4-A6D6-849E121D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选品更快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A5623-EBA5-4747-B5ED-3BD37CF9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按品牌、品类、规格与常购记录快速找到商品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6F8458-C3A1-4008-ABB4-A474FCBB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64C7B0-D152-4DAC-AA74-DBED2507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D4DE3CE-D067-4D93-A738-B1065E2F8D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08e208548f4cf0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81DCB0-FCD5-43A3-9DFB-57E4D8F30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政策更准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2386F8-A03F-47E4-9772-6CF983F3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客户价、等级价、促销与起订规则在下单前说明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FEB1D-CE58-496F-A84A-A61D56049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06040B-24C9-4C08-8CA7-C37C4AD6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955827B-11C5-4BC7-AC06-EA3EF62C67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f0128e84374a41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92E104-D684-4FEA-8C0A-3F9A2C32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需求可汇总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E7C9D-304F-4C51-9FBA-7527E4FB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自助订货、代客开单与PC后台录单统一进入订单池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CAD4FA-1B25-4140-9E47-003108AC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AAFAD4-8B3E-497D-A8C2-C03815947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D995004-4188-43F7-AC7D-02FB2CA499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a423d74bd4422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20EBC3-D1DE-44F1-834E-8C694F85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备货可执行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A51AA3-E90F-4FD7-B7BB-F447D9C8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订购数、库存与采购中数量进入采购判断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F7F611-36B9-4F84-88A3-77719698A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C0AE7E-1535-48E2-A458-3BDDEA37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E5AD7FB-6BE0-48F0-A178-271EE44CFA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bed97776ba4321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965BF49-C23B-4BC5-869B-A5A550EB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账务可核对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B49305-CA8E-4221-9434-26FAADE9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订货、退货与关联收付款回到客户账务口径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C596A62-C6EA-441D-B038-841B58E2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3AC1269-D16F-4E77-A904-C3AC78B2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一张订单，不只回答卖了什么，还要回答下一步由谁执行</a:t>
            </a:r>
          </a:p>
        </p:txBody>
      </p:sp>
    </p:spTree>
    <p:extLst>
      <p:ext uri="{BB962C8B-B14F-4D97-AF65-F5344CB8AC3E}">
        <p14:creationId xmlns:p14="http://schemas.microsoft.com/office/powerpoint/2010/main" val="20810182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9549674-18A1-4652-BD2E-88AE46083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0C5B7-166A-48D2-972D-5C6A74B4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行业现场：渠道多、规则多、节奏快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BE9CE-E923-4B3A-9C18-CA88DC48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从品牌到终端，共享一张渠道供货网络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820830-CCE6-42B1-A9C4-F5FA5F83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品牌商、总代、区域经销、KA商超、便利店、专卖店与电商团购的经营方式不同，但商品、价格、活动与履约口径需要统一。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29A1AB-B0B9-4158-8238-05CB7529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2C096-8677-4ABD-894C-C7C01D83C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2D393-8229-4DD9-B096-3DC40427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1EB708-F619-45CE-B3F0-80AB938B1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0FF6B-7159-4057-83A0-F092960D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D55972E-AD45-4980-82DE-6917EF1CA0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39e490b663410f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49ABEC-0BDA-44F8-8AAC-C7186EE7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7B945A-3663-436B-AC6A-75456EB1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9B3C15-412B-4B30-B7B7-508D7E2A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品牌商/总代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441B64-3A2D-494E-AC9B-B32EB48BD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商品政策、新品节奏与活动规则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595E2E-D758-4800-82E3-50A9E773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220A6-6B4F-4456-B345-75641ECA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F51301-FD70-48D4-98A7-EB7822BF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40636D6A-2111-45FC-AEC0-9102CBFBED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6b42bdf0c4146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25E4C1-057D-441C-9EDF-BC9A3307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F4B8D1-5316-46A0-AF54-8B77DC24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FC35AE-E6DE-4D8B-8254-32B197D0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0C3D00-9B65-4A8E-85B8-09643C8B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区域客户、等级价格与补货任务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8D4CB9-65FF-4EDB-9B1D-94A53D38E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3B1141-2C87-44A1-986F-784E4C9B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E4041B-1D3E-45AC-8E59-EEB0EB3B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27C8445-B451-4787-A0E0-A7A774C4D0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e904eacd7a4e10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6FE5F0-BACE-4265-B51A-73B02BB5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03EFC9-F865-4BC6-AA52-131B18D43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C682CE-0E06-47CB-8E00-371D38159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KA/连锁商超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2A4DFA-E9C5-4ECC-A201-CA7B78C4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合同价、促销档期与周期结算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177DFA7-A697-46B6-9D4D-77DFA5FF7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D50E9BC-B7CA-4D25-BFE1-D9C25E38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8A63BF3-4776-473A-91C6-464C2354C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8FEA7059-4911-4C8A-9BBC-7AAE14C3EB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beaa46e2d14b7c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C8B6C50-5CD1-412C-98ED-02D376EC5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B6472BB-AF8E-4F18-A68F-2D879710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61D9ADF-0447-4DE4-9A88-53F648EF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便利/专卖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D9BC3CF-C652-4811-A7C9-551B7DB6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高频补货、整箱采购与快速交付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1E26C13-E330-4BB9-BD25-B8648A20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5FAF4E9-14C7-47C2-8357-A0D7A554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F8C8196-277F-4961-B237-098689634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7B6C709C-14F2-444A-84C3-5FE6A3B4CE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26c12ce44b4041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D6C23B6-71F4-42DA-A7A5-85411BA5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60E385F-5707-4150-8A1F-2A237FA2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BFE519F-41F2-48F1-8E47-C2828DC78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电商/团购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D51480A-A898-4069-BE3A-3D44774B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活动选品、批量清单与项目交期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F9B4A7C-261E-4BAE-85AF-14118C99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7EBFFF8-D749-44AC-8EAB-B8BD2E2D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统一的是商品、价格、活动与履约口径，不是渠道经营方式</a:t>
            </a:r>
          </a:p>
        </p:txBody>
      </p:sp>
    </p:spTree>
    <p:extLst>
      <p:ext uri="{BB962C8B-B14F-4D97-AF65-F5344CB8AC3E}">
        <p14:creationId xmlns:p14="http://schemas.microsoft.com/office/powerpoint/2010/main" val="19146649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57D3F90-E268-4AF4-8F65-4FA03160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853C2-9E16-4BA8-AC2E-201800B2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行业覆盖：不同品类有不同补货逻辑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9E6502-5AFF-4E95-82A6-B2D9F07A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八类快消业态，补货重点各不相同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D86858-C700-4993-BF0A-68C724FE8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食品饮料看高频与效期，日化纸品看整箱周转，母婴个护看品牌与渠道价，季节礼盒看活动和交期。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180ED1-E107-4E04-A38C-26AC8AFC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5FD2A-54CF-433D-9939-8C5CFC9E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703EC7-9570-45AB-BBC6-F3622041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2CE1B41-BC98-4B6B-A44F-85243C35BC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1a7aa55bcd4771"/>
          <a:srcRect xmlns:a="http://schemas.openxmlformats.org/drawingml/2006/main" l="12974" t="0" r="129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4762500" cy="3619500"/>
          </a:xfrm>
          <a:prstGeom xmlns:a="http://schemas.openxmlformats.org/drawingml/2006/main" prst="roundRect">
            <a:avLst>
              <a:gd name="adj" fmla="val 4211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FDD9B1-587D-4B32-A47A-969B8969D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764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FE6AD-E5B2-40FE-87CD-CE3D3A8E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2193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CF474E-A016-41EE-B85F-FDAD85E0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383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623126-7C39-4105-90B2-5F71B108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812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饮料乳品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A0F78-DD7D-4117-BAC5-40AB6D6F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574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高频整箱 · 档期 · 效期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B0A269-D1E7-4B6E-BCDF-6EA473BE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0764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C02B3E-C1DD-4FDB-8C13-B32FC1BE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2193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2B651B-A675-4E43-B229-9CDF6292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2383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A37732-B21A-4B99-B25D-0270A780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1812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休闲食品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01413C-8112-4B57-8A97-D01CB55B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4574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口味规格 · 动销 · 买赠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17597-5DF1-44C6-A08A-1688F850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9527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A1990E-7567-465F-9A04-67576D28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0956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6D9C6C-D362-4FC9-977C-A0489782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1146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6D9B2A-0873-4939-BE2A-5F947E5A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575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冲调粮油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A32942-0C05-40B1-BAC5-BCF2DEFD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337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家庭装 · 周期补货 · 渠道价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100303-4F9B-4AC1-8771-0F3C957D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9527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1D7735-2205-4FAE-B17B-9B03C09D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956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9B0B7D-A7E4-4E5C-850F-EE6B86BD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1146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3380F1-5FB4-4A7F-9CCC-E804A9DF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0575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家清纸品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FC6C64-B0D4-4C2E-ABA3-E95A6393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3337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大包装 · 促销 · 仓配体积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93F698-842E-4874-9134-1985853F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8290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4BB499-39D1-4942-A1C6-5C45EC6E3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9719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C341AAD-73B3-4A5B-A585-04CFD3F7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9909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5F391C-50F2-473D-B984-B71B7C72F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338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个护美妆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ABBDB70-A9B5-4018-B61C-E4300BCD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100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品牌系列 · 新品 · 专属价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FD4086B-1067-4AB8-9FFE-D33FD79B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8290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5FD1C4E-9359-4DF4-94F7-EB4231F1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9719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60C61AA-8D0B-4AE6-A26B-01BBD301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9909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AEEB2CA-1FF4-41C1-965C-046CBEC09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338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母婴用品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55726D4-C7B7-49C9-9F09-9DBFFAA6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2100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尺码规格 · 会员 · 效期按需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822B705-E7B7-4FF6-9783-29D91FE2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7053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6039E22-526B-4FBD-AB03-B0D0B210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8482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4C5E64A-579A-4939-B525-D4227A80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8672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FC752A0-96E3-45ED-A7B9-1B2DE176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101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季节礼盒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8074666-294B-4138-9027-780BF2E15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863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预售 · 组合 · 承诺交期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881B63F-8E65-46FF-86A0-D2B60DF0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7053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BC94ADE-C86F-4EC0-8BBB-3B00E2E98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8482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67236E2-F97B-46F8-9DA1-5AE90B74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8672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C936E0A-5F85-46EB-A6A2-DE3D0600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101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生活百货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9428A3A-01C2-4152-AFF1-522DD107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50863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长尾SKU · 常购 · 批量下单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5822752-7CA1-47DD-AFCC-0754D5FF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924550"/>
            <a:ext cx="8572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0DD2C22-388E-49C8-801E-366B0E2D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962650"/>
            <a:ext cx="826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垂直品类不同，但都要围绕SKU、客户价、促销、订单与周转协同</a:t>
            </a:r>
          </a:p>
        </p:txBody>
      </p:sp>
    </p:spTree>
    <p:extLst>
      <p:ext uri="{BB962C8B-B14F-4D97-AF65-F5344CB8AC3E}">
        <p14:creationId xmlns:p14="http://schemas.microsoft.com/office/powerpoint/2010/main" val="10910186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77DB156-E6E9-49D1-916E-D799F1207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4D8B37-29A6-4368-AB92-881E784C2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行业难点：变化会同时压到一张订单上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5FF981-6D67-4C56-AF96-F254269A5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高频、多SKU、多促销、高周转，会一起放大执行难度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C496D-ABFB-4317-8115-402BCC3A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当商品、客户、促销和交期持续变化时，电话、群聊和表格很难稳定承接。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53810-BC45-4A35-AB56-DB1E5523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413BE3-9A55-46B7-BBA3-F92247F4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C7D074-2542-4035-9CD6-22D00E04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5F62D0-89D9-4BFC-B4B5-45CD8836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0EF3DE-A2B1-4EF6-9E72-2F723327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D08B4D7-B002-458F-948A-0A4AA91EB9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73257affee44d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F17FF-F3B5-4618-B6B3-618D581C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订单容易漏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7144C0-581E-49FB-BBF2-CC743B16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客户自助、业务员代客与PC后台录单分散在多处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BB2ED6-95CE-4AB8-8837-AE42CB97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47B23E-9FDC-42BF-934D-3CAA4937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240D4CA-5D84-4C36-AD94-2162038CF7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72de3ab6304475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40C977-82B4-49AB-ADB1-9B67922B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价格容易错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0F41CD-2E2B-4541-8249-971C6E44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等级价、指定价、档期价和临时政策口径不同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BFA57F-95F9-4A0E-8D2B-28043565D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62572B-C3B7-4815-8FAC-22ABC3A9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F7CD4A3-30E2-4FA2-8C17-82831E695A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b1e9f646ac4a1c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59E4DE-3B9B-4573-9F12-04607BC7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促销易漏执行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1CDDED-551E-43F2-8D4A-167C8D59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买赠、满减、优惠券和活动客户范围难核对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8C3C75-010C-495F-9599-259767E0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40AAE8-A0C7-4B48-947F-0DC1ED34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A83DF04-F45F-47DC-BDCF-E60646845A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c951d571b5463b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D3AE45-267F-4A94-A017-BC346DE01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缺货与积压并存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77707B-0D46-45B2-909D-CE862A54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畅销款来不及补，慢销与季节品又占库存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562EE5-365A-4266-9A85-53B8262C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FF5BE6-B9A9-4B05-AA5C-BA550F9EB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4D537DC2-FC31-4629-9CA8-2FCBD5B15F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3c806a36434162"/>
          <a:stretch xmlns:a="http://schemas.openxmlformats.org/drawingml/2006/main"/>
        </p:blipFill>
        <p:spPr>
          <a:xfrm xmlns:a="http://schemas.openxmlformats.org/drawingml/2006/main">
            <a:off x="457835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EE25D19-CB05-4492-8BC8-A001CD84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铺货反馈断层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887FD21-2496-428C-B15A-DB85F00BD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到店沟通、终端库存与补货建议没有沉淀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746D60B-1F90-4EAB-8FB9-8D64BE1A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49A78CD-A536-4A4F-A20A-2674EAAC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7EED3F5-7DAB-43A0-BAC6-5735C18645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5f9a42926b44d4"/>
          <a:stretch xmlns:a="http://schemas.openxmlformats.org/drawingml/2006/main"/>
        </p:blipFill>
        <p:spPr>
          <a:xfrm xmlns:a="http://schemas.openxmlformats.org/drawingml/2006/main">
            <a:off x="82423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EC1EE2D-C7AC-4FFE-AD5F-A10252E3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对账反复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36CB21E-D9DC-48A7-9543-6DDC6D03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订单、退货、促销差异和关联收付款需要重新核对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8C43AD2-7213-4AE3-8147-8BE6C89E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D5BE44C-CDF6-4DDE-B2BE-23FF5E65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真正的难点，是每一次变化都要被后续岗位准确接住</a:t>
            </a:r>
          </a:p>
        </p:txBody>
      </p:sp>
    </p:spTree>
    <p:extLst>
      <p:ext uri="{BB962C8B-B14F-4D97-AF65-F5344CB8AC3E}">
        <p14:creationId xmlns:p14="http://schemas.microsoft.com/office/powerpoint/2010/main" val="885853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438884D-A6FB-4653-980E-30F1D5DE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067470-EDCD-4D4F-9E60-66ADEDAE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行业主线：围绕复购、动销与周转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22AB73-F77C-4535-B02B-FA52C159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快消行业的九个关键动作，必须在一条业务链上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60EE6-A9CF-419A-A086-0B916C199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客户复购与渠道政策形成订单，促销铺货带来终端反馈，按品汇总再驱动采购、库存、配送与对账。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B374EE-C34A-47AB-9F7E-04BFFBFB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E003A-53AB-446D-9C59-76FF85C2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49698C-80FD-4B94-BC01-6A5432294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5986B-9D0C-4B81-8785-8E1BBF9C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D6E814-3F07-4669-AD71-D4E00A631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F67BBB7-7C3C-487B-8996-14C9733560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47a2da01640d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FA2E79-DB0A-4041-92D3-647B67DE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高频复购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EADAEB-8FD9-48A8-AA54-6EC92974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分类、搜索、常购与最近购买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2F30FB-8969-4F5F-9735-42C86D52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96065-2E80-48A6-85FD-C74CFCD8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54BE936C-B6EC-4B4A-84EE-A1D5FABC07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a8e14d2fa4a39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C9ED5B-FC25-4403-BB84-8F101B20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渠道政策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316A70-8188-4AEC-B302-6DCFE0DB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客户价、等级价、可订范围与起订量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D5AE58-35EF-40EF-9947-59A5544B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236091-E7E5-487F-87EF-67D97ECE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128D17DB-62CE-42DD-BF9C-0799D23800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2ed5f7fc4b488c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4C5DFF-4E99-4813-9CB6-CE98589D0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新品与促销铺货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64FF1B-F4FD-47E9-8CC0-B66E9F6F2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商城活动、业务员拜访与铺货上报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2BE35F-2999-438C-AEBB-9BEB7F84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464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F7F0F3-4B2F-4622-A5D8-010F5EB3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98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BB49131F-F900-4742-807D-1BA278B966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4f3c413f97467c"/>
          <a:stretch xmlns:a="http://schemas.openxmlformats.org/drawingml/2006/main"/>
        </p:blipFill>
        <p:spPr>
          <a:xfrm xmlns:a="http://schemas.openxmlformats.org/drawingml/2006/main">
            <a:off x="914400" y="3556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35D0E1-702C-48F3-A3F3-DD47433E7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4988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订单统一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7A92AA-2B3B-4E21-89BB-8C09FD75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703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自助订货、代客开单与订单核准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F17B03-50CD-48AF-B70D-37F844F1A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3464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B95375-8186-4983-9D73-2D1EAFDA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498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D277B69A-9054-432F-AD8F-A39513A909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9878ee38f49f4"/>
          <a:stretch xmlns:a="http://schemas.openxmlformats.org/drawingml/2006/main"/>
        </p:blipFill>
        <p:spPr>
          <a:xfrm xmlns:a="http://schemas.openxmlformats.org/drawingml/2006/main">
            <a:off x="4578350" y="3556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F9FF113-946F-4531-91BF-A58EA4001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34988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订货汇总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757BEB6-4F14-4725-9B44-6D5C23118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0703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按商品、规格、数量和金额收口需求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F7A1CDC-65A9-4F43-9A2C-B875FF3F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3464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435340C-A689-4F50-99B7-008A6018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3498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1DE940E1-D27B-4F16-8086-1E6E465556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0bf6d748b4ea7"/>
          <a:stretch xmlns:a="http://schemas.openxmlformats.org/drawingml/2006/main"/>
        </p:blipFill>
        <p:spPr>
          <a:xfrm xmlns:a="http://schemas.openxmlformats.org/drawingml/2006/main">
            <a:off x="8242300" y="3556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0D5FE28-6FC2-46EA-9C62-C067F12D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34988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以销定采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D49EF39-AEFE-4220-9D3D-47115852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0703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需求、库存与采购中数量共同参与判断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497F502-8D87-447A-AF0D-90158254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545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5DC86CE-DE21-468D-BCA7-26833ACF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06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0A2650CB-10A6-4094-B76A-676806A514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59170d67494096"/>
          <a:stretch xmlns:a="http://schemas.openxmlformats.org/drawingml/2006/main"/>
        </p:blipFill>
        <p:spPr>
          <a:xfrm xmlns:a="http://schemas.openxmlformats.org/drawingml/2006/main">
            <a:off x="914400" y="48641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E8ABC4E-606A-4109-9F8C-86C5B6DC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8069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周转效期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169A7E5-F2D1-4546-8D95-B28EAA4F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784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安全库存、周转与按需启用效期预警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42B6B9C-C8B8-4DD9-A89E-2949B1CF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6545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5F56D26-4228-448C-B8FE-CFCDB103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806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304081A0-7CD3-4835-AA29-A4B0302B12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d88028e614317"/>
          <a:stretch xmlns:a="http://schemas.openxmlformats.org/drawingml/2006/main"/>
        </p:blipFill>
        <p:spPr>
          <a:xfrm xmlns:a="http://schemas.openxmlformats.org/drawingml/2006/main">
            <a:off x="4578350" y="48641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D4B1C97-9689-473E-A1F0-2D7739D1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8069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配送回单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E309A56-0F45-4596-B1E9-463A3C407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53784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拣货、配送状态、备注与回单按流程启用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73BC440-736B-4795-ADAC-8938F7B0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6545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3158B12-1668-4947-AD8A-68B64E2B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806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1AE4921F-7EE6-4B28-913E-CA233FC0A8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29280e917485d"/>
          <a:stretch xmlns:a="http://schemas.openxmlformats.org/drawingml/2006/main"/>
        </p:blipFill>
        <p:spPr>
          <a:xfrm xmlns:a="http://schemas.openxmlformats.org/drawingml/2006/main">
            <a:off x="8242300" y="48641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573DCF1-2DA8-41C4-B6F0-31656F9C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8069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对账复盘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12794F7-46AE-4FB4-96FA-7C8D7687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53784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订货、退货、关联收付款与终端反馈回到下一轮经营判断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C7F7519-58DE-4944-939E-74E9B3D11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9817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7B712D0-ED70-4D7D-AEF4-8E9331FF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198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高频复购是入口，周转、回款与下一轮补货才是经营结果</a:t>
            </a:r>
          </a:p>
        </p:txBody>
      </p:sp>
    </p:spTree>
    <p:extLst>
      <p:ext uri="{BB962C8B-B14F-4D97-AF65-F5344CB8AC3E}">
        <p14:creationId xmlns:p14="http://schemas.microsoft.com/office/powerpoint/2010/main" val="15394611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ABF3FF3-3C4D-4E2F-8D55-D575A7DF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F935A0-9D5C-4488-B830-A22386EC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角色协同：每个岗位看到自己的任务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E1F96A-3D5E-402E-8F77-3D816B17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客户、业务、采购、仓库、配送与财务，共用同一业务依据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DE0C4D-BA0E-4DF4-88AC-61DDE785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岗位界面可以不同，但客户、商品、订单、库存和资金状态不能各自维护一套。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DEB3C-EA08-446C-ACD0-22F232612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383183-119D-46A5-A525-F36EF1C0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0860F-D3DB-4419-BBEE-43826F0E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C9972-F578-4399-ADA0-ABACC0A5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0FD080-C6C2-4DAD-88E0-5D84F761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4D0ED9E-7087-41F7-9683-144476B8FC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68460083204f6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A78AB-5A71-46B0-83AC-8698766A2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BC4F6-B360-4222-A0E8-F5F73645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找商品、看适用价与活动、提交补货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344A8-D4B5-4191-9DF1-2147546C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E7EA1B-7473-4719-A53A-21BAF6DF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A093DDC-1A98-44A2-A01C-B0DAFFA8FD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c0f7f999c34e27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5F930-E60F-45F5-AE7A-742E2D460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A4986E-FF1F-432F-8736-679657D2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客户拜访、代客开单、铺货与订单跟进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F198D-50D9-4F78-9E62-91DCED9D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82C7B3-D983-4421-AF1D-240108F83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7D666F4-1D5F-47E4-B006-72D372120A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e4825b5f7341f4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E360A1-6130-4A3E-BCB0-40496BD4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CA179E-B5E3-429C-929E-E41DC8BA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按商品需求与库存规则形成采购参考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A6FB02-7127-4CE7-B14C-64515CEC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FB9BD0-071F-4387-9AC8-3C7AC1A17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AB83825-77E6-4D94-9102-28C21E6218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9dc31db43c4c81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5D2E10-836D-43B2-B6A7-6A941B77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仓库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C03B3E-4E86-4FC0-ADE9-3A4D6A78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围绕出入库与拣货任务组织作业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46A09D-1838-460B-BDE9-FA54B146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0F2172E-18B6-4302-9BA3-A1C7F292A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C84A660C-42E8-4AE6-BA2E-8341669A52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05dc2a9b94489"/>
          <a:stretch xmlns:a="http://schemas.openxmlformats.org/drawingml/2006/main"/>
        </p:blipFill>
        <p:spPr>
          <a:xfrm xmlns:a="http://schemas.openxmlformats.org/drawingml/2006/main">
            <a:off x="457835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6F62173-06A9-4A21-A742-D1D29A0C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46F191D-BE09-4F70-9883-0C8CACBB9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查看客户、打包数量/件数、时限与交付要求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841F3D6-AC88-42AC-8BAF-A1ED612A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77824BD-2C00-4222-A793-C0A13514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1CF1133-AA21-4B4E-895C-6C7803218B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f3e9e740694338"/>
          <a:stretch xmlns:a="http://schemas.openxmlformats.org/drawingml/2006/main"/>
        </p:blipFill>
        <p:spPr>
          <a:xfrm xmlns:a="http://schemas.openxmlformats.org/drawingml/2006/main">
            <a:off x="82423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E0E7968-F913-415B-8B8E-D462F6BFF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财务/老板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07E635B-274F-4C3E-8611-CC96C566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回款、客户对账、订单与趋势进入经营判断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6C3776E-1229-4ACE-B380-78EDD1A1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0DE4DF4-C72B-49EC-B6C1-3F20AFC9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界面按角色拆开，业务依据在订单链上汇合</a:t>
            </a:r>
          </a:p>
        </p:txBody>
      </p:sp>
    </p:spTree>
    <p:extLst>
      <p:ext uri="{BB962C8B-B14F-4D97-AF65-F5344CB8AC3E}">
        <p14:creationId xmlns:p14="http://schemas.microsoft.com/office/powerpoint/2010/main" val="20600963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443D78-44BF-48E5-9689-E87AC314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71F308-AD4F-4DB5-A38A-F4ED1933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商品底座：先把高SKU说清楚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22C062-C999-4B5C-8347-4DEEB098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品牌、品类、口味、规格、条码与箱规，统一进入商品档案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D02D8-440E-4607-8936-33E9FB91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牛奶FMCG-DRY-005基本单位件、多单位未启用；250ml×12盒为包装规格，不能直接推定盒件换算已配置。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E0E572-66D0-4C83-A6F1-CECC87F3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ECCB4-C0C8-4FC0-A464-A02BCED3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543C2F-F679-481B-8CA8-D655EE04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4A312-DD14-4C0D-A7E9-61D7BBC77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924DD80-752C-487A-B61A-5F087A2E78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8d6ab455ac48d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307908"/>
            <a:ext cx="5577840" cy="3137535"/>
          </a:xfrm>
          <a:prstGeom xmlns:a="http://schemas.openxmlformats.org/drawingml/2006/main" prst="roundRect">
            <a:avLst>
              <a:gd name="adj" fmla="val 3643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0DE98F-2A4A-4B5D-88F5-48B7AF91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E68DB-A04E-4970-BA4D-6EEF64D4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当前牛奶商品资料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8BA034-00BB-4064-B130-D08D051A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43382F-E130-4476-9903-B53BF921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PC管理端商品示例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50108B-A643-4566-873E-7A611D45F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F55579-0F64-4272-BFB8-2CDC295D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CDBD32-B1C0-48D4-B6B6-8BA9BC06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4839FD-FC4F-4BD9-B8FD-8E603DC6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商品标准化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4B7D64-BC41-4A3F-9829-22AE80AD4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FMCG-DRY-005保留商品及规格身份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2FEADD-CBE6-4A77-B374-1835A553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122511-0CF5-47F4-9478-961263463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C6B5B6-CA43-4998-B0C8-BD0F0151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43332C-C1AF-4380-84A3-86E03281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规格可核对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F06344-89BA-4BAA-82F7-130C4B1F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当前规格250ml×12盒、单位件，条码为空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9F3F70-80E2-4745-A5E2-37C6FBA6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F9BDD3-1593-49F6-B6B7-839E75AAC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6A51B6-0867-4696-94CE-B66A9FB0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E39AB5-FA47-4C03-B034-396152EA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上下架有依据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45F60E-5F9E-488F-AE54-4A00A9E7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当前上架、订货限制正常；客户可购另核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535454-4152-4653-9D03-6233A130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98F0AD-FC8D-40BF-972A-CCAA0D48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统一SKU档案，是价格、促销、订单与库存一致性的起点</a:t>
            </a:r>
          </a:p>
        </p:txBody>
      </p:sp>
    </p:spTree>
    <p:extLst>
      <p:ext uri="{BB962C8B-B14F-4D97-AF65-F5344CB8AC3E}">
        <p14:creationId xmlns:p14="http://schemas.microsoft.com/office/powerpoint/2010/main" val="4523201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B9615F4-BFDA-4DCC-A866-DCD7046D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B562A4-09D2-49B2-9C7F-0337D836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商品底座：包装单位先统一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B4CB88-B84C-4155-9711-76CBD9BA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箱、件、包、瓶、桶与单品，包装不同不能让库存口径变乱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5ABD51-4B9B-49DD-A254-DE980F7C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以下为包装换算示意；当前牛奶仅件单位。多单位设置维护辅助单位、换算及可订选项，独立箱价另核价格规则。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6DEB9-F471-4AD8-8006-B991EB99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027B1-0BB2-4737-8384-031E6DFB1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4DC40-1936-4640-AE14-CB138F0D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90756-5C02-4656-B07C-5E97B6D86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33650" cy="35052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2996C-DA0D-488D-BA15-86D975BE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5290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茉莉茶饮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B2C50F-D52E-440F-9414-CFBC3264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76750"/>
            <a:ext cx="2152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500ml×15瓶/箱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A595A2-3813-4CB2-837D-D2D9D140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91490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2262E2-8E06-4804-9F6F-FD0B48DB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3395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瓶 ↔ 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8AFE4-01C0-4F1E-9E19-BC5ED102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38350"/>
            <a:ext cx="2533650" cy="35052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03F17A-7A71-48DB-BB64-D9060725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15290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海盐薯片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59D3CB-2046-4CE4-B7E6-D8650B51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476750"/>
            <a:ext cx="2152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70g×24袋/箱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14AEDD-22D4-4020-A877-1AFAED62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91490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E66259-5086-45FA-AFFA-B6D416E97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93395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袋 ↔ 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AA5946-2760-48AF-9246-5A06D210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38350"/>
            <a:ext cx="2533650" cy="35052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7087D7-725E-4404-ABFA-FEA53EB4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洗衣液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908DA8-8586-4264-B10A-A6455430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76750"/>
            <a:ext cx="2152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3kg×4瓶/件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2EA14D-2CA3-425D-B430-95863AA8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91490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AA8C0C-7142-4E8F-8161-BF5F4E0D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93395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瓶 ↔ 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15F367-5194-4D2A-BFB8-BF17F627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38350"/>
            <a:ext cx="2533650" cy="35052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64832B-0376-4A44-A822-555CAFF9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15290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抽取式纸巾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3DD6F6-2090-4F30-BF06-4FE756C2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476750"/>
            <a:ext cx="2152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3层100抽×24包/箱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35793A-DA2E-4D8A-8A67-B2D0992E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91490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7AB4D7-1411-489E-B06A-9E1C9650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93395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包 ↔ 箱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7ED4B0C-D7F3-4025-9CDD-D41B1113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8674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305D66-3270-42D1-805A-3780C62F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9055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包装口径先标准化，采购、销售与仓库才不会各说各话</a:t>
            </a:r>
          </a:p>
        </p:txBody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0F342BF-2E7C-4EDB-B391-2203B61D1F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f22548ae844b0"/>
          <a:stretch xmlns:a="http://schemas.openxmlformats.org/drawingml/2006/main"/>
        </p:blipFill>
        <p:spPr>
          <a:xfrm xmlns:a="http://schemas.openxmlformats.org/drawingml/2006/main">
            <a:off x="1047750" y="2190750"/>
            <a:ext cx="1809750" cy="180975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865E07C5-ADA5-4FCE-84AF-544C1C5060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f2f534d5843a6"/>
          <a:stretch xmlns:a="http://schemas.openxmlformats.org/drawingml/2006/main"/>
        </p:blipFill>
        <p:spPr>
          <a:xfrm xmlns:a="http://schemas.openxmlformats.org/drawingml/2006/main">
            <a:off x="9163050" y="2190750"/>
            <a:ext cx="1809750" cy="180975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pic>
        <p:nvPic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40B36353-2332-4745-81EF-14DCCC0C1E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c63b97d6304c64"/>
          <a:stretch xmlns:a="http://schemas.openxmlformats.org/drawingml/2006/main"/>
        </p:blipFill>
        <p:spPr>
          <a:xfrm xmlns:a="http://schemas.openxmlformats.org/drawingml/2006/main">
            <a:off x="6457950" y="2190750"/>
            <a:ext cx="1809750" cy="180975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3D8F7DAC-18FC-4790-BF89-84961E22D0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d16c14a00b4762"/>
          <a:stretch xmlns:a="http://schemas.openxmlformats.org/drawingml/2006/main"/>
        </p:blipFill>
        <p:spPr>
          <a:xfrm xmlns:a="http://schemas.openxmlformats.org/drawingml/2006/main">
            <a:off x="3752850" y="2190750"/>
            <a:ext cx="1809750" cy="180975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</p:spTree>
    <p:extLst>
      <p:ext uri="{BB962C8B-B14F-4D97-AF65-F5344CB8AC3E}">
        <p14:creationId xmlns:p14="http://schemas.microsoft.com/office/powerpoint/2010/main" val="16452060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642584-C1C6-4819-92E4-FE846464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67DEB9-380E-4902-A7D2-0755B9E96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商品底座：本次订货价跟着客户走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D99E4-E17C-4394-A7B0-63345B8C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客户进入自己的商品清单，先看本次可订商品与当前订货价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3C1E3-7FE9-4343-8D8B-1DA8FFF9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报价页用于核客户适用价；牛奶资料零售价54.88、批发价49元，二者不能当作盒价与箱价，成交继续回原单核。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B534A-ED14-4D9A-8BA8-345F65F07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5ADD0-98AB-4E7F-AB1E-FA9E0E51A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464A04-D2B4-42A0-878D-1E1CBE3E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559370-CF90-495C-B515-315E22511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874EF04-3C49-4449-97DA-8C8F1D8739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b40047c3349b4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97D16-6AED-474D-8B59-FDFD0D82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857D19-6F48-4A97-A6D0-7DBE9A81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客户报价单与当前订货价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B7121-B5EA-4333-BE27-6F3616C6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5522AD-8D71-4841-A9A5-A60A903A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6EEA87-91DA-42D0-ADE6-38474C53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49D035-2451-4E04-AA0B-6B6B2C16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6772C4-6B00-447F-9AE6-2806C3D6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187F2-3E6E-44B7-8874-A8255256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当前订货价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305BA3-2961-446A-917C-6476A588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客户在自己的商品清单中查看本次可订商品与当前报价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6F5C6F-F52A-41D0-801A-90694604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932ED4-B26B-4C5E-911C-EB277825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7F15BC-F617-4FC6-9365-24F08C47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AA13DF-4196-46F9-8D29-2ABFEE631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购买记录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025012-17CB-438A-A269-BBBFA20D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最近购买时间和购买次数帮助快速回到熟悉SKU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4AD95A-C204-4163-88C1-520AD7D4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95090E-F2E8-4ACE-9767-D21A44558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30CAFB-96CF-474D-BE68-D442ACDA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58F611-CFCF-4866-A00A-D4A8FEE51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订单再核准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D00EA2-5909-415E-BE89-CBA29FF0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最终金额结合商品、单位、活动与当前订单结果确认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226DAD-C8B1-4733-B896-11CA2D74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F1CC0AF-9638-4576-ACD3-FC3461D3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先让客户看清本次报价，再让订单结果成为后续执行依据</a:t>
            </a:r>
          </a:p>
        </p:txBody>
      </p:sp>
    </p:spTree>
    <p:extLst>
      <p:ext uri="{BB962C8B-B14F-4D97-AF65-F5344CB8AC3E}">
        <p14:creationId xmlns:p14="http://schemas.microsoft.com/office/powerpoint/2010/main" val="13278764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644D910-9CDD-4768-B95E-51B14753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76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A00F71-4E00-4952-B05F-2C2A4150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3242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客户底座：先说清谁能订、按什么规则订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658179-F535-45DF-B0C9-92F6DD4F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客户可订范围、起订量与账期规则，要在下单前说清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15F3F-6C6A-4A12-9F4F-240538F5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客户档案与商城共同承接渠道类型、区域、联系人、价格和可订商品；额度与账期能力按版本、应用和企业流程启用。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D7944-2154-4E5D-99C6-C1155750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FF6E18-086E-458E-8134-8343DAC7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D9835-B8BF-43E1-8520-DCB07DBB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D1788E-F161-43A2-860E-00186E39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6858000" cy="3638550"/>
          </a:xfrm>
          <a:prstGeom xmlns:a="http://schemas.openxmlformats.org/drawingml/2006/main" prst="roundRect">
            <a:avLst>
              <a:gd name="adj" fmla="val 41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8759F54-76EB-4FB7-ACB3-2A36306E78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7b6a3bbc814931"/>
          <a:stretch xmlns:a="http://schemas.openxmlformats.org/drawingml/2006/main"/>
        </p:blipFill>
        <p:spPr>
          <a:xfrm xmlns:a="http://schemas.openxmlformats.org/drawingml/2006/main">
            <a:off x="1356360" y="2133600"/>
            <a:ext cx="5516880" cy="3448050"/>
          </a:xfrm>
          <a:prstGeom xmlns:a="http://schemas.openxmlformats.org/drawingml/2006/main" prst="roundRect">
            <a:avLst>
              <a:gd name="adj" fmla="val 3315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BEFD84-8C5E-49A2-B942-0BA9142C1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6DB5F5-865B-48CE-A257-18D4E5E09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C2D5C2-CFC0-4A29-B06A-2B27BEF5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52959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B418CA-29C9-492B-828F-72D79C84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53149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4F8D8-2C80-4F87-91FA-62F990AA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962150"/>
            <a:ext cx="2095500" cy="384810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95C536-8E40-4C23-BA66-CCB8D484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3030" y="201930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7BFB5FF-F6C3-4394-AF1D-263BE5A373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6a00b4dd9a4f07"/>
          <a:stretch xmlns:a="http://schemas.openxmlformats.org/drawingml/2006/main"/>
        </p:blipFill>
        <p:spPr>
          <a:xfrm xmlns:a="http://schemas.openxmlformats.org/drawingml/2006/main">
            <a:off x="8592676" y="2095500"/>
            <a:ext cx="1407449" cy="36004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4418C3-0A7E-4EE5-94BD-57895225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54483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D220D1-2447-4A77-9382-FEFC7AD49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4673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4840E0-1588-4336-8564-3BF0B1B4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22669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3F07D6-61E1-4C53-86AA-8E20FDDC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22860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81BAD6-59A8-49E6-8129-B7E11F4F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5908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客户类型与区域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CD9285-9C64-404B-877F-711A259B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857500"/>
            <a:ext cx="108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区分连锁便利、商超、批发、美妆、母婴与团购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C81247-3409-4AC0-8A98-18CF77CE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3337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54001B-4C19-4DDF-B87A-7975CC191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33528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38AAC1-0B32-4E4B-B2F3-CCCD58BC6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36576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商品与价格范围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2A6A43-B6D9-4147-91F0-656F48F7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924300"/>
            <a:ext cx="108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客户进入商城后看到适用的目录和价格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37F5D5-4D9D-49CD-BEBC-3BBEE21F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44005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313244-0BD1-4BDF-BE1B-E5FCBC78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44196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4CFAB4-80A2-451D-8813-5CEEE3CDA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47244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账期与额度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87DA08-46B2-466C-8790-72E13942F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991100"/>
            <a:ext cx="108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按版本、应用、权限和企业财务流程启用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B45279D-0842-42E6-9006-0B47571A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905500"/>
            <a:ext cx="67437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6D17319-0D48-4A9B-9BB8-DD8ABF11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943600"/>
            <a:ext cx="6438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规则在下单前说清，订单核准时才少返工</a:t>
            </a:r>
          </a:p>
        </p:txBody>
      </p:sp>
    </p:spTree>
    <p:extLst>
      <p:ext uri="{BB962C8B-B14F-4D97-AF65-F5344CB8AC3E}">
        <p14:creationId xmlns:p14="http://schemas.microsoft.com/office/powerpoint/2010/main" val="110944713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ECD699C-22BE-4E57-81C1-C7BF4A7B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83749F-2E1A-4995-83F4-77CD3A321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商品运营：不同生命周期要用不同节奏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4349F6-64D7-4F50-AC7C-AA5134002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新品、季节品与常销品，不能用同一套补货方式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3290D1-26B3-4928-A227-F047DB763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商城专区、促销、预售与订单趋势共同帮助企业安排新品首发、旺季备货、常销补货和旧品清理。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70D22-D803-40A2-84AF-E5EA486F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EA901B-B811-4A6E-8353-49B63FF8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4F202-FABC-48BF-AE85-EC657F6B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E4D056D-5AFF-4180-82DD-038C167444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03be83f55f43d1"/>
          <a:srcRect xmlns:a="http://schemas.openxmlformats.org/drawingml/2006/main" l="12867" t="0" r="128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38350"/>
            <a:ext cx="4876800" cy="3695700"/>
          </a:xfrm>
          <a:prstGeom xmlns:a="http://schemas.openxmlformats.org/drawingml/2006/main" prst="roundRect">
            <a:avLst>
              <a:gd name="adj" fmla="val 412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1FB9E-9E2F-4AA2-8F5A-E94E28F3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33600"/>
            <a:ext cx="56007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290ECB-3F8E-49D2-9458-8723F309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14575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7DCBC-018F-4256-B9BD-5C91A2EE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33625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A8521F-4BAE-4363-95F1-E6EE8333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57425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新品首发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CCF55D-5519-4E0D-BA93-D06A5F99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76475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新品专区 · 定向客户 · 铺货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9450E-0D4A-440C-AF48-6EDE2654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990850"/>
            <a:ext cx="56007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FA9B5E-64EC-49EA-B15C-B3FBDBC7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171825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F6E0FF-1B08-4C4D-963D-A6C68E93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190875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734274-10B8-484A-8739-346D7B80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14675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常销补货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A4A522-228A-4A18-B4D4-7AD49D8C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33725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常购入口 · 安全库存 · 周期采购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ACD6DA-4977-453A-A05B-DFA42325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48100"/>
            <a:ext cx="56007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A689FE-4749-4A59-A142-774B2257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29075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C23496-33EC-436D-ADE5-2734EAA42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48125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8E38A4-28DC-4352-A9C5-97D7120C3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971925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旺季备货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729A84-F5C2-4AC4-8004-AFC51F1A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990975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活动档期 · 预售 · 交期确认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6E845E-942A-48F8-9DBF-E09A70DF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705350"/>
            <a:ext cx="56007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A19EAC-2325-4114-8592-3BF9EA27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886325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EA84A8-3078-45D6-9A79-E0DFF6A0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905375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7C4071-CDAC-41FB-898D-1236A83A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829175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旧品清理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3FEFC5-1CD0-4BE7-9824-F12268C2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848225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动销观察 · 经营决策 · 活动处理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36479B-9E82-4778-AD53-451C1002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905500"/>
            <a:ext cx="7620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7E3A398-AF83-489D-BC08-CBCBD00CC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943600"/>
            <a:ext cx="7315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系统提供事实与规则参考，最终经营动作仍由人确认</a:t>
            </a:r>
          </a:p>
        </p:txBody>
      </p:sp>
    </p:spTree>
    <p:extLst>
      <p:ext uri="{BB962C8B-B14F-4D97-AF65-F5344CB8AC3E}">
        <p14:creationId xmlns:p14="http://schemas.microsoft.com/office/powerpoint/2010/main" val="137172908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1B353EB-3FF1-4808-8803-856ECA85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24578-1CE0-4177-8FAB-B358A25F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商品底座：效期管理按品类分层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250866-6759-49B9-A2D9-B9A665F0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不必让所有SKU增加操作，只给适用商品启用批次与效期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0CCF8-20B7-4AA2-817C-D2FA6B33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食品、乳品、母婴营养等通常适用；个护日化按商品与企业要求选择；纸品百货通常保持基础库存口径。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236D74-638A-4742-911F-17DC0C89C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F1BAA2-F816-4555-933A-F90FAE7A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57B9D3-92D1-417C-B0AE-21552907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A1B94F-1500-43C4-A630-61676A6F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05702-FBFE-440B-B503-AB060CA6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5A962B7-9A7E-4567-B10B-1473A8A8BC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720a1891264cf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A37B0E-137C-4FEF-8403-039603793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通常适用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3EE77F-8679-4E14-BC5F-C31BD6D1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食品、乳品、饮料与母婴营养等存在明确效期的商品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7E5FA-B16B-4DB1-8D7D-0B83DC6F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3EFFB5-7C48-4E87-BAD1-697AF6DB4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C872545-EB76-452A-BA26-8CACE59DBD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acee0c1334515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2F8D1E-16E9-4CC2-8B31-94EA827F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按需选择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2E29C4-0E57-4751-A421-63A66A64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个护日化根据商品属性、渠道要求与企业管理方式启用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4D9BE1-86D3-4BE7-A86B-D8F776C2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35712-F2DD-44A4-AC13-F923226D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472D5C4-D9DB-4231-AC13-2E49A84326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77afa82064a40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A3F7B4-ABE6-4331-91D5-B6687FE9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基础库存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230C69-7189-4CDC-95B7-1C3ADFDF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不需要效期管理的纸品百货继续使用商品、仓库与数量口径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5F0E2D-5D1D-4C91-A321-C2C152A8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F08620-B0DA-43EA-B691-64C44C14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C9067A1-2211-47F1-AA07-26C7881A79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62246180464e7f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1B26B0-5CC8-4037-8236-E513701B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启用边界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307E26-2445-494E-8539-DD900E49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当前批号与保质期应用关闭；先启用再维护日期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D6B434-5306-4CB8-B15E-67359262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1816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D7C44A-43CA-4E93-B99B-72072EAA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2197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先按商品属性分层，再决定记录哪些日期与批次字段</a:t>
            </a:r>
          </a:p>
        </p:txBody>
      </p:sp>
    </p:spTree>
    <p:extLst>
      <p:ext uri="{BB962C8B-B14F-4D97-AF65-F5344CB8AC3E}">
        <p14:creationId xmlns:p14="http://schemas.microsoft.com/office/powerpoint/2010/main" val="3275118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A786CBA3-BCEC-402A-98FB-132B6F9D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4739F6-1190-4600-87CA-3DA9A68A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 双闭环全景：终端动销连接供应周转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FCD6D4-22CC-4CF1-91D1-0BF1D714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快消经营要同时跑通“终端动销”与“供应周转”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6569A2-1B4B-4EFB-B665-0894CA0A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新品与促销把需求拉进来，订货汇总、采购、仓配和对账把需求兑现，终端库存与复购结果再反馈下一轮活动和补货。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1DB0B-A341-40BC-B089-4BB535970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4992D-5B77-4DDF-8223-66BED885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FCFAB-B016-4D19-A78C-7940AB90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AE5261-0258-42CB-92BA-B01D8F64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E8BA19-F663-4F51-9D3C-ADC4D7CD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C715D45B-7684-458E-93D0-D038C8FAC0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0ffbf6af741d2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714638-AEC3-4191-9EAA-EA44B8CE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8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ABBE8C-38A0-40A1-BDD6-42A790CC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3988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9F99A-164C-4A80-8352-D5333C07A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新品/活动触达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05902B-A7D7-4A9E-94BE-C2778967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商城专区 · 渠道政策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1EE2DA-658B-409D-9332-C3F0D4E8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9288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936763-1152-4316-B10F-8C9D731B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2638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CCED13-8697-4BF5-8784-5B8D109F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81BF9C28-165A-4A35-90E4-F5F662E915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951181e95a4a0f"/>
          <a:stretch xmlns:a="http://schemas.openxmlformats.org/drawingml/2006/main"/>
        </p:blipFill>
        <p:spPr>
          <a:xfrm xmlns:a="http://schemas.openxmlformats.org/drawingml/2006/main">
            <a:off x="2281238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86591C-266C-4F01-93A6-598216D5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60C5A-2355-47B4-ABE5-39A5ED7F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8621B2-08EB-4245-B222-806ACE8D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终端铺货/补货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7BE26A-59B1-423B-A0CF-6B1664F4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拜访 · 上报 · 代客下单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839EEA-420D-4921-A84D-03286F114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D22596-6EE6-4B51-A822-5043A4CA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00E703-8CD3-4BFA-9EB1-9EF6FB41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94B28999-BF51-48BB-812A-FD4834BA9F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63f9bc92344d16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6E0514-DEC2-4857-ADEC-8F49E63C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463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45DF64-0673-472B-94D8-1A4DA957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7663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591F2DE-4B17-4001-A08D-1A59DC02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969D393-113F-4ED4-918C-BAFF914E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 · 商品 · 价格 · 交期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E92CBA6-2098-4FD4-A301-6E68BD9E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2963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73F87F6-DED7-4C87-A0FD-66E1A1C7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6313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FFB951A-0D88-4101-B1FA-CE3F9B51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211BD2B8-C596-461C-8051-FF23932222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3963775a444651"/>
          <a:stretch xmlns:a="http://schemas.openxmlformats.org/drawingml/2006/main"/>
        </p:blipFill>
        <p:spPr>
          <a:xfrm xmlns:a="http://schemas.openxmlformats.org/drawingml/2006/main">
            <a:off x="5014913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DECBE92-58E2-411F-85FD-80B46D313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B3F113A-7B87-4241-BDA9-783BFF73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E638E86-3EE1-4B24-A037-C81A2CD8E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按品汇总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488A2C5-887D-46E1-B899-D068D001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 · 规格 · 数量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3B96BFF-3A47-4167-821C-91014330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24638CA-1793-45E6-BE26-B681695FC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103B709-4CDC-4E1A-8C27-B1A9DAB4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39EF41DD-D733-43A2-84C4-958253E992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2c4306e8824fa2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43FABEB-2354-4B49-B0AA-CBBA076D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55E9E3A-5EBE-4CB3-9E5A-9A952CAE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1338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1C2F634-7FCF-4AA9-B158-3649696E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采购确认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79D21E7-C479-4DA5-9616-23DC157C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库存 · 在途 · 人工确认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DBFF6D9-76B4-4DFD-A063-7DCD7E5DB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6638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8C2DE4C-3A0B-496D-B9FE-21D89FF7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9988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C3EF131-0AD4-48E0-9CF8-1929FDF3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3D6E4210-5A0A-4F0F-9DF1-D92B3A03BA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f4642121b4c7e"/>
          <a:stretch xmlns:a="http://schemas.openxmlformats.org/drawingml/2006/main"/>
        </p:blipFill>
        <p:spPr>
          <a:xfrm xmlns:a="http://schemas.openxmlformats.org/drawingml/2006/main">
            <a:off x="7748588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44B5374-FAA1-43CC-82DE-DD061E9D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883BE49-51E9-4CFC-8C5C-3417841A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AF0B3D0-7753-4F6E-BAFC-685AFE13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入库配送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6393338-EF08-4940-8258-0FE5DCB95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到货 · 拣货 · 交付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2B90EE96-CE53-43F3-B44F-009B91E8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EDFD7CB-64BE-490A-86DC-919B274D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B6D2228F-BD57-4C8E-A086-3384D0EE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E8425848-6213-4798-8C9C-320491BD5A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9f0b4bbce643ee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E668A400-FDCF-4C61-A93D-62BAA047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80ABE07-1319-46BB-BC00-391282B5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5013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A0060761-79A0-41D3-A5D6-33C963907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对账回款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B7F1C1FA-BB32-4FFE-BC4C-92F05913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订货、退货与收付款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EC8F4F20-5A7C-4BF2-B9B7-6DE32A2F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0313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3946E63-C8F8-45D3-B0AF-965BB3AF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3663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C83FFFE-75AB-4F75-B272-301B1ADD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7FB82724-0D4C-49B3-9BCE-AF208FCE35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8633b647e4ecc"/>
          <a:stretch xmlns:a="http://schemas.openxmlformats.org/drawingml/2006/main"/>
        </p:blipFill>
        <p:spPr>
          <a:xfrm xmlns:a="http://schemas.openxmlformats.org/drawingml/2006/main">
            <a:off x="10482263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F4EBE849-FF55-4AD8-A3DF-193B1F0F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7F8EFD75-F620-497F-AA1E-5F2E20C4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87B9238A-5016-4375-8EEA-FD4D8435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复购反馈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0D48DD39-F3B2-4FA1-8CFC-2BBEF7C2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终端库存 · 再补货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3C4CDDB4-6FD6-450A-9CFE-A06A9784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F5D144C7-FBE2-40C6-817D-E50C2B61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终端反馈回到下一轮选品、活动与补货，业务链才真正闭环</a:t>
            </a:r>
          </a:p>
        </p:txBody>
      </p:sp>
    </p:spTree>
    <p:extLst>
      <p:ext uri="{BB962C8B-B14F-4D97-AF65-F5344CB8AC3E}">
        <p14:creationId xmlns:p14="http://schemas.microsoft.com/office/powerpoint/2010/main" val="106256024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EF5B9A-6792-4B3A-83B6-0ECC5F76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07CF61-ED24-4220-BFC1-946154ED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B02E9-31DF-445B-868C-D442255F9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客户每天打开的是补货商城，不是企业后台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86DB6-B49E-46AB-A460-D797B976D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手机端适合随手补货，PC端适合批量核对；首页按快消品类、整箱专区、活动楼层和新品首发组织。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837E5-9C1C-41C3-A131-4D5FAEE8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D9D9A-D1E8-48CF-8E0A-9C959A64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AA8A4-7F02-427B-858D-94138918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C98E1-28EA-4B10-B718-36D8C1B9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2076450" cy="386715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BE1BB4-42EC-4EF5-AA58-953DB9DE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2372" y="205740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DB8F405-2902-47EB-B79E-39E7589066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ddf4ed6244d24"/>
          <a:stretch xmlns:a="http://schemas.openxmlformats.org/drawingml/2006/main"/>
        </p:blipFill>
        <p:spPr>
          <a:xfrm xmlns:a="http://schemas.openxmlformats.org/drawingml/2006/main">
            <a:off x="1035627" y="2133600"/>
            <a:ext cx="1414895" cy="361950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6AF3B0-F4D9-423B-AA42-729E1ADA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5054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FFA927-D353-4D93-89FB-9CF8CB63F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245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E1AA6C-8FE0-47BD-B2FD-BAE5827C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000250"/>
            <a:ext cx="2076450" cy="386715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8B543B-2EF3-462C-A24A-062F02FC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522" y="205740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F4DD715-8569-4903-9A87-E1FAE961E5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365a6233d45bd"/>
          <a:stretch xmlns:a="http://schemas.openxmlformats.org/drawingml/2006/main"/>
        </p:blipFill>
        <p:spPr>
          <a:xfrm xmlns:a="http://schemas.openxmlformats.org/drawingml/2006/main">
            <a:off x="3378777" y="2133600"/>
            <a:ext cx="1414895" cy="361950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C36C5-01C5-4EC1-8877-9ADFA5F2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55054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31B81E-AA6B-463B-9D1E-414C8CDD0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5245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B041A8-AE2C-47AE-99E7-08815780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114550"/>
            <a:ext cx="601980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8705108-E8EB-40E2-ADEF-4F3C8F6669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c62e34e774385"/>
          <a:stretch xmlns:a="http://schemas.openxmlformats.org/drawingml/2006/main"/>
        </p:blipFill>
        <p:spPr>
          <a:xfrm xmlns:a="http://schemas.openxmlformats.org/drawingml/2006/main">
            <a:off x="5951220" y="2209800"/>
            <a:ext cx="5090160" cy="3181350"/>
          </a:xfrm>
          <a:prstGeom xmlns:a="http://schemas.openxmlformats.org/drawingml/2006/main" prst="roundRect">
            <a:avLst>
              <a:gd name="adj" fmla="val 3593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9B66A9-FCD4-46FF-902E-2C1BD0A71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32410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125FD7-91A7-4D80-823F-A80D4780A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34315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913172-589E-40E7-9B1C-CDA180221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1054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CB1667-4B51-48EA-B263-9429953F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1244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B453A7-C643-471D-9F09-E3E367E4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436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0D9D4E-48A2-40AD-8315-25E2C652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626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手机首页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B521BF-9196-4C99-861E-9B08C834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94360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106CA5-3280-4170-9297-B8087E85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96265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品类快速选购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21AEE1-001D-4E18-8B9B-C56B64E9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676900"/>
            <a:ext cx="5334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6DCB01-7EF1-4496-95B7-2D5A5155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7150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商城先把商品、活动与客户适用规则说清，再进入订单流程</a:t>
            </a:r>
          </a:p>
        </p:txBody>
      </p:sp>
    </p:spTree>
    <p:extLst>
      <p:ext uri="{BB962C8B-B14F-4D97-AF65-F5344CB8AC3E}">
        <p14:creationId xmlns:p14="http://schemas.microsoft.com/office/powerpoint/2010/main" val="68123316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57DDC5E-CF9F-489C-98D4-0CFB4EEF2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AACC90-9AF4-4D39-9525-255529B3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C65C1-D5D7-46ED-8DA4-08B9C358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用品牌装修，把首页变成每日补货入口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B5A26-908A-4192-BD58-C0EE2576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按品牌色、品类导航、活动Banner、整箱专区、新品首发和季节主题持续运营；具体模板与组件按企业品牌与已启用组件配置。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D634A0-98E1-488B-BBCB-69D08691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86D51-635E-4D77-AEF0-29D689A0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15B425-8E7D-40F8-AC3C-BB28A13C3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43D6C-FEF7-4693-9477-4CA296C5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4673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E92F0C4-D354-4C29-97B8-71797F818F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2123726894563"/>
          <a:stretch xmlns:a="http://schemas.openxmlformats.org/drawingml/2006/main"/>
        </p:blipFill>
        <p:spPr>
          <a:xfrm xmlns:a="http://schemas.openxmlformats.org/drawingml/2006/main">
            <a:off x="828675" y="2190750"/>
            <a:ext cx="5181600" cy="3238500"/>
          </a:xfrm>
          <a:prstGeom xmlns:a="http://schemas.openxmlformats.org/drawingml/2006/main" prst="roundRect">
            <a:avLst>
              <a:gd name="adj" fmla="val 35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94A6E0-8259-4AD4-A162-CBCDF826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364179-4E08-4DE2-AEB5-6AB1F0B3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6EC55D-2F96-44AC-BCAB-6DBAFE46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1435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FA86E6-5512-434B-98FB-9403F2E0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1625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55ED6B-BCA4-4B68-80F7-999C75727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62150"/>
            <a:ext cx="2000250" cy="38671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B2568D-27A1-4996-A467-BF24F1D2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5190" y="2019300"/>
            <a:ext cx="56007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BE9E478-AF9B-48F3-8BB2-D00BC5E6FB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28e4a672964392"/>
          <a:stretch xmlns:a="http://schemas.openxmlformats.org/drawingml/2006/main"/>
        </p:blipFill>
        <p:spPr>
          <a:xfrm xmlns:a="http://schemas.openxmlformats.org/drawingml/2006/main">
            <a:off x="6807777" y="2095500"/>
            <a:ext cx="1414895" cy="3619500"/>
          </a:xfrm>
          <a:prstGeom xmlns:a="http://schemas.openxmlformats.org/drawingml/2006/main" prst="roundRect">
            <a:avLst>
              <a:gd name="adj" fmla="val 8333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D7B903-2B4F-4704-83BF-645F1BDA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54673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ED4A9D-28EC-4372-93F6-6ACE9E62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4864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8A2069-2EDD-45CA-A959-6FC96481A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247900"/>
            <a:ext cx="2667000" cy="29718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C125D59-681C-4C0B-8540-77D156398E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46c8f99b094569"/>
          <a:stretch xmlns:a="http://schemas.openxmlformats.org/drawingml/2006/main"/>
        </p:blipFill>
        <p:spPr>
          <a:xfrm xmlns:a="http://schemas.openxmlformats.org/drawingml/2006/main">
            <a:off x="8934450" y="2959894"/>
            <a:ext cx="2476500" cy="1547813"/>
          </a:xfrm>
          <a:prstGeom xmlns:a="http://schemas.openxmlformats.org/drawingml/2006/main" prst="roundRect">
            <a:avLst>
              <a:gd name="adj" fmla="val 4615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8C469F-C72C-4DFF-A4B5-0500EAD4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457450"/>
            <a:ext cx="1143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E6B885-3872-4C8F-9B38-0F7A5551D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476500"/>
            <a:ext cx="990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PC商城效果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667624-BAE5-4291-B534-899BFD71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8387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D96B02-CF7F-4600-B00D-28251FFC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8577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1F2C7B-B00C-4CA8-A2E4-A1A8AD20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391150"/>
            <a:ext cx="1200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7D818F-3825-48DA-B72C-E51B48E2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410200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品牌Banner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A345EE-5E11-4C67-A19C-795191E2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5391150"/>
            <a:ext cx="1200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0CAA3D-C897-4681-85A5-593D87C5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5410200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活动楼层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EA25F63-643A-40A2-81F9-F7D864EC6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715000"/>
            <a:ext cx="1200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B99A74-4FFC-411A-8026-349BA1D5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734050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整箱专区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B6643D-BF34-43BA-A4B4-67A6992B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5715000"/>
            <a:ext cx="1200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0814E67-8EBE-4C8B-ADC9-F32D58BB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5734050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新品首发</a:t>
            </a:r>
          </a:p>
        </p:txBody>
      </p:sp>
    </p:spTree>
    <p:extLst>
      <p:ext uri="{BB962C8B-B14F-4D97-AF65-F5344CB8AC3E}">
        <p14:creationId xmlns:p14="http://schemas.microsoft.com/office/powerpoint/2010/main" val="36357009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8C3F8B2-88A9-4B9F-81E1-6ECC0D060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582FB8-D74C-4863-AC7B-4C6FFC78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725727-45B5-44EB-823C-D6E91022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分类、搜索与快速下单，让补货不再翻群记录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7871E1-6B71-40EE-AE38-529FF3D24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客户可按饮料乳品、食品、粮油、个护、家清纸品等分类选品，并查看商品图、规格、价格与加购入口。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D366AE-87AD-4ECD-B952-FC7E8BE4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E1AFD3-C7DF-4E81-B91B-CBD5A215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CF103-ABB0-4783-997E-070A38B6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40E7FF-6B59-4583-87B2-1DBC1F12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F2E25C-63BD-4FC2-B333-41BFFEE7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944C6CB-C56E-4215-8B0C-F712970B29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8bb17fe41493a"/>
          <a:stretch xmlns:a="http://schemas.openxmlformats.org/drawingml/2006/main"/>
        </p:blipFill>
        <p:spPr>
          <a:xfrm xmlns:a="http://schemas.openxmlformats.org/drawingml/2006/main">
            <a:off x="1295746" y="2076450"/>
            <a:ext cx="150425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3100D3-AA8F-47F1-A721-6582256B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5D8F54-7423-47CA-92BF-2B05239B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4DB5CF-C9C8-47D5-851C-E4EFE14C7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B6B3B8-3E9E-4CF7-A034-857E353B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0A9E9-0A03-40BF-81F5-175EE2D4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商品分类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2C6B16-FB00-481D-942F-74B68C3B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7369F7-25A0-4A2B-B8BC-1E27504A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788723-2947-438E-9F1D-078D35E0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分类清楚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137BD1-6DA1-4E2B-9163-0D680E99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按品类、品牌与经营专区组织高频快消SKU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6EB9B8-BBFB-483B-B287-0FF766D6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9ED5E-0F49-4454-AC32-166F6521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367D6D-8EFA-49DD-B94A-350E27F6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97EE0E-C3D7-4577-88B9-A92DCCF93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搜索直接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83B0CF-AF4B-4A4F-8E9C-02ADE540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客户用商品名称、关键词和规格快速定位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B19C88-CCAF-4C2D-9A9E-F92F66DD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FCAB57-20FB-4012-8AA3-D6A24DB8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BED619-EB4D-4885-93F9-4CD99C2D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5EDB83F-8F3B-417F-9E60-DD1BEA37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加购顺手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1BE3724-F326-46D9-BB6F-F32CCBE9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核对包装和价格后调整数量进入订单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EC8635-22A0-4020-8A27-C9B21AB1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3ACD680-ED94-4C1C-9790-8199DBBD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客户先找对商品，后台就少一次规格确认</a:t>
            </a:r>
          </a:p>
        </p:txBody>
      </p:sp>
    </p:spTree>
    <p:extLst>
      <p:ext uri="{BB962C8B-B14F-4D97-AF65-F5344CB8AC3E}">
        <p14:creationId xmlns:p14="http://schemas.microsoft.com/office/powerpoint/2010/main" val="2442214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D7A21F-D7D4-4C05-B3CD-C77BDAEC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A0BFB7-D98E-4FD5-B705-BF1AAEA9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322F7B-A332-4152-9DD0-8996896C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规格、箱规、价格与活动，在商品详情一次说明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A3611-365C-446C-9261-9396867A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商品详情展示图片、规格、销售单位、价格和加购入口；活动信息按企业配置与适用范围呈现。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D9ED26-D1E1-48FB-A63A-5927BC01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72D430-2755-4272-9C50-04C1D098C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51A26A-A21C-4ACB-8A30-0D4D4009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66302-68FF-4FF0-BDE4-0FF04DD9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CE173-8A28-49CD-9CDE-8E10AD3B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8E61644-71D8-4058-98BF-2016B11746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f0432a0170427e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EF05D6-7224-48AF-A7E4-0603B425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46EF0-8470-4648-B314-8BCDC1BAE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546B7-D2A9-4667-84EA-4BB97888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C34759-228F-4E14-A799-5798FD55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7A36A8-C1FA-4146-B5FB-8C8AF8F3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3CB047-9983-43C8-AEDF-0284338A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C18FDF-08BE-4E0C-8079-EA3FCBCAE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712F31-53D1-498A-B48B-2598FBEC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规格可核对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42E5B5-E16C-42DC-8D9D-01B55A85E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容量、口味、包装与销售单位在加购前确认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E1EC6A-F51B-4EE0-B8A4-466664D6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4EA910-522A-419D-A233-6221BFA4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CFD741-6176-48D6-B4E6-1D75D94E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93FF52-1702-4FED-87F5-D2D3BC7F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价格可查看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011EAA-7243-4E50-94C0-CEAD57CC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页面展示该客户当前适用价格与商品信息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1993D6-5429-4EF5-A36F-55F212EB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026FD9-230F-42F0-A6BE-C49194B2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4A81E5-6808-4909-AB8D-AA4392E73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DA8412-0095-45EF-B486-447FFFDE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下单有入口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D2A67A4-98C8-4BEA-9227-7D88E56C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调整数量后加入购物车或进入订单流程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0E27C65-078F-4FF0-BBCF-58193B5F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97046D4-37CC-4ACA-A202-BE3D4055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商品信息越标准，订单核准越快</a:t>
            </a:r>
          </a:p>
        </p:txBody>
      </p:sp>
    </p:spTree>
    <p:extLst>
      <p:ext uri="{BB962C8B-B14F-4D97-AF65-F5344CB8AC3E}">
        <p14:creationId xmlns:p14="http://schemas.microsoft.com/office/powerpoint/2010/main" val="204981881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023C8F9-164B-4516-9B17-346BC2BA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9167AB-FA4E-4CA9-90CE-571B322F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A6022B-A399-418C-A1F5-4BE63172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最常购买、最近购买与购买记录，才是高频补货的真正入口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C3EB69-F9B2-44BF-B41A-135F7320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快消客户不必每次从全部SKU重新查找；常用商品页结合最近购买、购买次数与客户订货价，帮助客户更快确认本次补货。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7B8D7-E938-4356-BF4A-714490D4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03B2A-7DEC-4B07-BE33-62ED51F3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7CA2A-68C7-4EC9-B5CF-FB11E940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D1C8C-146C-4BC5-B2A7-B9FF226C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E85533C-0C99-4A8D-8009-5E84FFC9D1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ef74f0eb024efb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C2E53-B40D-41EA-8891-1E3BEAA6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973AE9-F138-4878-A693-47A98C2E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常用商品与最近购买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FE3C17-312A-44C7-874B-39E8CFAF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AA531B-AAC8-48BA-9F69-C5E811C4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204EE-4574-4D81-BA7C-89B94578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25C37E-0039-421C-8483-7CCA650C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B73D5D-90C2-4E58-BEAB-11229096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AC376-2841-441F-AB49-29013915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常用商品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72FF7C-92E5-4D20-B83A-26974745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从客户高频购买记录中快速回到熟悉SKU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016AE8-1CD7-4E90-9A3B-BACF433B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EE1502-84E9-4573-BA3B-F66BF3E1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B5DF11-F16B-4643-952E-8FD7163F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D63EC0-F062-4C93-A737-3A30DD3E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购买依据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7FAFEE-F799-4E72-9A7C-2942ACF0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最近购买时间、购买次数与客户订货价同屏查看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341261-1891-40A5-A36B-02B4579F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73EB62-EEEC-4AD8-8257-9FD9F28A2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125F7D-0975-4463-9FFB-E7D20228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47EA15-EF8F-477B-909E-B7EDCB9D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当前规则再确认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8B462B-4248-473F-B84C-0C17E71F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价格、库存、活动与起订量仍以本次下单为准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6EF034-5F94-4012-BDC5-67CC588E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BC81CA-7EB4-4B62-A015-C4DE3C56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高频复购不是复制旧订单，而是更快确认当前商品与政策</a:t>
            </a:r>
          </a:p>
        </p:txBody>
      </p:sp>
    </p:spTree>
    <p:extLst>
      <p:ext uri="{BB962C8B-B14F-4D97-AF65-F5344CB8AC3E}">
        <p14:creationId xmlns:p14="http://schemas.microsoft.com/office/powerpoint/2010/main" val="88513292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46A6668-3029-4B88-A827-C7FC1C6A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0F1B6-487E-406B-98C3-3441954F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E086D-1663-4537-8B0D-3A62B420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快消营销不是单一优惠，而是按客户、商品和时间执行政策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F12728-04BD-443B-8168-F4AF6E95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商品促销、订单促销、优惠券、客户积分、套餐与预售分别承接新品铺货、整箱凑单、渠道活跃和季节备货。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D7C499-B336-4BB7-BCEB-947AA13C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1653A-467B-483F-BCF9-8DF4BF2A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BDDFC6-2C7D-432A-AE79-696747B3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EF0B5-ABCD-4B53-B7BE-A12EF449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5134A9-4781-4D15-96C1-FF3CD106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D39D447-F69B-44E1-8D20-04C4D5A3A6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53ed6dff6e4269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E739A-A976-4B5D-B94C-CD136E20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商品促销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EFA58B-58F0-4BA6-9D70-17D4CC61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具体SKU买赠、直降或折扣，匹配客户与活动时间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1D930-416C-40D1-8881-4578AEEF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D36234-D743-4ADE-B9BC-0E7C58233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D03914E-B893-4E1E-A074-8AA833EB15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dbcf512f564db5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F89CFB-709E-4E03-9F48-25F2350F1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订单促销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6A45B9-24AC-4728-8D42-F251B364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整单满赠、满减或折扣，承接整箱凑单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4E6D28-06B7-454B-9BD8-606A7D29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9C2351-C70C-43C9-94AD-9F0068FE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241B7C4-1A88-4DA8-AC4D-0D65256163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be94607df84457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0CFC7-F2C8-4A3E-B212-132927059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653AF9-ECB6-4069-ACFE-FACAFC59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适用客户、商品范围、门槛、有效期和限领规则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949FE4-F0F0-457E-A4DA-83BDB115A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DF7A22-4DAA-4C96-9B32-1C4651F7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625E745-E34D-44A5-9069-CF5ED041DA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0f0e2ee674c04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8484A9-4DA9-4A65-AC8E-A4B2FC56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276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客户积分/权益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21BAD7-DF23-4003-A654-D813C6C6F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积分账户、商城兑换与渠道权益按运营方案启用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65032A-0EE1-4045-914A-5D7830B0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9ED6CB-97C9-4F6A-8100-B9138D70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47FF120-725E-42FE-BB25-1CF870DC28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86aa0d23cd4b93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0C46AA-71B3-4731-A847-FFD60132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套餐/预售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097B18-60F8-4102-9493-0E6DDA9A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组合采购与季节新品锁单按应用和交期规则启用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4E659C1-01A9-443F-9BE0-6331273C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9DBFF1A-D49F-4891-9E13-DCC9C76C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营销能力帮助企业执行渠道政策，最终优惠按订单与适用范围核准</a:t>
            </a:r>
          </a:p>
        </p:txBody>
      </p:sp>
    </p:spTree>
    <p:extLst>
      <p:ext uri="{BB962C8B-B14F-4D97-AF65-F5344CB8AC3E}">
        <p14:creationId xmlns:p14="http://schemas.microsoft.com/office/powerpoint/2010/main" val="110398569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4FD0FB4-5533-485B-A52D-28F63ED2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EBB0D9-C98E-4669-B444-7A52D51E0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E53B4C-9231-49DA-9567-2E2F7160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商品促销把买赠、直降与折扣落到商品和客户范围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8BD15-E1DF-4A22-95A5-0F3A5EC2C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活动配置明确商品、客户类型、时间、规则与数量门槛，让客户、业务员和订单使用同一活动口径。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B79A91-5650-4E5B-86D8-61926BB6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DD150-2C49-4BA1-985C-C2A231E9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7EE874-25F4-408A-9E26-EC740829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DA66A-4DED-4C8A-9EE6-1B19FE6C9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3C03507-1EB6-4B17-958A-47266ADD69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7cb849b4b94b36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B02BCF-CE43-4BFA-9A6E-EDE352A8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A6310F-3F50-4ABB-8F47-08A48578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快消商品促销界面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1DAB95-9707-4618-A474-12F55613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E89094-3944-48BE-AAB0-78F13F82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92C9E3-5BC0-4E28-AAE4-8458783AC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B3FDD-D99F-4B47-94B0-48BFC77A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0505F0-96F3-4824-8E51-5671BEF6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59AD9D-A960-495E-BEAD-933C5E90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活动对象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38F644-E644-4FA9-9E8C-34272669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指定商品、规格、客户类型与活动有效期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988F25-17A9-4554-A45D-F9105FEF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CCB4D7-F2AF-48D4-A900-DFC2BAE4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E859DE-9A9C-4F35-988E-A1CAF29CE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3CD195-46C4-4F76-9712-7B094D2D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规则可核对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2698E0-D154-4F23-9115-99BACBDE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买赠、直降、折扣与阶梯门槛形成结构化配置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4EF43A-612E-4908-81CC-13C6E289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B471F5-2925-40D0-A3F6-B452A1A43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D4B1C9-A18E-4939-90E6-F74C8BE58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7B6550-2B51-44B6-8C9F-5B539C6A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订单再计算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5103AB7-DD5F-452A-BE5D-6592B9DF6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最终促销结果按当前订单商品、数量和适用范围核准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0DBAA5-424C-460C-9571-74F1754F4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72BC8C-76DC-4386-8E0B-26E74DA6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把促销从口头通知，变成订单可核对的业务规则</a:t>
            </a:r>
          </a:p>
        </p:txBody>
      </p:sp>
    </p:spTree>
    <p:extLst>
      <p:ext uri="{BB962C8B-B14F-4D97-AF65-F5344CB8AC3E}">
        <p14:creationId xmlns:p14="http://schemas.microsoft.com/office/powerpoint/2010/main" val="26130098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D9AE7B6-A590-423D-9F40-4865A5E6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6EC92-CF6D-41A2-A273-C24E1605E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34238B-2012-4E7D-A42B-21C67CB6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订单促销与优惠券，让满赠、满减和定向补货有清晰规则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4C5EE8-D210-4F1E-B0F2-6181E6E4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订单促销适合整单门槛，优惠券适合定向客户与活动期限；最终优惠按客户范围、商品范围与订单规则核准。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DE8351-26BF-4B62-A276-D847ECD6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D36BA-5292-4116-9AFD-8BAFC946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C41D30-7990-48B1-982E-0C58EA0FE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6B3C24-8818-402B-B0A2-E2616AD0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54AAB59-1115-45E3-9E03-2F66717519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4159dfeac48d4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7C7A6D-2746-4DE0-95F7-921FEBAB8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9DD617-5A56-4E71-B2AA-3BA53E84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快消订单促销与优惠券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A04B0-3DB9-47F4-9221-6A7047D1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2D9FF4-614A-4897-BD2D-E3D6A4CF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C8E4D3-978C-4883-BA2C-24D7418B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42DF7A-FBE3-4C16-A0A5-F42D820F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441D68-DD54-42C1-8B33-32D909A64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CFDB5E-9216-4402-BFE6-AD95751E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订单门槛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C1910F-58DE-4637-9802-4709CD5F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满赠、满减或整单折扣承接整箱凑单和档期采购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3A406E-C886-46C9-B4FC-0E901295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3D1904-3472-4195-8BC0-15B70DC08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33498C-B111-4423-942D-E7FC918E2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8C5BD5-C2F5-4FB0-8817-0116952F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定向优惠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036476-3D87-402F-B90E-40994766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优惠券明确客户、商品、门槛、有效期与限领规则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170E34-0F89-42A7-8149-FDCA133D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B3BC05-BDC7-4EAF-8CB9-7F39F7B8D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359FFB-B36A-4F40-96EE-4609BE13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75A7C6-0F8A-4600-AF38-5C4D4DC5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边界清晰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C88D2C-E8E1-4F0B-85CD-953C98F3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多单位、促销与价格组合以实际订单核准结果为准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EB036D6-E4D3-4C0F-B415-B0983250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13D739-94C9-406A-89BA-BA9D8559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促销政策进入系统，业务员和客户才能看到同一口径</a:t>
            </a:r>
          </a:p>
        </p:txBody>
      </p:sp>
    </p:spTree>
    <p:extLst>
      <p:ext uri="{BB962C8B-B14F-4D97-AF65-F5344CB8AC3E}">
        <p14:creationId xmlns:p14="http://schemas.microsoft.com/office/powerpoint/2010/main" val="46089514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9A02926-929C-417F-8953-06828B8C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3FDF0-1DC1-49BD-91F0-0E2EDDB92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DEC66-C036-4703-9575-945BDA88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套餐、客户积分与预售，分别承接组合采购、渠道活跃与新品锁单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C4FD2-C7D8-4C2E-827B-35EDF5D6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先明确本次要提升组合采购、客户活跃还是新品需求收集，再选择对应工具与适用范围。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793E1C-37CF-4C94-A211-9003735F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E5624D-A1FE-4404-8E10-F1E8E413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1298E-6521-4B08-8CD1-8EAB7041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4B70B0-EC71-4A07-9B84-B6401787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886450" cy="33909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F4520C2-7245-4460-83A2-F240D5F162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ed526b29cb4592"/>
          <a:stretch xmlns:a="http://schemas.openxmlformats.org/drawingml/2006/main"/>
        </p:blipFill>
        <p:spPr>
          <a:xfrm xmlns:a="http://schemas.openxmlformats.org/drawingml/2006/main">
            <a:off x="1068705" y="2171700"/>
            <a:ext cx="5120640" cy="3200400"/>
          </a:xfrm>
          <a:prstGeom xmlns:a="http://schemas.openxmlformats.org/drawingml/2006/main" prst="roundRect">
            <a:avLst>
              <a:gd name="adj" fmla="val 35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8EEA0F-7F66-48C8-8F85-2F73C3CD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1526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340EFA-1735-4D64-94F0-A09F2DAE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商城装修与营销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54088B-0428-40F0-9DEE-5E2D44D2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0863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8AB526-EA97-4B40-974F-071A8C0A7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510540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功能与版本介绍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1E3F9A-1573-478E-BA44-974D5186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076450"/>
            <a:ext cx="45720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1841BF-2B84-4F3E-85ED-764AF7BA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228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DC384CC-1EFE-42F6-AC92-BA8AC40E35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099e2ff1a740de"/>
          <a:stretch xmlns:a="http://schemas.openxmlformats.org/drawingml/2006/main"/>
        </p:blipFill>
        <p:spPr>
          <a:xfrm xmlns:a="http://schemas.openxmlformats.org/drawingml/2006/main">
            <a:off x="7162800" y="2286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4BFA4F-3F3B-43FD-B4DD-1F269D64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2288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套餐/组合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C548C2-D80E-4D81-9ACB-039A9CEB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800350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礼盒、组合装或联合采购按业务启用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9BAEF4-A534-49EA-B3D9-7B766644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219450"/>
            <a:ext cx="45720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0DC4A2-9F94-4E2D-8FE5-C723F2B3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371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B150294-72DF-402C-82D8-2C696A5107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47a5e49a324e5a"/>
          <a:stretch xmlns:a="http://schemas.openxmlformats.org/drawingml/2006/main"/>
        </p:blipFill>
        <p:spPr>
          <a:xfrm xmlns:a="http://schemas.openxmlformats.org/drawingml/2006/main">
            <a:off x="7162800" y="3429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18CBCC-29D3-4366-AF0D-6DEA041F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3718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客户积分/权益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985B28-B9CB-4975-AB2B-2BFB2F83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943350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活跃、兑换和渠道权益按积分应用与运营方案启用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01D956-0C04-49C1-80CD-7B90B2EC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362450"/>
            <a:ext cx="45720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873BE7-E9B7-4C5E-921A-944947B69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514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E98893D-9C5C-4C67-9FC0-0E28BEC802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4f52d172824bd7"/>
          <a:stretch xmlns:a="http://schemas.openxmlformats.org/drawingml/2006/main"/>
        </p:blipFill>
        <p:spPr>
          <a:xfrm xmlns:a="http://schemas.openxmlformats.org/drawingml/2006/main">
            <a:off x="7162800" y="4572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627E4F-AA0A-4D92-9E37-D51AEACC8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5148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新品预售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70BA32-904B-450C-BBFA-C94C045D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5086350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活动时间、预售价与预计交货日形成锁单入口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D151D3-9A72-4F3D-9ABD-BAA28F57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848350"/>
            <a:ext cx="6248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CC8E9FB-C9F2-4358-82BF-57C3D09E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5886450"/>
            <a:ext cx="5943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先明确经营目标，再选择营销工具与适用范围</a:t>
            </a:r>
          </a:p>
        </p:txBody>
      </p:sp>
    </p:spTree>
    <p:extLst>
      <p:ext uri="{BB962C8B-B14F-4D97-AF65-F5344CB8AC3E}">
        <p14:creationId xmlns:p14="http://schemas.microsoft.com/office/powerpoint/2010/main" val="208688097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E98A66-E1B7-4591-91C2-A660C6ED6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1BC375-937B-45E2-8111-4627CF6F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263AAA-48C2-4370-B4CF-E03B4704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新品铺市要管理首批订货、到店与复购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62CFD1-BEC6-4CF6-9B7E-F3725761B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商城新品专区先让目标客户看到新品；业务员到店沟通并记录现场动作；补货订单与下一次跟进继续回到客户档案。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7F370-FED4-4F2A-8EF3-4CAD8379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4DC0D-19CB-4BD7-AF79-00BB8504D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4EC842-5C0D-462F-B8AB-D6157F95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E4789-117C-4632-8205-F22DC28E3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24050"/>
            <a:ext cx="2152650" cy="398145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655C2-8871-4C79-AF3B-379C6ADA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6004" y="1981200"/>
            <a:ext cx="60274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0BD709C-A940-4060-B7DB-8187E0F0E9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8634dc708401e"/>
          <a:stretch xmlns:a="http://schemas.openxmlformats.org/drawingml/2006/main"/>
        </p:blipFill>
        <p:spPr>
          <a:xfrm xmlns:a="http://schemas.openxmlformats.org/drawingml/2006/main">
            <a:off x="1127587" y="2057400"/>
            <a:ext cx="1459576" cy="373380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18923B-9A9C-4BDE-8206-B97540A1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55435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D6B858-30D6-4FF6-9C12-BE5C83BF7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5626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92EE54-36F6-4941-9825-60783C1C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24050"/>
            <a:ext cx="2152650" cy="398145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DD707D-D4C5-4501-9F6F-CCEB3F08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0604" y="1981200"/>
            <a:ext cx="60274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FC4ED94-82DC-4DE7-8229-F2066C1E68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ea3a9fc7f47d2"/>
          <a:stretch xmlns:a="http://schemas.openxmlformats.org/drawingml/2006/main"/>
        </p:blipFill>
        <p:spPr>
          <a:xfrm xmlns:a="http://schemas.openxmlformats.org/drawingml/2006/main">
            <a:off x="3438525" y="2057400"/>
            <a:ext cx="1866900" cy="373380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58E3F4-C8EB-4A25-8796-CFB1D63E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5435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6678EA-24CF-48E3-9854-33B268D4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55626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49DED6-7C9D-41FD-BDFC-15F812BA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26695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2DB114-FC32-450B-A7DA-D4BE537E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8600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184A77-0F37-40CA-BBE3-91947C87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098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新品触达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81EA49-D803-4B21-A9D7-12643E2D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33650"/>
            <a:ext cx="4629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用新品专区与活动入口把商品、箱规和政策先讲清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0DA323-98CB-488E-86E9-22EE8C0C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3375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E982A5-082B-492B-81A4-4D80ACE9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5280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A74AEA-8F9B-4CC6-8874-127DD5A9A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2766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首批订货与到店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66980E-6337-454D-AAA3-E6583BB9D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00450"/>
            <a:ext cx="4629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业务员围绕目标客户完成沟通、跟进与代客开单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00F224-D824-441F-87B2-7256E52D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40055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3AE890-DEBC-4314-80C0-44F5618B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1960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FECAB78-683C-48BA-BE9A-B67FFD16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3434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复购回访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3A03AC-2828-42E4-BDAA-65631C56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67250"/>
            <a:ext cx="4629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订单结果与下次跟进继续回到客户和商品语境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E05DE6-9DA5-40E4-B2B6-3270662F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6019800"/>
            <a:ext cx="78867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27B167D-24D5-40D4-80D7-4CC61E8B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6057900"/>
            <a:ext cx="7581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新品触达、现场跟进与复购回访，围绕同一客户和商品持续接续</a:t>
            </a:r>
          </a:p>
        </p:txBody>
      </p:sp>
    </p:spTree>
    <p:extLst>
      <p:ext uri="{BB962C8B-B14F-4D97-AF65-F5344CB8AC3E}">
        <p14:creationId xmlns:p14="http://schemas.microsoft.com/office/powerpoint/2010/main" val="4035476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A9E6F08-2DD8-4CB9-9D80-672DBC12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47F6E-DFC4-483B-995B-C2DA6263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0EED3-7929-4B3E-86FF-FB30FEF7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客户自助、业务员代客与PC后台录单，最终进入同一订单池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4C56E-08DA-424F-811E-40F273AD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图为订单列表业务示例，按日期与状态筛选；当前49元原单另见商品清单。待处理为空不等于没有历史订单。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69E2B9-3E12-4CFA-9876-538D19D0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67819-4728-4434-B086-99AC8B58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F57DA-2E0C-4216-871E-14E1ED82E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04418-841A-4F25-A73B-E064EDCDC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1ABCBB9-1E1F-4AC7-8D24-36C5116AE1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4fa52033774f48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CE05D2-9624-4FB5-B872-94249DB8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1760FE-37E0-486C-AB02-DBCA38CAD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140B2A-4540-4D69-9E2F-2293D76E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8B17EE-7DC4-41FA-8D2F-0A7B91A4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396CC-D126-4490-8142-499E83DF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64ABF2-9521-49F5-B9CA-CF918FB86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4981B1-4596-44E0-854C-F25DB608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942A18-6B65-4E48-BA39-DDF3365F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入口可并存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AC532F-28E1-4547-95A4-BC9F7C7F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客户商城、业务员代客开单和PC后台录单共同进入订单池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F8EBB5-6642-40EA-9007-E28F87DF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9A9509-B8E6-49FE-86CD-0E599191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DA5C7F-964B-4D4B-B150-2C550FFD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DAB717-FA26-49B8-B06D-DC143783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状态可追踪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D6B1AE-8382-4EB8-BFCB-90E57031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待确认、待审核、待出库与后续流程按权限和设置推进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294D45-DA72-4D2F-9880-53DC97DD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C19516-42A6-440F-8595-480A3EAE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394B8E-AC44-48C0-BC29-F09FA4C7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85DB7F-3A31-46E2-AAB5-8B8B5E036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交期可组织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B24926-A87F-4E22-86B9-A4290A1E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结合交货时间与客户需求安排采购、备货和配送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DDFE66-FE8C-4D24-8427-9421DB941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0A578C0-3EE4-4AE8-A551-9A423544A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订单先集中进入系统，再进入采购、仓库与财务准备</a:t>
            </a:r>
          </a:p>
        </p:txBody>
      </p:sp>
    </p:spTree>
    <p:extLst>
      <p:ext uri="{BB962C8B-B14F-4D97-AF65-F5344CB8AC3E}">
        <p14:creationId xmlns:p14="http://schemas.microsoft.com/office/powerpoint/2010/main" val="7552126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7D7BC4C-EF62-4D4D-9DB6-E293DEE7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00F34-A9AC-44C8-B3D7-E08050D8D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BC244-1029-4D8B-B73B-19E05221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同一原单贯通商品单位、出库和收款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D8E169-1C6C-4E76-8E1B-A652DAAB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既有DH-20261012-0001从订货端提交：牛奶1件×49元，无赠品；关联出库1件，线下收款记录49元。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1D3BD-437C-4046-AC33-25C1C927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5601D6-19C6-49D9-B361-2C3862728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C08486-07DD-47E6-9E02-414762E3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5E343-BA9F-40E6-A12B-56CEA2B2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18D0A57-B835-422A-974E-C2EAEB5A45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d771a579b4d2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28700" y="2724150"/>
            <a:ext cx="6667500" cy="1263696"/>
          </a:xfrm>
          <a:prstGeom xmlns:a="http://schemas.openxmlformats.org/drawingml/2006/main" prst="roundRect">
            <a:avLst>
              <a:gd name="adj" fmla="val 904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731F08-D82A-4B56-B6CB-F944C8BF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037FF7-DC9E-47BC-B5E1-FA250CD7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原单商品清单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F68743-DE71-4786-A0D9-3A5AEDCA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49B11-A8D4-438F-80B9-194E72F6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既有演示订单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037678-9041-4297-9112-E5BE3668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06DF3-FBCF-4425-B54C-57D4C6D0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A88C3-ECBA-4E49-87DA-32AD31A9C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D5CB07-79B6-40BA-9BEF-C9FA5BB9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原单身份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3D5B60-CCF6-4179-A779-5D6ADE04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南湖便利店，WEBAPP订货端来源，10月12日提交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A87C86-5D36-4FBE-80C5-A484A61C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BB4F4D-0DA2-4110-AD7A-92C685CF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ECCFC-0EAA-45EA-8ACD-792F830A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696659-6A06-4265-ABD2-EA9FEAB1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商品与数量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CE1B4B-0AD1-4334-A2DF-7A7A6E98C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FMCG-DRY-005，250ml×12盒，订购1件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25CE0B-3F59-40F5-A01B-746844AD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50FB28-AB8B-4460-B6D2-539357D60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679B31-E284-4654-80BE-08B17625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4D93F5-F3E1-4FA6-A542-773686AE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金额与赠品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091167-59E0-4B66-8E90-6A7682E6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单价与小计49元，无赠品；非消费者复购证明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F1D276-9151-4866-907F-BAC857BAE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19A5DB-C005-4994-A312-6623FFEC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按同一原号核交易记录，线下收款记录另核银行到账</a:t>
            </a:r>
          </a:p>
        </p:txBody>
      </p:sp>
      <p:sp>
        <p:nvSpPr>
          <p:cNvPr id="40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B76E6450-27B5-4D74-98A0-895A6A29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286250"/>
            <a:ext cx="666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原号 DH-20261012-0001</a:t>
            </a:r>
          </a:p>
          <a:p xmlns:a="http://schemas.openxmlformats.org/drawingml/2006/main">
            <a: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商品1件 × 49元 → 主仓出库1件 → 线下收款记录49元</a:t>
            </a:r>
          </a:p>
        </p:txBody>
      </p:sp>
    </p:spTree>
    <p:extLst>
      <p:ext uri="{BB962C8B-B14F-4D97-AF65-F5344CB8AC3E}">
        <p14:creationId xmlns:p14="http://schemas.microsoft.com/office/powerpoint/2010/main" val="72952405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67DFDEE-2285-4987-8AB7-54807D1D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EC215-8EC9-4693-A677-51FC2B04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235623-A7DD-49AB-85B2-1A2241DE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今天客户订了什么，先按商品与规格汇总起来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F59009-63A1-4A4C-A02D-9F3C4074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按商品汇总页面可按时间、客户、商品、区域和分类筛选，集中查看商品、规格、数量、基本单位与小计金额，为采购与备货提供同一需求口径。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3AE475-2972-4FBD-9D64-786018FE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E4BC17-D938-4B19-B3BF-6A3CDFDA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739DC8-CE63-4E54-B7B3-D431CED6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DC419-BE48-4488-8D9A-54A2F17E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35701B3-650A-44A8-B19A-666C3313B3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d590b78b6b4dee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1B810-0F78-4E43-9CAC-15930642E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2AD4FE-516F-4144-A7B7-09943E82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按商品订货汇总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11C2ED-3874-4C7A-8107-CDBBB40C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414CA7-0980-42D4-A9E2-EE06812C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B4CAAA-534F-4F26-9B50-1C8A4DC4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730B92-E7AA-4C6E-B85B-EA437EE1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3DC048-5B31-48F1-A4C6-EC405C69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219FF5-4C9A-4BD2-AEB1-723A4EED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需求按品收口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3DA0D0-7452-4D91-927A-AAAEA45A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多张客户订单汇成商品、规格、数量和基本单位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78EE32-835C-4C11-87D7-12E9FED9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B7E130-F686-46F0-A21F-A422A489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C901F7-85CB-48AD-A143-86791B5B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EF8CBE-C452-4FA2-BDAA-9DE302735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范围可筛选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D1AB96-3E9F-43E4-8041-5B1E5875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按今天、客户、区域、分类或订单状态查看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866B72-5216-4A6D-A53D-119D9AEF4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6BFB81-D835-49CB-BAB4-64F41AB6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D24E2F-B03E-4719-976A-660249B9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31BF2E-727E-4958-906F-BD06C296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采购仓配共用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A6EC45C-D25D-41E1-8598-EC557993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采购、仓库与配送围绕同一份需求清单准备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A927A6-5ACB-46DE-9BBC-C78403924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50F552-7254-4A45-A838-6AF8B3AF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需求先按商品收口，采购与备货才不会被多张订单带乱</a:t>
            </a:r>
          </a:p>
        </p:txBody>
      </p:sp>
    </p:spTree>
    <p:extLst>
      <p:ext uri="{BB962C8B-B14F-4D97-AF65-F5344CB8AC3E}">
        <p14:creationId xmlns:p14="http://schemas.microsoft.com/office/powerpoint/2010/main" val="68646170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2017336-284B-494C-87BC-4FE2A7C3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9C9492-0EE5-4A6B-8BD3-0B170502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5A9D8F-D304-44D0-994E-6C1FA28E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先看真实订货需求，再决定补什么货、补多少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10588-1C88-4906-91FD-37F927D8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订货汇总与采购结果按同一范围阅读；采购预测当前关闭。相关能力启用后，再核实际库存、在途、供方和采购数量。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972C5-0865-4CE4-AD70-6EAF4671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47DE69-DA44-4E57-A605-E20994BB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867EE1-E349-48F6-9C3F-C984D94C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A45B0F-DABB-4119-88E4-6A64113E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3875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81122F4-8181-42B3-8386-B42DE1F760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b2aeb11d6429e"/>
          <a:stretch xmlns:a="http://schemas.openxmlformats.org/drawingml/2006/main"/>
        </p:blipFill>
        <p:spPr>
          <a:xfrm xmlns:a="http://schemas.openxmlformats.org/drawingml/2006/main">
            <a:off x="836295" y="2190750"/>
            <a:ext cx="4937760" cy="3086100"/>
          </a:xfrm>
          <a:prstGeom xmlns:a="http://schemas.openxmlformats.org/drawingml/2006/main" prst="roundRect">
            <a:avLst>
              <a:gd name="adj" fmla="val 37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C12C0B-DC0F-4920-9E80-4BF0BE5C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72417D-56CC-451D-BB2E-4C9FE229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订货需求汇总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5E10AE-65A2-4DE7-B750-06BE68A8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9911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B3A7AE-3253-425D-8B31-3B663F6A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0101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286D00-823C-4AB6-927D-0110A77E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95500"/>
            <a:ext cx="523875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9FBEDEA-D73C-4E08-826A-DF1A0C5CBC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b2a4d8009740f8"/>
          <a:stretch xmlns:a="http://schemas.openxmlformats.org/drawingml/2006/main"/>
        </p:blipFill>
        <p:spPr>
          <a:xfrm xmlns:a="http://schemas.openxmlformats.org/drawingml/2006/main">
            <a:off x="6362700" y="2313980"/>
            <a:ext cx="5048250" cy="2839641"/>
          </a:xfrm>
          <a:prstGeom xmlns:a="http://schemas.openxmlformats.org/drawingml/2006/main" prst="roundRect">
            <a:avLst>
              <a:gd name="adj" fmla="val 3704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889AF1-2646-4EF7-8F4C-F8F13B53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050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640606-A56A-4503-B11E-82F7E9E2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24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规则型智能采购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21139C-1D73-4453-8127-FBF08F47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9911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18DA3A-E29C-4E08-AEB7-C6694887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0101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C7CCD7-4A4C-43CE-8AE5-0ACF3521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619750"/>
            <a:ext cx="2095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57A868-D18F-4169-AC33-57A36CD6B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6388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客户订单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482292-5C5A-4CDC-87B1-9B8C6A15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6007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D9BC76-A72D-41C0-8F88-9C9356C9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619750"/>
            <a:ext cx="2095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63B84C-D088-4795-B8FC-B10CA912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6388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34FAE0-C8F5-4799-92CD-2BDAE534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6007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6CDE7E-5475-446B-A6A4-983DD460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619750"/>
            <a:ext cx="2095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1801C45-4FF4-4812-8E08-6FF0D52B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6388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库存/采购中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055E2E-7913-41ED-84E4-6330E8C8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6007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3AFEE5-FB5B-49EF-8AE5-C42262FD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619750"/>
            <a:ext cx="2095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2A00FDC-D239-46DD-A1CD-27E63B409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6388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人员确认采购数</a:t>
            </a:r>
          </a:p>
        </p:txBody>
      </p:sp>
    </p:spTree>
    <p:extLst>
      <p:ext uri="{BB962C8B-B14F-4D97-AF65-F5344CB8AC3E}">
        <p14:creationId xmlns:p14="http://schemas.microsoft.com/office/powerpoint/2010/main" val="7966900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E7CC2F6-3B9A-492A-A990-1F981385A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739EE-80D7-42A4-A4DF-8F3486EF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601BE4-F67F-4B80-B590-226C5CFE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采购建议必须能解释：需求从哪来、库存怎么扣、谁来确认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99814-8B3F-4007-B846-D428A9D6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图为采购页面业务示例；使用前确认实际开放入口及应用，逐项核需求、仓库、在途、供方和价格，再由人员确认。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4275E-5FFE-48F9-B498-9FD74208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2B196C-C75C-471A-9A49-26A2EFFAC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8BCD9-5251-4C29-ABC3-FD9029C4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5D3B1A-EF28-4463-AA1C-66FEA57A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0B7C64B-F144-49A3-AAF8-0088B79169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20ff6b634144de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A9C351-A1BB-49BE-BD7F-740ACE3D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58494E-6519-49AC-84E5-BA8FE6B4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规则型智能采购界面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25FB23-32E5-4E24-837D-FFD629D65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CAE274-34FF-4EEF-91F2-E9730215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6A510B-34CD-4A88-A363-AAFC1DA0A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8F585E-ADDF-4D3C-B8C6-88B3D934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CCEAF-3FA8-4A3D-BC2C-00949438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D08AD9-7B01-4ADD-BB52-361074B1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需求来源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0201B9-D6CC-4E8D-A07A-DA6FBC3A5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选定范围内的订单订购数量形成采购判断起点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F40D29-7EB6-4C10-8586-6BC81664D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FB20AD-273C-4F27-AD5C-ECC53FA1F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FAC250-1D55-4ED6-8E55-E693E78E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3DDE8A-D457-4FDD-8E0E-D8868E2D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库存同屏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E524A2-5443-4B3F-B332-47B9206C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可用库存、系统库存、采购中和已出库共同核对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A897E5-8356-4941-B459-0A494D39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62B5E2-1232-477C-9360-990E39984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488B2C-941C-4728-AC72-A191B229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A86844-C1AF-4CE6-B8BC-E6BFCAF5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人工确认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8154FD-B8DF-4BC2-82C5-B5FB083A8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采购人员调整数量、供应商、单价和收货仓库后再生成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D4B814-2271-420B-8D69-E9E6DC95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3DA59C-7491-47A4-BCF3-C8E14E3B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系统先把该买什么、买多少列清楚，最终采购决定仍由人确认</a:t>
            </a:r>
          </a:p>
        </p:txBody>
      </p:sp>
    </p:spTree>
    <p:extLst>
      <p:ext uri="{BB962C8B-B14F-4D97-AF65-F5344CB8AC3E}">
        <p14:creationId xmlns:p14="http://schemas.microsoft.com/office/powerpoint/2010/main" val="931815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93C3B41-D2B1-4403-9138-340668774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DF8FAA-8C14-4672-8F0C-5826CE0EB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4ECA81-D60B-46F5-9570-45C8921B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采购确认后继续形成采购单，并走到到货与入库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00A95-DE1B-47AC-AFD0-6E188DF09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规则型采购参考由人员确认后进入采购单；供应商、采购数量、价格、到货与入库继续按企业采购权限和仓库流程执行。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8269AB-988A-406B-B360-83135E99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744A74-6647-4659-9503-E4E9FEBD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8B9C8-A75B-4650-8CB6-036D2383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BAD68C-A48C-48F4-BE83-9F0AFD00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57DB1-7473-4B0C-BB94-0294DFAB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B2B63F90-BF93-436E-A2CF-110D724F59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cc596653d4ed4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79378A-25ED-4EC9-BCAE-AEF49629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C19E59-539D-4ED2-8837-525D2DA5A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CB893C-E933-4C71-8B06-E010E5D0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需求汇总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8AE6DD-E56D-4B49-A2D9-C1E15A92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订单需求按商品与规格收口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87A33-B2BE-4F42-AC88-993083A2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C30DA8-49D4-4852-A028-381AC1A35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D4D0F1-74A3-404B-9E93-F6021EDB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38009DC5-5F35-4C96-B6C5-DAB91FC23D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8cd93b969b4539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06B68A-1B5C-4C27-9558-E36539B0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5B818B-202F-4521-B0A3-108AFBBA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085393-5913-4C88-840B-2008D31BB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7A62DC-68A7-4804-A4B5-9C9CECFC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需求减库存与采购中形成缺口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B81297-72B1-41EF-A36D-9AD16025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AE31A5-1283-41E9-8868-86A7FFF8E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8E7A40-5192-4F65-B67A-6F49B95B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B50572D-EA01-450A-A08D-BCF52021BB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61da283ef74acd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FFC164-6837-4BA9-954F-BD03DC1C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3A01E03-7970-42A1-9101-E6208D0F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24AD46-B3E9-4520-BA53-0CCDFF6E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人员确认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AA2060-C2BD-413E-8668-43604C44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供应商、数量、采购价和仓库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E1624F-F38F-4EEA-9AF7-F70C335B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F37ED15-0C91-46C1-BC35-2D622E29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11BF32E-4CF0-4108-9E00-58445BC9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69AA65A7-F010-4599-AF24-69F89125D1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20a31b587d4d58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D855B1F-31DB-4DE4-AC8E-534941B5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6AEBBFE-9AC2-4DB6-89D0-8CC3AD610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18559BF-BDA7-46C4-BD3C-26E8F2F7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240F9B0-9A14-4643-A7AC-9F54FC5B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按供应商组织采购订单或需求单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61A1FA4-E05B-4838-A547-EB930C96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D467CB2-C575-4DB9-8473-5F88D50A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60B18B4-4845-4E88-B7D8-21B4A233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0F0DA556-E85C-4056-BF37-FE4ED0A6AA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fd21e65454d30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123B4A4-EAB4-4FA7-B7A3-1986999E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E150ECD-3855-4AC2-A858-4692FACAB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C721966-4A94-4974-A707-CD53BBB1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到货入库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8735362-A106-44A9-972E-6311858E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到货检查与入库按仓库流程执行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60B73E9-51F7-4CB1-82EF-EC907BDA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FF75C74-0A30-436A-88A3-9B233DB9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建议采购、采购单和入库是连续步骤，但每一步都有明确责任人</a:t>
            </a:r>
          </a:p>
        </p:txBody>
      </p:sp>
    </p:spTree>
    <p:extLst>
      <p:ext uri="{BB962C8B-B14F-4D97-AF65-F5344CB8AC3E}">
        <p14:creationId xmlns:p14="http://schemas.microsoft.com/office/powerpoint/2010/main" val="189774918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638EE30-DB85-4A2D-B2A0-7E038BD3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CB65C-2A49-47D5-AB22-1C24C88B5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915427-30CE-41C0-9163-34E774FC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库存差异回查来源，原单出库数量单独核对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B2B1D8-6A98-462D-B3A3-E002E2EB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牛奶列表可用60、系统30；原单出库页系统29件、出库1件。差异来源需回查，不能按包装推定换算或直接承诺现货。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0A2F66-C8B2-4F9E-BDB2-119335D4B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431AD-E4AA-45AB-8A77-AC5B23AD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D3EF2-1132-4D62-90F4-C453FE55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A914F2-42FF-45E1-B264-377A68C8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BA35456-DF57-4D6B-AAAD-AD40AC47C3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7537db166a458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28700" y="2724150"/>
            <a:ext cx="6667500" cy="1878169"/>
          </a:xfrm>
          <a:prstGeom xmlns:a="http://schemas.openxmlformats.org/drawingml/2006/main" prst="roundRect">
            <a:avLst>
              <a:gd name="adj" fmla="val 608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855652-6C07-4754-8322-BDCA8FC2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3A726-D0DD-4D35-AC94-1D98C2F5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当前商品列表库存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92706D-7F11-4500-96F8-F74490724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0411CB-8072-4DE0-ADF9-BDB4B2D9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PC管理端实际列表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5EEF6A-F267-422D-88FF-414D0E8F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9CC1C-E707-40BA-AFC2-853F02B1B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501C8-2506-4FA8-900B-FDBE6807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6C928D-FF63-49F9-83D6-F5929B879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今天能供多少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F9CB4C-D4CE-4385-808A-E009C384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列表60/30各有字段，交付前回目标仓核可供量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F08788-CF5D-4761-B785-F011F0A2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CDE9AA-9105-44D9-B6D7-1B54C57F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955678-CD2D-476D-8AA2-3D4C65EA0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15A47C-710C-4F4C-85F9-077643CB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还有多少在途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B9FED5-BF25-4FA1-A379-16F9D54C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按采购原单未入库余量核在途，不混用列表差值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9195D9-02F7-42CA-A4E1-BADD2A7E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9AED0D-3E43-4525-9E67-E79C5E44C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07DC64-B01F-457A-92CF-D0C089896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DB36A4-174B-48FC-81B3-4B09C39AE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哪些已经履约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479441-9362-4A25-8738-EE828B52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同号出库1件，出库页29件与列表30分开阅读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7E16FD-076C-491D-B00C-11E9F086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31A8C1-B9F7-41B7-83DD-A26A53CEB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库存先把数量口径说清，采购缺口和交付判断才有依据</a:t>
            </a:r>
          </a:p>
        </p:txBody>
      </p:sp>
      <p:sp>
        <p:nvSpPr>
          <p:cNvPr id="40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1E3F55E6-5C20-4457-BC59-2DA09FA2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810125"/>
            <a:ext cx="666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同一SKU，分别回查列表与原单</a:t>
            </a:r>
          </a:p>
          <a:p xmlns:a="http://schemas.openxmlformats.org/drawingml/2006/main">
            <a:pPr>
              <a:def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包装写12盒 ≠ 已配置盒件换算</a:t>
            </a:r>
          </a:p>
          <a:p xmlns:a="http://schemas.openxmlformats.org/drawingml/2006/main">
            <a:pPr>
              <a:def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列表60/30与出库页29的来源差异继续核对</a:t>
            </a:r>
          </a:p>
        </p:txBody>
      </p:sp>
    </p:spTree>
    <p:extLst>
      <p:ext uri="{BB962C8B-B14F-4D97-AF65-F5344CB8AC3E}">
        <p14:creationId xmlns:p14="http://schemas.microsoft.com/office/powerpoint/2010/main" val="183975992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B1998D7-36DA-42E0-9070-29822941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067BB5-6865-4240-A636-F8E53CC7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A7BC9E-BC5D-4860-8251-A13898A2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周期销量×可用库存×供应周期，先区分缺货、健康周转与积压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CA7FD-CEB5-42A5-87EC-3BFD076C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周转分析和安全库存数据用于辅助判断；旺季、促销、新品与供应波动会修正基线，最终采购数量仍由人员确认。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A087A-F24D-4072-B571-2DF91D644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46627-9E7E-4A8C-B4D6-BDB99126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FB97B-6C36-468A-9900-B5CB0110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91A9A-9CE2-4DF1-A666-D3ECAB54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3A71E6-4085-4E56-A4A6-2A48B550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A1C7FEC-7E78-4174-A0ED-75F90FA976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bf08393db4bd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98C84-1736-4FF4-B6C4-B0492A550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畅销缺口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3B9AC6-6AE1-495D-B6AD-BC0589C4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周期销量持续上升、可用库存低于安全范围，优先核对采购缺口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88AFB5-CAE3-4F76-A40C-E42819396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288CD-8800-49EE-AFF4-A18BEF00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5CB279F-E2AA-4549-A96B-07C7BB340B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2dbeb5cda148f8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66783A-1867-4EC3-943E-E0E54456B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稳定周转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2B6352-15DC-4059-A183-97038352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销量与库存处于合理范围，按销售周期和供应周期持续补货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F2B676-EC29-4614-8352-70D8D54D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6B3A9F-0734-48F5-80E4-A2E88357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EB9F941-E088-4038-8A27-D74F38215A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2a35ec14ae49b9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6DE3C3-3BFB-4615-A3E1-C6E4BE5FA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慢销积压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17C0EE-7C76-4653-82D1-8C90F678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库存较高而周期销量偏低，进入活动、调拨或商品策略复盘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81F6A4-2EF3-441B-81ED-360AE7A2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AB531A-F98A-4805-A288-042CC0EC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6D9ED7D-AE25-4ADE-A755-887660F048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e8d5a90fc54359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8F4565-7A38-4FB3-8BD6-BC427EAC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档期与季节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6C1108-7D15-49AC-BA92-E88F43CC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旺季、节庆、新品和促销会改变基线，最终采购数量由人员确认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CD48F6-9BAC-4614-9FF1-8F0F3E7F6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959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02D5FF-768E-45A2-8B47-4050121FE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3340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规则和数据提供参考，采购与库存动作仍由人员确认</a:t>
            </a:r>
          </a:p>
        </p:txBody>
      </p:sp>
    </p:spTree>
    <p:extLst>
      <p:ext uri="{BB962C8B-B14F-4D97-AF65-F5344CB8AC3E}">
        <p14:creationId xmlns:p14="http://schemas.microsoft.com/office/powerpoint/2010/main" val="212417657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FF76766-D51D-4F28-99DF-D4FB1C53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1A0144-4A5A-4F58-8FDE-00A8BD22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45973A-1232-4A40-B363-38CBDB04E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批次、生产日期和到期日可查，临期处理由企业决定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589D7-3710-4158-B76A-6635E848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批号与商品保质期当前关闭；启用后维护真实批次日期及库存，预警用于提示，停售、退换和报损由企业安排。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AB5EF-6296-42C5-B634-9C00F8C9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CA8F35-73FD-4189-A2B9-57670919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96952-9A24-45D4-ABE4-2B25C894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15EC65-4F0D-46AB-B615-FA860475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BA25F1F-57BF-4001-8F10-A1D568E8E3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2d1c94ca64c4e"/>
          <a:srcRect xmlns:a="http://schemas.openxmlformats.org/drawingml/2006/main" l="0" t="7749" r="0" b="77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A4D62C-F8F0-4F1D-B99E-75FFCDAB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7C5E23-7DFD-43B1-850E-1461081D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快消批次与日期记录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65BC84-958E-4332-B0F5-F2AF2F7B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99DD47-C387-46A7-8BFD-2BD410B8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D8F8E4-41D2-464C-817F-9CD37681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0FC689-FFDA-4082-A351-423025C3F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D88BD9-614B-4E44-89AF-CCC0E070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581F8D-9161-4703-8518-10E2ABF5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批次事实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B88EE5-42BE-4E45-8521-8D891E62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批号、仓库、商品、规格和批号库存形成记录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B51AA3-AB71-4AF4-9AFB-E1DD5A21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19A1EC-4846-4C8E-9A38-C3207CBDF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C2C6AF-7C44-4F4D-A142-A10D6088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859C2D-7DA2-4028-9961-0F4D88D9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日期事实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621FD4-E2AA-40E3-8D4B-E3E54741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生产日期、质保到期日与可配置预警天数形成依据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343BCB-B12E-4218-ACEB-79F8693C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E440BB-14C1-46E2-AA84-DB2253EF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0E72D0-6EB9-4B1C-AEE2-4526B316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7D8382-A365-495E-9999-18F5EEF28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人员处理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0BC1DE-E80F-45EA-A9E0-FD6D17AE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系统提示事实，不自动禁售，也不自动生成临期促销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F02310-FE4A-4D3A-A047-B121D886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3FD23C3-1301-488B-803B-E9CB295E1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日期事实先可查，临期处理策略再由企业人员确认</a:t>
            </a:r>
          </a:p>
        </p:txBody>
      </p:sp>
    </p:spTree>
    <p:extLst>
      <p:ext uri="{BB962C8B-B14F-4D97-AF65-F5344CB8AC3E}">
        <p14:creationId xmlns:p14="http://schemas.microsoft.com/office/powerpoint/2010/main" val="190422419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282237-C5B6-451D-9C22-3CC224AF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432C9-D7C3-49A6-868C-8456A8F6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915A5-163D-4D62-8A4D-FD124CB22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破损、错配、拒收与赠品差异，先回原订单核验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DACBCB-78EF-4D1B-ADE3-B93655B5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退货先关联客户、订货单、商品、数量与原因；验收、入库和资金处理继续围绕同一业务依据执行。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F23A6F-9C48-4AC7-A2ED-54CE0448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33023-7AD6-4F9F-9D0A-481C1686D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92E0A-D620-4818-9D49-0185EA3A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76B7B-A504-4909-A6B3-B7EA2EE7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E0502F-E350-4277-B94A-95E00DEC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BAE3D63-EDAE-41B5-A37C-3B4486818C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185ed2cce14cd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DE0B67-8542-4771-BF29-0052B29B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退货原因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9A2042-0F72-4037-804E-1B420E888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破损、错配、拒收或其他原因先关联客户与原订单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729D03-DBEB-487D-A259-4C424B7A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4EF8C2-9910-4B33-8970-617425DB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F9F0F75-D5FB-481E-A221-5DD62AD324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25761d65214d78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C2CA6A-F660-4E90-82FB-1ECE883B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赠品差异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797191-0E11-42D7-9EB0-5A0B6438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赠品、优惠和活动数量回到原订单规则与人工审核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0CCD43-7682-4CB6-80BA-502ABC71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06EA34-993D-42CF-8C8A-5E07126A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CE53349-EDF4-4429-B87F-729861FE95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00d6e414d424f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99617F-33EE-4624-9C1D-F832D7AF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退货验收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09BF34-02CB-415D-83E0-A1AC344FC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核对商品、规格、数量与收货仓库后进入退货入库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A7E679-CF7F-4018-A0C5-240FB12C6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E40E8F-C5F2-4DE4-B5DA-6F38AA49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8B3AAEA-CCEC-4F89-8451-15808C7456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c82b328817412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17E941-AFDD-4814-885C-B807A94B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资金处理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6CA0EB-FC65-4DA5-986F-5210BB26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退款、返款或预存款处理按财务权限和企业流程执行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18AA21-DAAA-4A1D-ADAA-F87C60B8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197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483391-016D-4FE3-BCA1-96251362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2578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快消退货先还原原订单语境，再处理库存和资金结果</a:t>
            </a:r>
          </a:p>
        </p:txBody>
      </p:sp>
    </p:spTree>
    <p:extLst>
      <p:ext uri="{BB962C8B-B14F-4D97-AF65-F5344CB8AC3E}">
        <p14:creationId xmlns:p14="http://schemas.microsoft.com/office/powerpoint/2010/main" val="13552180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9D7958-F526-4443-9E73-96972B52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D24DB-7467-490F-8A74-029EB912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D01D03-941D-4808-9A84-E4B84627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拣货、装车、配送与回单，围绕同一订单继续执行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806E9-10CE-4EEE-AC0F-5DA2AB51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配送管理当前关闭；启用并配置岗位任务后传递交付要求。既有原单出库已完成，但物流公司及运单号为空。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C4B19-27FA-43C7-A214-81345B23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1EEE0-3E71-4795-B6FF-D7B372C5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1594A3-25AB-4D47-881C-E18E7827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4B54863-B331-4C3F-8FFE-F5A75AB60B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eaa9d075f448dd"/>
          <a:srcRect xmlns:a="http://schemas.openxmlformats.org/drawingml/2006/main" l="11002" t="0" r="1100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95500"/>
            <a:ext cx="4857750" cy="3505200"/>
          </a:xfrm>
          <a:prstGeom xmlns:a="http://schemas.openxmlformats.org/drawingml/2006/main" prst="roundRect">
            <a:avLst>
              <a:gd name="adj" fmla="val 4348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99112-8920-4216-8BFF-90E421FE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85950"/>
            <a:ext cx="2076450" cy="39624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AE1AD8-F0C9-431E-8070-99F8ADA8F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0172" y="194310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CE480D8-6463-4343-A867-43E3E90547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cddf1bb93e43ea"/>
          <a:stretch xmlns:a="http://schemas.openxmlformats.org/drawingml/2006/main"/>
        </p:blipFill>
        <p:spPr>
          <a:xfrm xmlns:a="http://schemas.openxmlformats.org/drawingml/2006/main">
            <a:off x="6072188" y="2019300"/>
            <a:ext cx="1857375" cy="37147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662540-D244-4D69-8BD8-89465660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54864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455788-75A4-4495-8053-73215E32B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5054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091FC-5B02-44C2-9283-A8B62216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885950"/>
            <a:ext cx="2076450" cy="39624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E03703-9BAD-407C-9D10-87A1A0B8C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9522" y="194310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4ABA9B5-6F62-412D-BAD9-01B50EE35D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223e940ffc4a90"/>
          <a:stretch xmlns:a="http://schemas.openxmlformats.org/drawingml/2006/main"/>
        </p:blipFill>
        <p:spPr>
          <a:xfrm xmlns:a="http://schemas.openxmlformats.org/drawingml/2006/main">
            <a:off x="8491538" y="2019300"/>
            <a:ext cx="1857375" cy="37147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0B119F-5735-443F-B1D9-09120AF5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54864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6B660B-A15C-453F-AAD3-80BE0896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5054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3929B0-E256-4CB9-8625-C6038807D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快消交付备注示例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3223FE-C21C-4523-98D8-1544085DE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48250"/>
            <a:ext cx="1390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>
              <a:alpha val="86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4F8558-82F2-46C7-B31C-389155E7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673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档期商品优先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D66087-1F0A-4548-AC76-7F2BA15DD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048250"/>
            <a:ext cx="1390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>
              <a:alpha val="86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C9AC2A-9D2D-45BB-8BAF-AE8A0156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0673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乳品避免暴晒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79567A-0849-41D1-8399-DC3CFC26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048250"/>
            <a:ext cx="1390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>
              <a:alpha val="86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6CC996-B975-4C8E-B5F1-120F2561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0673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赠品正品分箱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2597D6-FC3F-4E8E-B661-6EF84440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43600"/>
            <a:ext cx="1600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919970-A939-47EE-BBB0-40154041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962650"/>
            <a:ext cx="1447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仓库拣货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DAF8E1-B055-428D-AC6A-9BD905C84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5943600"/>
            <a:ext cx="1600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7382C7-E265-4405-B089-6D6C71A26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962650"/>
            <a:ext cx="1447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配送交付</a:t>
            </a:r>
          </a:p>
        </p:txBody>
      </p:sp>
    </p:spTree>
    <p:extLst>
      <p:ext uri="{BB962C8B-B14F-4D97-AF65-F5344CB8AC3E}">
        <p14:creationId xmlns:p14="http://schemas.microsoft.com/office/powerpoint/2010/main" val="40873465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DE6944-B364-4172-B5B1-2251813E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E9D6C-CF18-450D-B5F7-BCDF34F4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9D964C-302D-4A40-84C6-C6E5EF07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沿原单核有效收款，再处理账期与退货差异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4E78FC-462A-478B-8B92-E1C011A0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既有49元订单收款页有线下支付已完成记录，待收0；它用于系统对账，不替代银行到账凭据或客户对账确认。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B4435-FEDB-44D8-A622-B0FAD6D7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95B83A-B78F-42DA-B9FB-30CF0B2F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1A5B7E-475C-42A2-AF3D-3120A9BE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6E4CE0-235D-4934-AEBC-F26A3486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6510AD7-2A53-4ADE-8611-F9C632157C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1d007c61c3407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28700" y="2857500"/>
            <a:ext cx="6667500" cy="1022992"/>
          </a:xfrm>
          <a:prstGeom xmlns:a="http://schemas.openxmlformats.org/drawingml/2006/main" prst="roundRect">
            <a:avLst>
              <a:gd name="adj" fmla="val 1117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701FD8-4ED8-41B6-8F5F-290B6CC2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D1E3A-A727-4346-9F71-1B581516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原单线下收款记录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0998D2-DC86-478A-85C2-D136F1EC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4C655-2558-43F8-897C-483DB823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既有演示收款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53B3A7-957E-47D4-BA3B-D8F9471E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744581-9A88-4797-A87D-8ADA886D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AFF7A9-FC21-49A1-84DD-587D65CD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14E24B-B0D5-4BE1-817B-6C7CB546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原单收款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A9AFA4-73A0-41A7-96C4-49D1B5C8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原单49元，已收49，待审与待收均0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F58B69-55A1-4489-A453-3CAE0E7B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28458F-807C-4BE3-A8AB-C7FEB41D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52AB61-F02C-4986-9FD5-66CA07AF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8DE35B-CD08-402D-9D63-A0F763DF8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收款记录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CDF3C2-BCF7-4076-ACE4-68CF83A7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线下支付、主帐户、49元、10月12日记录已完成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51E3A6-3C32-4D63-B12F-138FB8D9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3CB7B0-9D0A-4E7F-BB5B-DFB61A5A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A1F433-24B2-42B7-ACD8-7482184B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1173C3-2336-4717-B7FC-A8AB2F08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沟通有依据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8726AA1-B718-4E98-BD30-527B9AE7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银行到账、账期、退货和客户对账确认分别处理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A2D9B75-69E0-4B5D-9AF4-2AA8FA75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EBF40B-5566-4380-B619-0CFC39E2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订单与退货先回到同一账务口径，回款沟通才有依据</a:t>
            </a:r>
          </a:p>
        </p:txBody>
      </p:sp>
      <p:sp>
        <p:nvSpPr>
          <p:cNvPr id="40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D1136730-5225-431F-B117-83FA0C7F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81475"/>
            <a:ext cx="666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订单49元 → 有效收款记录49元 → 待收0元</a:t>
            </a:r>
          </a:p>
          <a:p xmlns:a="http://schemas.openxmlformats.org/drawingml/2006/main">
            <a: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银行到账凭据、账期及退货差异分别确认</a:t>
            </a:r>
          </a:p>
        </p:txBody>
      </p:sp>
    </p:spTree>
    <p:extLst>
      <p:ext uri="{BB962C8B-B14F-4D97-AF65-F5344CB8AC3E}">
        <p14:creationId xmlns:p14="http://schemas.microsoft.com/office/powerpoint/2010/main" val="197680634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57B1A75-4B95-404F-91FB-8E27EBDB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6C878-A9F6-4D90-A7EC-E6D5B8DF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移动执行：关键任务带到现场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E08A4-ABFC-436C-B042-B74FA2FB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老板、业务、仓库与配送，离开办公室也能处理自己的任务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D7637-5D90-4D2C-922E-FF554E74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手机业务按岗位权限及已启用应用使用；客情与铺货上报当前启用，配送关闭，先配置再形成任务。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5568E9-7E0F-4618-84AE-AF1F9D7A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7354B4-7EFC-4889-8D5A-62C462F6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7170A-A89A-443E-AA6F-D604BA7E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5A782-BB10-418B-A8CB-0AE1DF51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43100"/>
            <a:ext cx="1752600" cy="34290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6D2FE3-A241-4B47-BD30-7690EDB1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1986" y="2000250"/>
            <a:ext cx="490728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5BA510-9530-443D-B927-8A1244DD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435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6151F5-DA2D-4192-B2C0-87E8C3C9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62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老板经营概览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54138-2DC9-4571-B115-7D1B30B8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943100"/>
            <a:ext cx="1752600" cy="34290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19E2B0-140B-4592-8AED-3F98A9DC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5186" y="2000250"/>
            <a:ext cx="490728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442494-F4E2-4083-8211-5456F51E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5435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D1F715-E732-4E56-9B0A-FE9F6086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订单与代客开单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4FE950-3B1E-4370-BD89-0B64D427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43100"/>
            <a:ext cx="1752600" cy="34290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921E88-3B45-4DFE-89D6-5A664E0A2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8386" y="2000250"/>
            <a:ext cx="490728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BB2A34-A3BD-420B-8E6E-F60F6FA2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5435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8B496D-FA2C-45DE-BC33-94AFB8F2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562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终端铺货上报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2E6220-DE5E-42FB-A335-F7B88DF9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943100"/>
            <a:ext cx="1752600" cy="34290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8DC315-120A-44CF-BE5C-5917B4DE9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586" y="2000250"/>
            <a:ext cx="490728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053B26-3295-4E59-A666-FBA1FB91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5435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6F983C-006D-484B-A118-077DC1E1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562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1FA1C4-A23B-4641-B583-7C00D9D1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962650"/>
            <a:ext cx="82677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008D7E-83DF-4BE4-B4E5-DED40B2A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6000750"/>
            <a:ext cx="7962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手机管理端按角色和权限呈现任务，所有动作继续回到客户与订单状态</a:t>
            </a:r>
          </a:p>
        </p:txBody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1B10E86-484A-4979-85BE-52FFB273A0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edfbc148ee45fc"/>
          <a:stretch xmlns:a="http://schemas.openxmlformats.org/drawingml/2006/main"/>
        </p:blipFill>
        <p:spPr>
          <a:xfrm xmlns:a="http://schemas.openxmlformats.org/drawingml/2006/main">
            <a:off x="9096375" y="2085975"/>
            <a:ext cx="1581150" cy="3162300"/>
          </a:xfrm>
          <a:prstGeom xmlns:a="http://schemas.openxmlformats.org/drawingml/2006/main" prst="roundRect">
            <a:avLst>
              <a:gd name="adj" fmla="val 9639"/>
            </a:avLst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198595-370B-4B94-9D81-74D8A53B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5010150"/>
            <a:ext cx="1619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0452CC3-544B-4362-9F0C-DBECF4F4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0292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09F8D62-E068-47BA-8089-E5F583462D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e8967c800c4952"/>
          <a:stretch xmlns:a="http://schemas.openxmlformats.org/drawingml/2006/main"/>
        </p:blipFill>
        <p:spPr>
          <a:xfrm xmlns:a="http://schemas.openxmlformats.org/drawingml/2006/main">
            <a:off x="6353175" y="2085975"/>
            <a:ext cx="1581150" cy="3162300"/>
          </a:xfrm>
          <a:prstGeom xmlns:a="http://schemas.openxmlformats.org/drawingml/2006/main" prst="roundRect">
            <a:avLst>
              <a:gd name="adj" fmla="val 9639"/>
            </a:avLst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C90C77-773C-4305-99D7-FAD4D07E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010150"/>
            <a:ext cx="1619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4C12CB5-7F5D-46F3-B7E7-102741B33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292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5A1E0871-E486-45C1-9626-0C8A1CF5CC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367723d03c4516"/>
          <a:stretch xmlns:a="http://schemas.openxmlformats.org/drawingml/2006/main"/>
        </p:blipFill>
        <p:spPr>
          <a:xfrm xmlns:a="http://schemas.openxmlformats.org/drawingml/2006/main">
            <a:off x="3609975" y="2085975"/>
            <a:ext cx="1581150" cy="3162300"/>
          </a:xfrm>
          <a:prstGeom xmlns:a="http://schemas.openxmlformats.org/drawingml/2006/main" prst="roundRect">
            <a:avLst>
              <a:gd name="adj" fmla="val 9639"/>
            </a:avLst>
          </a:prstGeom>
        </p:spPr>
      </p:pic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C8559CD-0F54-4D44-9CCE-E0616A7B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5010150"/>
            <a:ext cx="1619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AC24045-DE24-467D-A045-F824C6D30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0292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DCFC6C70-DFDA-4C23-9D0E-E8CE2FBABE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a076be9dce44a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66775" y="2428875"/>
            <a:ext cx="1581150" cy="2486025"/>
          </a:xfrm>
          <a:prstGeom xmlns:a="http://schemas.openxmlformats.org/drawingml/2006/main" prst="roundRect">
            <a:avLst>
              <a:gd name="adj" fmla="val 9639"/>
            </a:avLst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C985FE3-247E-4600-A472-92FA7EBB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5010150"/>
            <a:ext cx="1619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735ACA0-32D2-417D-9053-3D8DC266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292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</p:spTree>
    <p:extLst>
      <p:ext uri="{BB962C8B-B14F-4D97-AF65-F5344CB8AC3E}">
        <p14:creationId xmlns:p14="http://schemas.microsoft.com/office/powerpoint/2010/main" val="8449633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2BF31C8-5CC7-4608-A66F-F00BCD92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D1771-EBA2-4E73-A0D4-BE82FB65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移动执行：老板先看经营变化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E0986-60DF-4042-B515-0BC9AB4F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老板驾驶舱先看订单、客户、回款与趋势，再进入明细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F82C3-039D-4AAF-BDBE-52B32CE8E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经营概览集中呈现订单金额、订单数量、订货客户、毛利与回款等指标，帮助老板快速发现变化，再进入订单、库存与资金明细核对。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CB87BB-3699-4F1D-B803-D6329A07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4AAEB1-B138-45C3-A0F2-616C4F88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5CAD8C-76C1-4CA9-95E9-86898923F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E6F003-E424-4422-B461-655C04ABA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73340-8C95-4122-A101-14F6828B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600A569-A534-4778-9A36-4C72A9E73B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afe519ae0c455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85850" y="2419350"/>
            <a:ext cx="1924050" cy="3171825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70B66-F449-497F-A578-333A9DCC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32F3BA-CE2C-4B88-AFD2-BCAAF61D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2CA99B-CA58-4397-BAA2-48A41828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C7166-74DE-43EE-9606-26D2A0C2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5B5CFF-F23B-4E9F-B9A3-D7EC5CEA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经营指标核对流程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103898-F920-43FD-ABE5-73DEA9290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4C61A9-DB94-4A3D-9624-D47B90C4C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FCDE15-ACEB-4B7C-852E-377C0532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今日数据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9B4A27-FDD7-4C23-AC2C-05C969DB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订单金额、订单数量与回款金额快速掌握当天节奏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FA0B4D-AEE3-439C-8CB1-A0880397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AF156A-8F2F-44D9-A894-1656044B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DFE268-2F9D-4AAF-AF13-ECF3D702C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DDCBF7-DB0C-409B-9F61-ED5C8277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周期概览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94BB59-966C-44F6-97BD-275247FC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按统一期间核对订单、客户、毛利与客单价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DC2AA0-A697-4290-B697-BA40B3B0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6D66D2-B166-46BE-80E3-26A1D38B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E6974D-1B51-493F-858D-0C773F24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15170DA-5FC7-4156-8204-21A5D53D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先看变化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DCCBF7-F3D9-49C0-9BC2-C0F4051E1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指标用于发现趋势变化，最终判断仍结合明细和业务实际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A49B4E1-9CA5-470F-A963-F6FBCE17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3FDCB6F-3512-4FE9-8A4F-ECB7762A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先看到变化，再进入订单、客户和资金明细核对</a:t>
            </a:r>
          </a:p>
        </p:txBody>
      </p:sp>
    </p:spTree>
    <p:extLst>
      <p:ext uri="{BB962C8B-B14F-4D97-AF65-F5344CB8AC3E}">
        <p14:creationId xmlns:p14="http://schemas.microsoft.com/office/powerpoint/2010/main" val="174134865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A11668-3983-41A4-8FA3-26A8CBCB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3BF3E-6A20-43E9-A6C1-C4C382E0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移动执行：业务员现场处理订单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43715-10AC-48B0-A073-022BEF7A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业务员在终端现场开单，需求直接进入订单链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93E87-2901-4993-B899-64703887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订单列表展示客户、商品种数、总数量、金额与流程状态；代客下单按角色、权限和企业流程启用。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59E05-BA13-49ED-9137-C0D3B313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F2EA5-A356-4FAE-8B0D-523B2385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CB3C43-8F9F-4A5C-9463-174D306B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C9C8D4-32FF-463E-9320-28A88CDF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1769F7-3E65-4781-9BB3-6AC8A05E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B631C2A-5168-4F8B-919D-46D03B4D10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9881ca4494f9e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4D0557-62E7-4873-BE86-A732AF5E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362660-0059-407F-96C2-A87B8550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F4D9D9-DEF1-4565-BC06-46D945B1A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DE4E4E-AEA9-40E1-9995-FE8DA09D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4149E-C75F-480B-B025-AAE6A1CBD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手机管理端订单列表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26AC99-7CB2-4A14-9C71-F79A0E2C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497E47-3C87-4A3F-9DF2-17E7AF62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ECE224-D118-4EBB-BFC9-803991CE1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客户现场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CEF07D-D2F1-4629-BEC0-371D6C3F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业务员沟通补货后，可从客户与商品入口进入订单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D3FE7A-69C1-43E0-82B0-3326DA7E5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99B98-CD2D-44CE-9D40-3294D2D0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4EF98E-24B9-45FD-B060-69CF3E58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3484AD-5503-450C-A361-3D447296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订单可跟进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7C2AFC-A9F0-4840-84AC-CB6985FA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客户、金额、商品数量与待处理状态集中查看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9944E7-F3FE-44E4-B85B-D8DD0B94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C6ABDA-B042-42D4-B876-5BB5BF23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A68BD3-6701-45F3-BE6E-ED014C28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016301-7672-4451-92EC-A45EC06C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统一进入后台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0C98D2-8EC4-4FB7-BB54-34132541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现场产生的需求继续进入核准、汇总、采购与仓配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6B63F8-6EB0-47ED-A19F-6FEEDE62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86CF61C-BB8D-404E-9047-A21BE563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客户问进度时，业务员先看系统而不是逐个打电话</a:t>
            </a:r>
          </a:p>
        </p:txBody>
      </p:sp>
    </p:spTree>
    <p:extLst>
      <p:ext uri="{BB962C8B-B14F-4D97-AF65-F5344CB8AC3E}">
        <p14:creationId xmlns:p14="http://schemas.microsoft.com/office/powerpoint/2010/main" val="53321778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C009838-9388-4AC3-B55A-E080B57F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75F59-1B83-4734-B11C-DE41CA1F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移动执行：客户拜访持续沉淀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28BA3E-CB6A-43CB-961A-A1CE09CD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外勤拜访有客户、有到离店记录，也有后续动作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31559-1BFA-4015-BE5B-D5318EF7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客户跟进与外勤能力可记录客户、跟进类型、到店/离店时间、位置与图片等信息；实际功能按客情应用、权限和项目范围启用。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A9FF9-463B-4DE8-AFAE-993E38A1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C8F22-A351-4455-92AB-AFEDDAC3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E6D780-14A2-47B3-9D3E-4F7C0BEB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14F4D6-738C-447C-A561-29398F44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C80438-027E-4625-A350-58F3DE49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EC9D35B-4FA3-418D-83E9-040189CA08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367ca1982f45e0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86546-47C3-4304-B9DF-A20B02C1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9B38BE-3C0F-4302-8ABC-D66C4661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C433A-13B0-4063-98CE-DE5805806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75441F-2EF6-4FD1-898B-EF5EEDCCD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1A5C1A-D6DE-4FAB-9EA8-EA2EBBAC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手机管理端外勤拜访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1462B0-71EB-4A69-A1D1-8A43B403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592A97-4F96-48F2-880D-A9E3F72B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F678CE-CAA5-4A0C-9EB2-DE3D4182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拜访对象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A47E37-358C-428A-896B-ABC954FD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客户档案、区域、联系人与本次跟进类型关联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8F1177-D2D6-4755-8E64-81F07B37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6A04BF-40CB-4480-BA01-7EA0DD8A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8400CE-AC50-4E9A-A60D-76D43B23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20BDCE-5F07-4903-8896-81029EDC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现场记录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1FDAAB-0E6A-4CAC-A4CD-3434B9A35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到店、离店、位置、图片与沟通内容按权限记录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D3FFC2-13AE-4190-80ED-B366CC51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F41350-6CC1-4885-B18E-BB568A48C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026599-94F6-4B39-A4AC-CEA84CDC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D6EBE27-7BC3-41CD-B69D-C6A78DA8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后续动作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4732A5-92AF-4149-B4B6-85F42C80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补货建议、代客开单或下一次跟进回到客户档案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B0C334-A549-40C9-86F6-BF87BE28E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9A145D-703B-4DFA-93BD-2FA51ADD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把到店沟通变成可接续的客户经营记录</a:t>
            </a:r>
          </a:p>
        </p:txBody>
      </p:sp>
    </p:spTree>
    <p:extLst>
      <p:ext uri="{BB962C8B-B14F-4D97-AF65-F5344CB8AC3E}">
        <p14:creationId xmlns:p14="http://schemas.microsoft.com/office/powerpoint/2010/main" val="1324227949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E03FF65-278D-4A64-AD5E-0F428523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23D1D-04C9-4AF1-B98C-853166A3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移动执行：终端反馈回到总部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842435-51FE-4C37-8378-5EEECEE8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铺货上报记录的是下一次补货的线索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83DCA-C6ED-465A-AD55-C6EDC0AC4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铺货上报页面用于选择客户和商品，记录终端现有库存、上报人和补货相关信息；该能力按铺货上报应用与权限启用。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B5CA26-F9FF-40BA-AB41-9A47822D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BF280-5F51-4DD4-962B-E965D228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E423B-2FB8-4100-9A47-D461BD08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0B0AC-E33D-486E-A1C7-16832A1EE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73C1C-C47B-475F-BE20-AA93AB7B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613D8A5-3342-49E6-BAFE-373EC4F9E4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0f502703b44ea4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43EEBE-C91E-46D6-A3EB-03C396EC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6B9492-14EF-46C3-A803-C94F8EFF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02E9E-1AAD-41FF-BFE7-7B8660FA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64B4B-B8EE-430E-A371-13069FA9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222875-E503-477B-BD50-671EC107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手机管理端铺货上报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51400E-4EED-4E60-BEF4-474303B5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D4E507-0473-429B-8C8F-710C9E02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A6820F-0119-4537-BAA8-6230E2FC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客户与商品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5DB7BB-B8A4-4122-A261-9CD2D70F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明确哪家终端、哪些商品进入本次铺货或盘点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8353BE-A065-4836-A9C7-265E3833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A1C311-4E07-46FF-AFF2-B8A7E60D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20742D-43ED-487B-A155-02823E5A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6351E8-8153-4779-B509-5B8B3633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终端库存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52FB5C-715B-4D87-8CF6-464A3855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记录现场库存，为后续补货和走访提供事实参考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037BC5-64EB-4BC7-8B82-08145C7D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C4964E-F952-40E7-BD0D-99BF2E89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040ED3-5BC0-42F8-8DAB-B0C358D77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B55638-2707-496B-9484-41170028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团队共享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196569-C7B7-4D9E-90EE-54D48844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上报结果回到总部，业务与运营继续安排后续动作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45A081-BCD9-44FD-8DE3-55944DCE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4EFA7BD-6F5D-4655-9D71-2C5A04912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铺货不是一次性动作，而是新品触达与后续复购的连接点</a:t>
            </a:r>
          </a:p>
        </p:txBody>
      </p:sp>
    </p:spTree>
    <p:extLst>
      <p:ext uri="{BB962C8B-B14F-4D97-AF65-F5344CB8AC3E}">
        <p14:creationId xmlns:p14="http://schemas.microsoft.com/office/powerpoint/2010/main" val="76557739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31358FF-DDCA-43CF-B662-6D445E5A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2F236-FF0B-40AF-B11E-F73917A9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移动执行：仓库围绕任务执行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2F9D5-63E8-4724-A50F-15B51B00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仓库人员在手机上查看待拣、拣货中与我的拣货任务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96E12-4D00-4A34-8A4F-694F2065A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拣货列表呈现客户、出库仓库、交货日期和作业要求；扫码与出库能力按应用、权限、设备和仓库流程启用。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304A9A-46EA-43BD-A32F-5C26FF638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ED50CD-EB7B-446C-A9D0-4BED86F0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18B9FA-7FF9-4F4F-9A4F-CA993B0C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C7007B-D04A-4AE2-90A9-CA15FA83C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6ECF6D-F8AC-4D51-B386-F2AFE8965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B42D53D-0980-4C99-9A92-99379F0E7E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ce70aa348c4005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D4F27D-7355-420B-ACDF-87B3178E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88BA32-7928-483F-B950-0D3F9AEE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EB78B3-B178-4F0A-9C77-B274E5C9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2C1ACA-C826-4C63-8A46-16A3967C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CA32CF-CF9D-47EB-AEDD-5037B7FD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手机管理端拣货任务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B30531-90BE-4B71-B61F-820992C1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1B4E29-DF08-4CE9-9775-7C829A11A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A85B43-0505-447B-8BD5-4C5F9FA8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任务分组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AFF2AA-4BF0-496F-903F-8418F4C7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待拣货、拣货中和我的拣货帮助仓库组织作业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9D0693-1F76-48E9-9B7E-3E1E7A88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5F3930-5863-4A49-B36F-7433FEB3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7E0361-95BC-408B-9FF9-9131BF1C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C27BA9-D7A1-4D5E-8250-7C32DCAD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关键信息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AFBE1A-6B21-4E56-9E76-7347C5CB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客户、仓库、交货日期和备注在任务中集中查看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31F152-71BD-48D0-B3EA-47B48EFD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F94224-AA43-45F9-941F-3AD2A420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B13B71-4D03-41CF-A7F3-E0B129B84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542DC0-192F-459E-8270-C5D1F5D5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按流程执行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37BBFF-A40D-4B1D-9C11-0821EE1DC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扫码、复核与出库根据企业仓库规则继续推进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C930A3-0274-44FB-B3DA-B769C778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F53F55-6110-457C-B8FC-85183C12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仓库围绕出库任务执行，减少口头传达与二次确认</a:t>
            </a:r>
          </a:p>
        </p:txBody>
      </p:sp>
    </p:spTree>
    <p:extLst>
      <p:ext uri="{BB962C8B-B14F-4D97-AF65-F5344CB8AC3E}">
        <p14:creationId xmlns:p14="http://schemas.microsoft.com/office/powerpoint/2010/main" val="211950192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EDBA72D-9399-455D-94BE-069140A9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D4BF84-CA94-4B84-8F45-5EBC1725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移动执行：交付要求随任务到现场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58426B-C60B-4FC6-A6AB-83B020DD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配送人员看到客户、打包数量/件数、时限与交付要求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25C2E-1A6F-45CB-B603-FC5C72F9F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配送管理当前关闭；图示任务在启用并配置岗位后使用，按原单核商品、件数、时限及真实交付结果。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BB643A-AD66-4806-94DA-2BDA05DA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45CBB-76EE-4E50-8795-4018E6EF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168C1-267C-4CD0-804D-FC691ED7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F70CD-1783-49D1-8B52-D7866B56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831902-0B2C-4864-8067-661333DB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93A06A8-4EC1-41A3-BDC3-46C398DF73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213179ea894c08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00310-3093-4342-B340-74977D92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E4F430-4807-4E05-96C8-D2E6214F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B9362D-39B0-44D8-8764-15EC28C6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83987C-FF29-4ECB-9705-D5F7B734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893B62-CA2D-48C3-8307-A55728C9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手机管理端配送任务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26B6DE-A8B5-4F6D-B476-279473AA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A33A38-F8FC-4E24-BF92-6A9E4679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888A0F-8260-4F98-8D94-6F6162A5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装车依据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C381AD-9E67-417F-A059-AFA1459CF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商品件数、打包数量、发货位与任务备注清楚可见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3A9E50-91AA-43FF-9932-EA5C2AA5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637148-0CD0-442E-A4DA-26CAEB2F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7190D6-AD06-494F-B09B-7397A9C54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9785AA-8F9A-4916-81E3-12CB7B542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交付要求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2689B1-AE5C-470A-A14A-80A3EC32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客户、时限和收货要求随配送任务传递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226600-27B0-40B9-BC18-F15C01B6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096188-9A8C-4E19-8092-0B145E2B1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260472-C946-48F9-82B5-C635FE78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337CB8-602B-4671-8578-4406BDCD1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过程留痕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A513CC-110A-4E42-AF26-7333307C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完成状态、备注、附件与回单按企业流程记录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662B3B-0152-4288-9278-9DE43B796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F2340ED-BA29-4D16-A472-7979A1B5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配送人员看到同一交付要求，总部也能围绕任务跟进</a:t>
            </a:r>
          </a:p>
        </p:txBody>
      </p:sp>
    </p:spTree>
    <p:extLst>
      <p:ext uri="{BB962C8B-B14F-4D97-AF65-F5344CB8AC3E}">
        <p14:creationId xmlns:p14="http://schemas.microsoft.com/office/powerpoint/2010/main" val="1901351446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1B5B621-D620-4DC6-9F65-F41FFACF0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AF7009-4FA2-4DC7-AE3A-19D81CA5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价值验收：用真实业务变化判断效果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01084D-AF20-4B3D-9A9A-A7536D771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上线是否有效，先看五个可验收变化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F9501E-A470-40DE-8392-94A51087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不预设固定ROI，用企业上线前基线与试点结果对比，判断补货、促销、采购、周转与对账是否真正改善。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FBEF71-27AC-4846-A67C-9AEDEB3F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F34EC-AC5A-4DA9-B552-83479A26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BF7C1-1897-426E-B60B-6B567034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51FDC-8F5D-4C94-A050-1FD026C7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05878-6A0F-4725-A98D-4D2C1BC6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7A65F93-22D9-4CBC-B316-D0026AE94C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b05797a64d428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C3DB84-1118-4345-841E-8C1A2A9E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客户补货路径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8194B3-3D4F-4122-875C-FF271848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对比下单耗时、常购入口使用与重复询价次数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CF0F7-DFEC-438C-BA4F-DB8ED4FE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049CCC-F42E-4364-91C3-340B8640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13F1E08-8E03-4870-83FA-512D843FB7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0941a978b42b1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C7B2E-72B4-4916-8CEF-D399AF73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价格促销一致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3EBDDA-6E97-43A9-94EE-1A574CE3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观察订单退回、人工改价与赠品差异是否减少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B6B390-76C6-4C52-A353-B0DAF61F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A5A897-E0C9-47C7-8A27-E1201CA8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E5348B8-F032-4151-9467-F6955C3A52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c57734c1b469f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48DA1C-772D-4858-8910-70C0AF2E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需求收口效率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621578-6B3B-4B65-84C5-0791063C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记录按商品汇总与采购准备所需时间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79629B-B0A1-4A2A-BECC-37DF91C7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624886-60D6-48CB-A50C-17C4397A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1ED15A08-ADAB-47DD-B678-2A0DA0D7D4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1ba2c90218456d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EABCB7-9C2E-4BF5-840F-31D33647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采购与周转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52B1C7-DB8B-467D-9694-3E6581CF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持续看急采、缺货、慢销与临期清单变化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98DC2B6-6504-430D-BA60-03E07FA8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9F1E2C-E917-425C-A0EF-EFCF0772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E9FC77E-07E4-43F4-9863-3E8ACE3B5A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683d7bd3b4296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A181DE2-3F19-45F8-B882-EC049F9E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回款对账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C26BC9C-E89B-4EA6-9B2B-26CD7E76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记录对账差异数量与处理用时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AF78652-9C4D-4EBB-AF26-4B8097EA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46735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E421F5B-0FC1-4B69-B099-D6EEB7A5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50545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试点先定义口径，再用真实订单和真实岗位动作验证</a:t>
            </a:r>
          </a:p>
        </p:txBody>
      </p:sp>
    </p:spTree>
    <p:extLst>
      <p:ext uri="{BB962C8B-B14F-4D97-AF65-F5344CB8AC3E}">
        <p14:creationId xmlns:p14="http://schemas.microsoft.com/office/powerpoint/2010/main" val="851163259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D4834A0-E2AE-4EDC-AC59-F609E1CBE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330D12-E1F5-47FF-94F2-3599A222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10 持续扩展：从经营问题出发选择能力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4BE0BF-1DE4-47BA-814E-73766DD6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应用中心按经营阶段继续增加可选能力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1C859C-84BC-4D6C-8D12-8A1B4191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当前启用商城装修、开放订货平台、客情、授信、铺货上报、客户子账号及流失预警；其他能力按经营需要另行启用。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BFF697-4626-45D9-8282-42ED232F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035AE8-E0F7-4774-8475-75642F66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90EBA-3377-4D57-85D2-12E6248FF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7D192B-BE5A-4DBA-AB8E-E004DD70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42925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216CC57-3520-4634-AA70-EF374E07F3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c8f0ec7b924075"/>
          <a:stretch xmlns:a="http://schemas.openxmlformats.org/drawingml/2006/main"/>
        </p:blipFill>
        <p:spPr>
          <a:xfrm xmlns:a="http://schemas.openxmlformats.org/drawingml/2006/main">
            <a:off x="1038225" y="2209800"/>
            <a:ext cx="4724400" cy="2952750"/>
          </a:xfrm>
          <a:prstGeom xmlns:a="http://schemas.openxmlformats.org/drawingml/2006/main" prst="roundRect">
            <a:avLst>
              <a:gd name="adj" fmla="val 38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34F607-4B01-4DC5-962D-C1773696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2410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CF0FA-384B-4E9B-9B20-E92131AD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订单与需求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25AF78-EE7B-493F-8034-FA61BB0A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8768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2AA89-9FCA-4D1F-88C4-BE46898D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8958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7B8A1-8F40-4995-855F-E76AA9FE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14550"/>
            <a:ext cx="504825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71101FA-7A39-49A2-9539-670FC00D41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66c5dc32a9422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53200" y="2552700"/>
            <a:ext cx="4857750" cy="1990725"/>
          </a:xfrm>
          <a:prstGeom xmlns:a="http://schemas.openxmlformats.org/drawingml/2006/main" prst="roundRect">
            <a:avLst>
              <a:gd name="adj" fmla="val 5742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8DB940-B5D7-427D-8FC9-EF846FFC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241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E6C870-B6B7-4F1E-BE25-0C9B0935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3431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按经营阶段启用应用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05121A-0DC6-4AB7-85BD-8929984F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8768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B518C8-A227-4F6F-B15E-3E700909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8958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AD9F3F-8AC7-4A68-9669-9E4ADF29E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610100"/>
            <a:ext cx="485775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FB08C3-01A5-4667-9998-3F32FBA5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752975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更多应用按购买版本、开通与项目范围评估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682C53-4B5D-4155-AC7B-DB7FCD5D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8768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503A5B-2184-447E-AD26-520DF32D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8958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96F3F4-334E-4A0B-AED8-1D54E8B80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67350"/>
            <a:ext cx="1219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FEE8AC-620B-4FC4-985B-1F7F0940F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64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代金券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FD5AE8-AACF-4849-93D6-8A415E469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5467350"/>
            <a:ext cx="1219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08DCBA-022A-473B-8881-240D2EB0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864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客情管理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CA3EAC-3F14-439D-A381-4ED4118C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467350"/>
            <a:ext cx="1219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544200-2D15-49FB-94AC-AC5E0AE6A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4864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客户返利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A9FC4C-0445-4736-A658-FA1830B5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467350"/>
            <a:ext cx="1219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2237675-6085-453A-8C2A-6D085056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4864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商品套餐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670B6F5-3699-4F74-A174-6D3CA700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467350"/>
            <a:ext cx="1066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CEF9AA5-3089-4568-B5E2-6924E5078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548640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F884525-7ADB-4243-81F7-C426C440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467350"/>
            <a:ext cx="1066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161298-C842-47C9-890E-93978FB23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548640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采购预测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29B0D80-7AB2-4872-A077-7D9BFEABA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467350"/>
            <a:ext cx="1066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0C71B96-8F94-4D80-8175-A1325EE5E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48640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商品保质期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96DEB50-5177-42F5-9425-FD96C5DE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467350"/>
            <a:ext cx="1066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FEC3EC3-AB95-480D-99B7-99FBB5C8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548640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电子面单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544A818-03BE-4EC7-AF7D-2EE2E46BB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905500"/>
            <a:ext cx="8191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DB2A97D-D2E2-41FE-8B4C-7DE7736A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962650"/>
            <a:ext cx="784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订单拆分、在线客服、API/资金分账等项目能力，在方案评估与合同范围中单独确认。</a:t>
            </a:r>
          </a:p>
        </p:txBody>
      </p:sp>
    </p:spTree>
    <p:extLst>
      <p:ext uri="{BB962C8B-B14F-4D97-AF65-F5344CB8AC3E}">
        <p14:creationId xmlns:p14="http://schemas.microsoft.com/office/powerpoint/2010/main" val="1956910701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D2785C4-B449-4F10-A245-553D60BD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6D9C25-324F-466E-8394-2CCBED56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10 上线建议：先跑通，再复制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9D9192-A647-43C4-AD45-32A938D64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先用核心SKU和一条补货链试跑，再扩到全渠道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D3BF6-A82D-416D-91AF-C12D48C0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版本与价格根据客户数、SKU、价格层级、仓库、营销、移动应用、接口和行业流程评估，以正式商务方案和合同为准。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7F160-15DC-4202-8EFD-52E716450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308F1-7C31-4244-BD41-0E47E94C3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403EA-AB37-4386-B7D7-91DA3128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2DCB2C-9AF3-4CCF-8E92-7C973243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7429500" cy="2686050"/>
          </a:xfrm>
          <a:prstGeom xmlns:a="http://schemas.openxmlformats.org/drawingml/2006/main" prst="roundRect">
            <a:avLst>
              <a:gd name="adj" fmla="val 56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2B07153-99F3-4BFC-A1AA-021D49E684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fcc835f714c6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00100" y="2464220"/>
            <a:ext cx="7200900" cy="2101010"/>
          </a:xfrm>
          <a:prstGeom xmlns:a="http://schemas.openxmlformats.org/drawingml/2006/main" prst="roundRect">
            <a:avLst>
              <a:gd name="adj" fmla="val 71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A61C7-0D64-4A38-94F3-CAE9B4AC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3053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4035B9-39D6-4BEE-8F25-4C1E2D0A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43243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业务选型示例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B4660E-30D1-44DE-AFBF-813D76F5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000250"/>
            <a:ext cx="3086100" cy="2686050"/>
          </a:xfrm>
          <a:prstGeom xmlns:a="http://schemas.openxmlformats.org/drawingml/2006/main" prst="roundRect">
            <a:avLst>
              <a:gd name="adj" fmla="val 56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8756F1-07F3-48B9-9D10-F0D1A05B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209800"/>
            <a:ext cx="18669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36E12-774B-4616-840C-DEAA2B44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2885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选型先看业务复杂度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17444E-22F1-4CBA-8BE4-175B7D8C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81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947E7A-C540-4E7E-87B2-4D65ECFF2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800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E296F5-01F2-44F8-A1E1-25B7AB78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743200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355C92-EF46-459E-A4FF-A734DD34D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762250"/>
            <a:ext cx="1390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客户数、SKU数、仓库与组织结构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A8A1CC-C074-48BD-973E-733D94A62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371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0C9400-D501-43C9-A6C8-938A97B3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90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D09941-9FDF-437A-A8EB-D5214060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333750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681443-9472-4308-8C12-87CEFCAD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352800"/>
            <a:ext cx="1390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价格层级、促销、订单与财务流程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278C65-F06B-458E-82E7-80AF5F65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962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30357E-16B8-407A-9FDF-C4B94CBCB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981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8D81FF-498A-4356-8464-A50D7ADA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924300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扩展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BC9E07-80CF-4445-8DE6-0A2F7165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943350"/>
            <a:ext cx="1390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移动应用、接口和选配应用范围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599E7F-316F-40BA-8B05-5694BCE08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25717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BDE9DC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D3B21E-0D1F-4F2E-B93F-37AE21AA8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067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56E592-5D84-4058-82D9-38F84572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222B2B-5133-47A8-9EBC-59B56D21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29200"/>
            <a:ext cx="1733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F22A958-13A6-4AD0-9A44-74397FA71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核心SKU · 渠道客户 · 价格规则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1CB0128-0EA3-44BC-A5E7-0213DB5B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6902375-4098-43E5-B046-E48FCB76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33950"/>
            <a:ext cx="25717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7871D62-DEF5-4316-BCE2-EBC68326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067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EBB6244-A748-4682-A8F5-F8C513C3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086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2392513-71EA-4FB5-A0A4-4F8E2237B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5029200"/>
            <a:ext cx="1733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试点订货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2D1334E-2789-4823-8301-494409CC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 · 代客开单 · 促销核准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47A6CE9-A3FE-4569-B7E9-519974FF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062A7A4-D77C-4DC2-A99E-3D402C2AC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33950"/>
            <a:ext cx="25717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0530E73-1B97-48D1-A088-10B34DEA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ED5D56F-2EC8-4209-9EDD-4C5B0A7B8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86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02E9701-A6EE-4FEF-85F0-EDCE33EC9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029200"/>
            <a:ext cx="1733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采购仓配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4CFEA4A-FA8A-4B05-8BAC-EFF66212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汇总 · 采购参考 · 入库配送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B0B8348-FEC3-49A1-A8B3-448DED5C0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2D2D378-2122-41D5-9B04-B3309E217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933950"/>
            <a:ext cx="25717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7463CE5-9C6B-4592-A81A-A6E9EB032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067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A636BBF-E3E8-4F84-812F-9F1CED22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086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6C03E81-77B2-42A0-BA5E-3FD63A69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5029200"/>
            <a:ext cx="1733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对账移动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988A7CE-C3F6-4E15-9541-F101A2AA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客户对账 · 外勤 · 铺货上报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55F9268-0275-4566-AA3D-E30EFD78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943600"/>
            <a:ext cx="83439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61D261D-96A0-47FF-AB1E-3F581C0C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5981700"/>
            <a:ext cx="803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建议试点：真实渠道客户 + 核心快消SKU + 一次补货到对账的完整验证</a:t>
            </a:r>
          </a:p>
        </p:txBody>
      </p:sp>
    </p:spTree>
    <p:extLst>
      <p:ext uri="{BB962C8B-B14F-4D97-AF65-F5344CB8AC3E}">
        <p14:creationId xmlns:p14="http://schemas.microsoft.com/office/powerpoint/2010/main" val="1920366183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AD8127D-8CEC-420E-A66D-E557BCD19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019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9F329-4FD5-4698-9212-4716923C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866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11 公司与下一步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91B160-7A3F-44F6-870A-2609DD0B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让下一次补货，更快、更准，也更容易复盘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E676ED-DBC9-4C81-B623-A33C1A4A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rPr>
              <a:t>深圳云上互联为品牌商、经销商与连锁供货企业提供订货商城与订单协同服务，连接门店补货、采购库存、配送退货与客户对账。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447C1A-C1FC-4050-BE70-706664E10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806FF5-7DC4-48E3-AB60-A4E54FA6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3873A8-B196-424B-B75D-5560131E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28DC6-1BED-4B77-BD9C-7BF70182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911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0E7E56E-1604-4A47-B535-558E6188FE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cac5a1d126405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97255" y="2533650"/>
            <a:ext cx="4968240" cy="2762250"/>
          </a:xfrm>
          <a:prstGeom xmlns:a="http://schemas.openxmlformats.org/drawingml/2006/main" prst="roundRect">
            <a:avLst>
              <a:gd name="adj" fmla="val 4138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3AD0B3-EB31-4C3B-B881-C5C7DF0B6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314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EE175-FDFD-4BDC-8A3E-14768EDA9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162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快消补货协同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A484DE-7514-4F80-9E06-49142B46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0101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7F9082-4450-47D1-A8AE-9A9183A6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502920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业务结构示例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134A2E-690B-4D35-89E7-C5B527DF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095500"/>
            <a:ext cx="49720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497BFF-F030-4591-9BC5-40A2075EB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43150"/>
            <a:ext cx="1371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FE1023-44C5-4719-B56E-71FF4E60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622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建议现场验证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E10469-A136-4132-9EC6-15FB33E7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876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6D1D42-2FF8-446B-92BB-11C5FE22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432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91E3FF-1676-46D9-9A29-E205AEFE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575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准备真实资料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FAACEB-2B01-4F11-B70F-B5202B13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432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带来30–50个核心SKU、3类渠道客户和适用价格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DDA29B-5D90-4631-8343-8D99FD3F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19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25F84B-65C4-4AA6-A352-3785E9281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8617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1A2A2D-F1B4-4105-BAEE-91528A75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6004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跑通真实补货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A01EBE-26D1-4176-9D0C-7E40336D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862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商城/代客开单 → 核准 → 汇总 → 采购参考 → 配送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03095D-52D2-40F8-A15D-EE4291BA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62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FB7177-9526-4827-9BF4-18E3C46C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291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D210BF-E437-493F-8D27-A66F1913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43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核对经营结果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D5255AB-BCBF-447E-96B2-D9DE8BD5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检查客户对账、移动任务和一条完整订单链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F55435-AA84-4B06-9635-1C5D9F26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810250"/>
            <a:ext cx="67437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9009DE-1E81-49FC-A3CC-ACD329CE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848350"/>
            <a:ext cx="643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下一步：用贵司真实商品、价格、客户和一条补货链现场验收</a:t>
            </a:r>
          </a:p>
        </p:txBody>
      </p:sp>
    </p:spTree>
    <p:extLst>
      <p:ext uri="{BB962C8B-B14F-4D97-AF65-F5344CB8AC3E}">
        <p14:creationId xmlns:p14="http://schemas.microsoft.com/office/powerpoint/2010/main" val="18714930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2026-10-12T22:59:38.4100000Z</dcterms:created>
  <dcterms:modified xsi:type="dcterms:W3CDTF">2026-10-12T22:59:38.4100000Z</dcterms:modified>
</coreProperties>
</file>