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ed07a7fb5f84297" /><Relationship Type="http://schemas.openxmlformats.org/officeDocument/2006/relationships/extended-properties" Target="/docProps/app.xml" Id="R5bd5cbe764a34f21" /><Relationship Type="http://schemas.openxmlformats.org/officeDocument/2006/relationships/officeDocument" Target="/ppt/presentation.xml" Id="R9fdacf6c567e405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05c1f10166d42e1"/>
  </p:sldMasterIdLst>
  <p:notesMasterIdLst>
    <p:notesMasterId xmlns:r="http://schemas.openxmlformats.org/officeDocument/2006/relationships" r:id="R53fb5d1423ea4219"/>
  </p:notesMasterIdLst>
  <p:sldIdLst>
    <p:sldId xmlns:r="http://schemas.openxmlformats.org/officeDocument/2006/relationships" id="256" r:id="Rd229a9dcd97a4260"/>
    <p:sldId xmlns:r="http://schemas.openxmlformats.org/officeDocument/2006/relationships" id="257" r:id="R4956426164ca4ccf"/>
    <p:sldId xmlns:r="http://schemas.openxmlformats.org/officeDocument/2006/relationships" id="258" r:id="Rb921ffd4d9b144c6"/>
    <p:sldId xmlns:r="http://schemas.openxmlformats.org/officeDocument/2006/relationships" id="259" r:id="Rf2b59808169d4c15"/>
    <p:sldId xmlns:r="http://schemas.openxmlformats.org/officeDocument/2006/relationships" id="260" r:id="Rf1305ef3576e4037"/>
    <p:sldId xmlns:r="http://schemas.openxmlformats.org/officeDocument/2006/relationships" id="261" r:id="Rb0afc2bd60844399"/>
    <p:sldId xmlns:r="http://schemas.openxmlformats.org/officeDocument/2006/relationships" id="262" r:id="R5c227fcce0954d3b"/>
    <p:sldId xmlns:r="http://schemas.openxmlformats.org/officeDocument/2006/relationships" id="263" r:id="R1f89f247587c4e7a"/>
    <p:sldId xmlns:r="http://schemas.openxmlformats.org/officeDocument/2006/relationships" id="264" r:id="R02f7b233fea5460b"/>
    <p:sldId xmlns:r="http://schemas.openxmlformats.org/officeDocument/2006/relationships" id="265" r:id="R391bf35408b84bfd"/>
    <p:sldId xmlns:r="http://schemas.openxmlformats.org/officeDocument/2006/relationships" id="266" r:id="R4597a4e3e9064ed4"/>
    <p:sldId xmlns:r="http://schemas.openxmlformats.org/officeDocument/2006/relationships" id="267" r:id="R2f751161f38943c8"/>
    <p:sldId xmlns:r="http://schemas.openxmlformats.org/officeDocument/2006/relationships" id="268" r:id="R2b7d7a5c180a44ef"/>
    <p:sldId xmlns:r="http://schemas.openxmlformats.org/officeDocument/2006/relationships" id="269" r:id="R306b9b36fbeb45e7"/>
    <p:sldId xmlns:r="http://schemas.openxmlformats.org/officeDocument/2006/relationships" id="270" r:id="R7f3e14c8c97544a7"/>
    <p:sldId xmlns:r="http://schemas.openxmlformats.org/officeDocument/2006/relationships" id="271" r:id="R9b2496017e10412e"/>
    <p:sldId xmlns:r="http://schemas.openxmlformats.org/officeDocument/2006/relationships" id="272" r:id="Rbab29ee0208f4834"/>
    <p:sldId xmlns:r="http://schemas.openxmlformats.org/officeDocument/2006/relationships" id="273" r:id="Red1c4568317b4cf4"/>
    <p:sldId xmlns:r="http://schemas.openxmlformats.org/officeDocument/2006/relationships" id="274" r:id="R5a5827dba6c3434f"/>
    <p:sldId xmlns:r="http://schemas.openxmlformats.org/officeDocument/2006/relationships" id="275" r:id="Raaa3a8ab0ec24dc3"/>
    <p:sldId xmlns:r="http://schemas.openxmlformats.org/officeDocument/2006/relationships" id="276" r:id="R399bfb5a6d344c82"/>
    <p:sldId xmlns:r="http://schemas.openxmlformats.org/officeDocument/2006/relationships" id="277" r:id="R08ab5ef0fd8143c9"/>
    <p:sldId xmlns:r="http://schemas.openxmlformats.org/officeDocument/2006/relationships" id="278" r:id="R4539497e186e4947"/>
    <p:sldId xmlns:r="http://schemas.openxmlformats.org/officeDocument/2006/relationships" id="279" r:id="Ra5e3255bf1f14cdb"/>
    <p:sldId xmlns:r="http://schemas.openxmlformats.org/officeDocument/2006/relationships" id="280" r:id="R8fd3373fa6dc4bbe"/>
    <p:sldId xmlns:r="http://schemas.openxmlformats.org/officeDocument/2006/relationships" id="281" r:id="R85de477e682b4b73"/>
    <p:sldId xmlns:r="http://schemas.openxmlformats.org/officeDocument/2006/relationships" id="282" r:id="R9edf890ff23d46c4"/>
    <p:sldId xmlns:r="http://schemas.openxmlformats.org/officeDocument/2006/relationships" id="283" r:id="Reab48c7636fd43ce"/>
    <p:sldId xmlns:r="http://schemas.openxmlformats.org/officeDocument/2006/relationships" id="284" r:id="Ra59292e1406a48aa"/>
    <p:sldId xmlns:r="http://schemas.openxmlformats.org/officeDocument/2006/relationships" id="285" r:id="R15c77c04ac914a7a"/>
    <p:sldId xmlns:r="http://schemas.openxmlformats.org/officeDocument/2006/relationships" id="286" r:id="R49e1d85a74b44bfe"/>
    <p:sldId xmlns:r="http://schemas.openxmlformats.org/officeDocument/2006/relationships" id="287" r:id="R193627db29d8497c"/>
    <p:sldId xmlns:r="http://schemas.openxmlformats.org/officeDocument/2006/relationships" id="288" r:id="Refe8f61f2c814334"/>
    <p:sldId xmlns:r="http://schemas.openxmlformats.org/officeDocument/2006/relationships" id="289" r:id="R0428ee813f3d4bb9"/>
    <p:sldId xmlns:r="http://schemas.openxmlformats.org/officeDocument/2006/relationships" id="290" r:id="R16fcb58a70934c19"/>
    <p:sldId xmlns:r="http://schemas.openxmlformats.org/officeDocument/2006/relationships" id="291" r:id="Rccb33ed3126b4a4b"/>
    <p:sldId xmlns:r="http://schemas.openxmlformats.org/officeDocument/2006/relationships" id="292" r:id="R1f381bdc5e8748af"/>
    <p:sldId xmlns:r="http://schemas.openxmlformats.org/officeDocument/2006/relationships" id="293" r:id="Rab23962b166646f3"/>
    <p:sldId xmlns:r="http://schemas.openxmlformats.org/officeDocument/2006/relationships" id="294" r:id="Rbcc940a2588f421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c0c7b3514544a48" /><Relationship Type="http://schemas.openxmlformats.org/officeDocument/2006/relationships/slideMaster" Target="/ppt/slideMasters/slideMaster1.xml" Id="Rb05c1f10166d42e1" /><Relationship Type="http://schemas.openxmlformats.org/officeDocument/2006/relationships/notesMaster" Target="/ppt/notesMasters/notesMaster1.xml" Id="R53fb5d1423ea4219" /><Relationship Type="http://schemas.openxmlformats.org/officeDocument/2006/relationships/presProps" Target="/ppt/presProps.xml" Id="Rf8a874764cd94a69" /><Relationship Type="http://schemas.openxmlformats.org/officeDocument/2006/relationships/tableStyles" Target="/ppt/tableStyles.xml" Id="R0c8b64ed421f466f" /><Relationship Type="http://schemas.openxmlformats.org/officeDocument/2006/relationships/slide" Target="/ppt/slides/slide1.xml" Id="Rd229a9dcd97a4260" /><Relationship Type="http://schemas.openxmlformats.org/officeDocument/2006/relationships/slide" Target="/ppt/slides/slide2.xml" Id="R4956426164ca4ccf" /><Relationship Type="http://schemas.openxmlformats.org/officeDocument/2006/relationships/slide" Target="/ppt/slides/slide3.xml" Id="Rb921ffd4d9b144c6" /><Relationship Type="http://schemas.openxmlformats.org/officeDocument/2006/relationships/slide" Target="/ppt/slides/slide4.xml" Id="Rf2b59808169d4c15" /><Relationship Type="http://schemas.openxmlformats.org/officeDocument/2006/relationships/slide" Target="/ppt/slides/slide5.xml" Id="Rf1305ef3576e4037" /><Relationship Type="http://schemas.openxmlformats.org/officeDocument/2006/relationships/slide" Target="/ppt/slides/slide6.xml" Id="Rb0afc2bd60844399" /><Relationship Type="http://schemas.openxmlformats.org/officeDocument/2006/relationships/slide" Target="/ppt/slides/slide7.xml" Id="R5c227fcce0954d3b" /><Relationship Type="http://schemas.openxmlformats.org/officeDocument/2006/relationships/slide" Target="/ppt/slides/slide8.xml" Id="R1f89f247587c4e7a" /><Relationship Type="http://schemas.openxmlformats.org/officeDocument/2006/relationships/slide" Target="/ppt/slides/slide9.xml" Id="R02f7b233fea5460b" /><Relationship Type="http://schemas.openxmlformats.org/officeDocument/2006/relationships/slide" Target="/ppt/slides/slide10.xml" Id="R391bf35408b84bfd" /><Relationship Type="http://schemas.openxmlformats.org/officeDocument/2006/relationships/slide" Target="/ppt/slides/slide11.xml" Id="R4597a4e3e9064ed4" /><Relationship Type="http://schemas.openxmlformats.org/officeDocument/2006/relationships/slide" Target="/ppt/slides/slide12.xml" Id="R2f751161f38943c8" /><Relationship Type="http://schemas.openxmlformats.org/officeDocument/2006/relationships/slide" Target="/ppt/slides/slide13.xml" Id="R2b7d7a5c180a44ef" /><Relationship Type="http://schemas.openxmlformats.org/officeDocument/2006/relationships/slide" Target="/ppt/slides/slide14.xml" Id="R306b9b36fbeb45e7" /><Relationship Type="http://schemas.openxmlformats.org/officeDocument/2006/relationships/slide" Target="/ppt/slides/slide15.xml" Id="R7f3e14c8c97544a7" /><Relationship Type="http://schemas.openxmlformats.org/officeDocument/2006/relationships/slide" Target="/ppt/slides/slide16.xml" Id="R9b2496017e10412e" /><Relationship Type="http://schemas.openxmlformats.org/officeDocument/2006/relationships/slide" Target="/ppt/slides/slide17.xml" Id="Rbab29ee0208f4834" /><Relationship Type="http://schemas.openxmlformats.org/officeDocument/2006/relationships/slide" Target="/ppt/slides/slide18.xml" Id="Red1c4568317b4cf4" /><Relationship Type="http://schemas.openxmlformats.org/officeDocument/2006/relationships/slide" Target="/ppt/slides/slide19.xml" Id="R5a5827dba6c3434f" /><Relationship Type="http://schemas.openxmlformats.org/officeDocument/2006/relationships/slide" Target="/ppt/slides/slide20.xml" Id="Raaa3a8ab0ec24dc3" /><Relationship Type="http://schemas.openxmlformats.org/officeDocument/2006/relationships/slide" Target="/ppt/slides/slide21.xml" Id="R399bfb5a6d344c82" /><Relationship Type="http://schemas.openxmlformats.org/officeDocument/2006/relationships/slide" Target="/ppt/slides/slide22.xml" Id="R08ab5ef0fd8143c9" /><Relationship Type="http://schemas.openxmlformats.org/officeDocument/2006/relationships/slide" Target="/ppt/slides/slide23.xml" Id="R4539497e186e4947" /><Relationship Type="http://schemas.openxmlformats.org/officeDocument/2006/relationships/slide" Target="/ppt/slides/slide24.xml" Id="Ra5e3255bf1f14cdb" /><Relationship Type="http://schemas.openxmlformats.org/officeDocument/2006/relationships/slide" Target="/ppt/slides/slide25.xml" Id="R8fd3373fa6dc4bbe" /><Relationship Type="http://schemas.openxmlformats.org/officeDocument/2006/relationships/slide" Target="/ppt/slides/slide26.xml" Id="R85de477e682b4b73" /><Relationship Type="http://schemas.openxmlformats.org/officeDocument/2006/relationships/slide" Target="/ppt/slides/slide27.xml" Id="R9edf890ff23d46c4" /><Relationship Type="http://schemas.openxmlformats.org/officeDocument/2006/relationships/slide" Target="/ppt/slides/slide28.xml" Id="Reab48c7636fd43ce" /><Relationship Type="http://schemas.openxmlformats.org/officeDocument/2006/relationships/slide" Target="/ppt/slides/slide29.xml" Id="Ra59292e1406a48aa" /><Relationship Type="http://schemas.openxmlformats.org/officeDocument/2006/relationships/slide" Target="/ppt/slides/slide30.xml" Id="R15c77c04ac914a7a" /><Relationship Type="http://schemas.openxmlformats.org/officeDocument/2006/relationships/slide" Target="/ppt/slides/slide31.xml" Id="R49e1d85a74b44bfe" /><Relationship Type="http://schemas.openxmlformats.org/officeDocument/2006/relationships/slide" Target="/ppt/slides/slide32.xml" Id="R193627db29d8497c" /><Relationship Type="http://schemas.openxmlformats.org/officeDocument/2006/relationships/slide" Target="/ppt/slides/slide33.xml" Id="Refe8f61f2c814334" /><Relationship Type="http://schemas.openxmlformats.org/officeDocument/2006/relationships/slide" Target="/ppt/slides/slide34.xml" Id="R0428ee813f3d4bb9" /><Relationship Type="http://schemas.openxmlformats.org/officeDocument/2006/relationships/slide" Target="/ppt/slides/slide35.xml" Id="R16fcb58a70934c19" /><Relationship Type="http://schemas.openxmlformats.org/officeDocument/2006/relationships/slide" Target="/ppt/slides/slide36.xml" Id="Rccb33ed3126b4a4b" /><Relationship Type="http://schemas.openxmlformats.org/officeDocument/2006/relationships/slide" Target="/ppt/slides/slide37.xml" Id="R1f381bdc5e8748af" /><Relationship Type="http://schemas.openxmlformats.org/officeDocument/2006/relationships/slide" Target="/ppt/slides/slide38.xml" Id="Rab23962b166646f3" /><Relationship Type="http://schemas.openxmlformats.org/officeDocument/2006/relationships/slide" Target="/ppt/slides/slide39.xml" Id="Rbcc940a2588f42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3f2ca1d47ba4ec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ec352cb7f3948f4" /><Relationship Type="http://schemas.openxmlformats.org/officeDocument/2006/relationships/notesMaster" Target="/ppt/notesMasters/notesMaster1.xml" Id="R458c1f3dd7e144c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42b60eea80f4816" /><Relationship Type="http://schemas.openxmlformats.org/officeDocument/2006/relationships/notesMaster" Target="/ppt/notesMasters/notesMaster1.xml" Id="R5bb3b2dd6323419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9c495fbc34144ac" /><Relationship Type="http://schemas.openxmlformats.org/officeDocument/2006/relationships/notesMaster" Target="/ppt/notesMasters/notesMaster1.xml" Id="R6eb8357dd98b4a6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773320d3dfa497d" /><Relationship Type="http://schemas.openxmlformats.org/officeDocument/2006/relationships/notesMaster" Target="/ppt/notesMasters/notesMaster1.xml" Id="Rdb7f9de051104bd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251cc0942dc4b19" /><Relationship Type="http://schemas.openxmlformats.org/officeDocument/2006/relationships/notesMaster" Target="/ppt/notesMasters/notesMaster1.xml" Id="R50c6308ba9034a7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a755229c53345da" /><Relationship Type="http://schemas.openxmlformats.org/officeDocument/2006/relationships/notesMaster" Target="/ppt/notesMasters/notesMaster1.xml" Id="R435d6a9530d54eb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5e89cd600a44c87" /><Relationship Type="http://schemas.openxmlformats.org/officeDocument/2006/relationships/notesMaster" Target="/ppt/notesMasters/notesMaster1.xml" Id="Rc0aa34da6a774aa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00d794959384dda" /><Relationship Type="http://schemas.openxmlformats.org/officeDocument/2006/relationships/notesMaster" Target="/ppt/notesMasters/notesMaster1.xml" Id="R2b1b42993c5544b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e962a0e177a4c9a" /><Relationship Type="http://schemas.openxmlformats.org/officeDocument/2006/relationships/notesMaster" Target="/ppt/notesMasters/notesMaster1.xml" Id="R28949d04a3a24da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7c598ae0e214afa" /><Relationship Type="http://schemas.openxmlformats.org/officeDocument/2006/relationships/notesMaster" Target="/ppt/notesMasters/notesMaster1.xml" Id="Ra4ddf3b6670e4cc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c46811735614c53" /><Relationship Type="http://schemas.openxmlformats.org/officeDocument/2006/relationships/notesMaster" Target="/ppt/notesMasters/notesMaster1.xml" Id="R83ce6a9d305b4bf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9048970170e44fe" /><Relationship Type="http://schemas.openxmlformats.org/officeDocument/2006/relationships/notesMaster" Target="/ppt/notesMasters/notesMaster1.xml" Id="R13f981146fb6477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ee74d2cf301471f" /><Relationship Type="http://schemas.openxmlformats.org/officeDocument/2006/relationships/notesMaster" Target="/ppt/notesMasters/notesMaster1.xml" Id="R0fb5cba7c47442c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7f1bf6bbac44935" /><Relationship Type="http://schemas.openxmlformats.org/officeDocument/2006/relationships/notesMaster" Target="/ppt/notesMasters/notesMaster1.xml" Id="Rc4e648c0512a4d8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87e109dfee54ed9" /><Relationship Type="http://schemas.openxmlformats.org/officeDocument/2006/relationships/notesMaster" Target="/ppt/notesMasters/notesMaster1.xml" Id="R112a874e73694c6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3c2c852c80c41b6" /><Relationship Type="http://schemas.openxmlformats.org/officeDocument/2006/relationships/notesMaster" Target="/ppt/notesMasters/notesMaster1.xml" Id="Rbbd6f9f6f269400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d1bc20f15394a71" /><Relationship Type="http://schemas.openxmlformats.org/officeDocument/2006/relationships/notesMaster" Target="/ppt/notesMasters/notesMaster1.xml" Id="Raf33e1b744c249f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fe70d6b2ef6495b" /><Relationship Type="http://schemas.openxmlformats.org/officeDocument/2006/relationships/notesMaster" Target="/ppt/notesMasters/notesMaster1.xml" Id="Raf17c22b55a24b3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00632d36a3d47db" /><Relationship Type="http://schemas.openxmlformats.org/officeDocument/2006/relationships/notesMaster" Target="/ppt/notesMasters/notesMaster1.xml" Id="Reaacbfcff3214c0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3f3bcfa09754048" /><Relationship Type="http://schemas.openxmlformats.org/officeDocument/2006/relationships/notesMaster" Target="/ppt/notesMasters/notesMaster1.xml" Id="R2c2d374752e2407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c106330752a4418" /><Relationship Type="http://schemas.openxmlformats.org/officeDocument/2006/relationships/notesMaster" Target="/ppt/notesMasters/notesMaster1.xml" Id="R4c003dfdefe2419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5a71a455c5e4dbc" /><Relationship Type="http://schemas.openxmlformats.org/officeDocument/2006/relationships/notesMaster" Target="/ppt/notesMasters/notesMaster1.xml" Id="R3e18e0dd401a481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4b21345b55d4c67" /><Relationship Type="http://schemas.openxmlformats.org/officeDocument/2006/relationships/notesMaster" Target="/ppt/notesMasters/notesMaster1.xml" Id="Rb0a75c9cfedc4e3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09dad02c4dd4c4e" /><Relationship Type="http://schemas.openxmlformats.org/officeDocument/2006/relationships/notesMaster" Target="/ppt/notesMasters/notesMaster1.xml" Id="R4a8ad0b04d7f4a6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20c2ed0f4394efb" /><Relationship Type="http://schemas.openxmlformats.org/officeDocument/2006/relationships/notesMaster" Target="/ppt/notesMasters/notesMaster1.xml" Id="R7ff6b2aadc624ba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3578aa4ca9e4bd9" /><Relationship Type="http://schemas.openxmlformats.org/officeDocument/2006/relationships/notesMaster" Target="/ppt/notesMasters/notesMaster1.xml" Id="Rf1d4cacf0f6c487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733f85a947e4287" /><Relationship Type="http://schemas.openxmlformats.org/officeDocument/2006/relationships/notesMaster" Target="/ppt/notesMasters/notesMaster1.xml" Id="R4e979b609163467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92a3d3c067d4013" /><Relationship Type="http://schemas.openxmlformats.org/officeDocument/2006/relationships/notesMaster" Target="/ppt/notesMasters/notesMaster1.xml" Id="R043e6fb566cd470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8fadc6f66614381" /><Relationship Type="http://schemas.openxmlformats.org/officeDocument/2006/relationships/notesMaster" Target="/ppt/notesMasters/notesMaster1.xml" Id="R115980025bad4d5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029d1f185404bcf" /><Relationship Type="http://schemas.openxmlformats.org/officeDocument/2006/relationships/notesMaster" Target="/ppt/notesMasters/notesMaster1.xml" Id="R229a69f13e164a29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7c8f62f5cc8a47fe" /><Relationship Type="http://schemas.openxmlformats.org/officeDocument/2006/relationships/notesMaster" Target="/ppt/notesMasters/notesMaster1.xml" Id="R3914f1c34b0a4b90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f3e3880747094075" /><Relationship Type="http://schemas.openxmlformats.org/officeDocument/2006/relationships/notesMaster" Target="/ppt/notesMasters/notesMaster1.xml" Id="R028189bdc3e44883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0575adc96b584709" /><Relationship Type="http://schemas.openxmlformats.org/officeDocument/2006/relationships/notesMaster" Target="/ppt/notesMasters/notesMaster1.xml" Id="Raedf27467ec7460a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ebb21f0efe1c487f" /><Relationship Type="http://schemas.openxmlformats.org/officeDocument/2006/relationships/notesMaster" Target="/ppt/notesMasters/notesMaster1.xml" Id="R99955a59312b4c24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6b4fa64600d24e29" /><Relationship Type="http://schemas.openxmlformats.org/officeDocument/2006/relationships/notesMaster" Target="/ppt/notesMasters/notesMaster1.xml" Id="R69c0c10b444b4e45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959d8fd256f04dd4" /><Relationship Type="http://schemas.openxmlformats.org/officeDocument/2006/relationships/notesMaster" Target="/ppt/notesMasters/notesMaster1.xml" Id="Ra2ffe29bab244c58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e7d1065227da4da5" /><Relationship Type="http://schemas.openxmlformats.org/officeDocument/2006/relationships/notesMaster" Target="/ppt/notesMasters/notesMaster1.xml" Id="Rf395d73940c54213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b7b10e7e85024c95" /><Relationship Type="http://schemas.openxmlformats.org/officeDocument/2006/relationships/notesMaster" Target="/ppt/notesMasters/notesMaster1.xml" Id="Rfe9f1401844c4285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5debf59d57e645b5" /><Relationship Type="http://schemas.openxmlformats.org/officeDocument/2006/relationships/notesMaster" Target="/ppt/notesMasters/notesMaster1.xml" Id="Rf18d181ecc9848b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https://www.ysdinghuo.com/fresh-food-edition.html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https://www.ysdinghuo.com/clusters/fresh-delivery-order-system-cluster.html</a:t>
            </a:r>
          </a:p>
          <a:p xmlns:a="http://schemas.openxmlformats.org/drawingml/2006/main">
            <a:r>
              <a:t>- https://www.ysdinghuo.com/cases/fresh-distribution-order-process-case.html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https://www.ysdinghuo.com/fresh-food-edition.html</a:t>
            </a:r>
          </a:p>
          <a:p xmlns:a="http://schemas.openxmlformats.org/drawingml/2006/main">
            <a:r>
              <a:t>- https://www.ysdinghuo.com/clusters/fresh-delivery-order-system-cluster.html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https://www.ysdinghuo.com/fresh-food-edition.html</a:t>
            </a:r>
          </a:p>
          <a:p xmlns:a="http://schemas.openxmlformats.org/drawingml/2006/main">
            <a:r>
              <a:t>- https://www.ysdinghuo.com/cases/fresh-distribution-order-process-case.html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https://www.ysdinghuo.com/fresh-food-edition.html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https://www.ysdinghuo.com/clusters/fresh-delivery-order-system-cluster.html</a:t>
            </a:r>
          </a:p>
          <a:p xmlns:a="http://schemas.openxmlformats.org/drawingml/2006/main">
            <a:r>
              <a:t>- https://www.ysdinghuo.com/help/22-167.html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https://www.ysdinghuo.com/cases/fresh-distribution-order-process-case.html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https://www.ysdinghuo.com/fresh-food-edition.html</a:t>
            </a:r>
          </a:p>
          <a:p xmlns:a="http://schemas.openxmlformats.org/drawingml/2006/main">
            <a:r>
              <a:t>- https://www.ysdinghuo.com/help/24-692.html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https://www.ysdinghuo.com/clusters/fresh-delivery-order-system-cluster.html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https://www.ysdinghuo.com/fresh-food-edition.html</a:t>
            </a:r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https://www.ysdinghuo.com/cases/fresh-distribution-order-process-case.html</a:t>
            </a:r>
          </a:p>
          <a:p xmlns:a="http://schemas.openxmlformats.org/drawingml/2006/main">
            <a:r>
              <a:t>- https://www.ysdinghuo.com/help/24-1411.html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https://www.ysdinghuo.com/cases/fresh-distribution-order-process-case.html</a:t>
            </a:r>
          </a:p>
          <a:p xmlns:a="http://schemas.openxmlformats.org/drawingml/2006/main">
            <a:r>
              <a:t>- https://www.ysdinghuo.com/autoDelivery.html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https://www.ysdinghuo.com/fresh-food-edition.html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https://www.ysdinghuo.com/fresh-food-edition.html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https://www.ysdinghuo.com/help/24-692.html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https://www.ysdinghuo.com/help/24-1411.html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https://www.ysdinghuo.com/help/22-167.html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https://www.ysdinghuo.com/help/22-167.html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https://www.ysdinghuo.com/cases/fresh-distribution-order-process-case.html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https://www.ysdinghuo.com/fresh-food-edition.html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https://www.ysdinghuo.com/autoDelivery.html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https://www.ysdinghuo.com/autoDelivery.html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https://www.ysdinghuo.com/cases/fresh-distribution-order-process-case.html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https://www.ysdinghuo.com/version_price.html。最终范围与报价结合官网当前信息和正式商务方案确认。</a:t>
            </a:r>
          </a:p>
          <a:p xmlns:a="http://schemas.openxmlformats.org/drawingml/2006/main">
            <a:r>
              <a:t>- https://www.ysdinghuo.com/version_price.html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https://www.ysdinghuo.com/aboutUs.html</a:t>
            </a:r>
          </a:p>
          <a:p xmlns:a="http://schemas.openxmlformats.org/drawingml/2006/main">
            <a:r>
              <a:t>- https://www.ysdinghuo.com/facts/yunshang-dinghuo.html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e5329cfa5b4fa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fdcac692d1647c7" /><Relationship Type="http://schemas.openxmlformats.org/officeDocument/2006/relationships/slideLayout" Target="/ppt/slideLayouts/slideLayout1.xml" Id="R30e5fd0a283b42b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0e5fd0a283b42b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b2575b12054dcd" /><Relationship Type="http://schemas.openxmlformats.org/officeDocument/2006/relationships/image" Target="/ppt/media/image.png" Id="R803eb20d27104ad9" /><Relationship Type="http://schemas.openxmlformats.org/officeDocument/2006/relationships/image" Target="/ppt/media/image2.png" Id="Rd6701b838e434c68" /><Relationship Type="http://schemas.openxmlformats.org/officeDocument/2006/relationships/notesSlide" Target="/ppt/notesSlides/notesSlide1.xml" Id="R319bd31f43e7444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446191992540dd" /><Relationship Type="http://schemas.openxmlformats.org/officeDocument/2006/relationships/image" Target="/ppt/media/image3.png" Id="Rfa4398ccf4144868" /><Relationship Type="http://schemas.openxmlformats.org/officeDocument/2006/relationships/image" Target="/ppt/media/image4.png" Id="R13ab49d0376a4a7b" /><Relationship Type="http://schemas.openxmlformats.org/officeDocument/2006/relationships/image" Target="/ppt/media/image5.png" Id="R8c78b8c595c144e4" /><Relationship Type="http://schemas.openxmlformats.org/officeDocument/2006/relationships/image" Target="/ppt/media/image6.png" Id="Rb30efc1da1394913" /><Relationship Type="http://schemas.openxmlformats.org/officeDocument/2006/relationships/image" Target="/ppt/media/image7.png" Id="Ra6d35f12998346da" /><Relationship Type="http://schemas.openxmlformats.org/officeDocument/2006/relationships/notesSlide" Target="/ppt/notesSlides/notesSlide2.xml" Id="R04a361cdb5f6461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0a3aad2dac4d77" /><Relationship Type="http://schemas.openxmlformats.org/officeDocument/2006/relationships/image" Target="/ppt/media/image8.png" Id="R38acf4086adf46b6" /><Relationship Type="http://schemas.openxmlformats.org/officeDocument/2006/relationships/image" Target="/ppt/media/image9.png" Id="R121c3f3a26404f05" /><Relationship Type="http://schemas.openxmlformats.org/officeDocument/2006/relationships/image" Target="/ppt/media/image10.png" Id="R785a902d7cce4f5a" /><Relationship Type="http://schemas.openxmlformats.org/officeDocument/2006/relationships/image" Target="/ppt/media/image11.png" Id="R48531dad9f2b4acd" /><Relationship Type="http://schemas.openxmlformats.org/officeDocument/2006/relationships/image" Target="/ppt/media/image12.png" Id="Rfca4d3cbca104189" /><Relationship Type="http://schemas.openxmlformats.org/officeDocument/2006/relationships/image" Target="/ppt/media/image13.png" Id="R056b06617a764cda" /><Relationship Type="http://schemas.openxmlformats.org/officeDocument/2006/relationships/image" Target="/ppt/media/image14.png" Id="R4f23d04514e142e2" /><Relationship Type="http://schemas.openxmlformats.org/officeDocument/2006/relationships/image" Target="/ppt/media/image15.png" Id="R8ae4a620635e4d63" /><Relationship Type="http://schemas.openxmlformats.org/officeDocument/2006/relationships/image" Target="/ppt/media/image16.png" Id="R8aa58628dc734eeb" /><Relationship Type="http://schemas.openxmlformats.org/officeDocument/2006/relationships/notesSlide" Target="/ppt/notesSlides/notesSlide3.xml" Id="R835c30f91ac648f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eae3c34b024e23" /><Relationship Type="http://schemas.openxmlformats.org/officeDocument/2006/relationships/image" Target="/ppt/media/image17.png" Id="Rdf058968e9544e6e" /><Relationship Type="http://schemas.openxmlformats.org/officeDocument/2006/relationships/image" Target="/ppt/media/image18.png" Id="Rd2f749a6d750438c" /><Relationship Type="http://schemas.openxmlformats.org/officeDocument/2006/relationships/image" Target="/ppt/media/image19.png" Id="R880eea7929664096" /><Relationship Type="http://schemas.openxmlformats.org/officeDocument/2006/relationships/image" Target="/ppt/media/image20.png" Id="Rc5cec851ab894be5" /><Relationship Type="http://schemas.openxmlformats.org/officeDocument/2006/relationships/image" Target="/ppt/media/image21.png" Id="R1af27ab3e2cc4508" /><Relationship Type="http://schemas.openxmlformats.org/officeDocument/2006/relationships/notesSlide" Target="/ppt/notesSlides/notesSlide4.xml" Id="Rf4ba158e055c487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aa0ddbf7ae4537" /><Relationship Type="http://schemas.openxmlformats.org/officeDocument/2006/relationships/image" Target="/ppt/media/image22.png" Id="Ra8a55992b71e4a48" /><Relationship Type="http://schemas.openxmlformats.org/officeDocument/2006/relationships/image" Target="/ppt/media/image23.png" Id="R1124759c50ed4af4" /><Relationship Type="http://schemas.openxmlformats.org/officeDocument/2006/relationships/image" Target="/ppt/media/image24.png" Id="Read5764eea7d408c" /><Relationship Type="http://schemas.openxmlformats.org/officeDocument/2006/relationships/image" Target="/ppt/media/image25.png" Id="R917401db39574d33" /><Relationship Type="http://schemas.openxmlformats.org/officeDocument/2006/relationships/image" Target="/ppt/media/image26.png" Id="R72f95858a37341c3" /><Relationship Type="http://schemas.openxmlformats.org/officeDocument/2006/relationships/image" Target="/ppt/media/image27.png" Id="Rd51220e21cad4d14" /><Relationship Type="http://schemas.openxmlformats.org/officeDocument/2006/relationships/image" Target="/ppt/media/image28.png" Id="R266e59a854384f26" /><Relationship Type="http://schemas.openxmlformats.org/officeDocument/2006/relationships/notesSlide" Target="/ppt/notesSlides/notesSlide5.xml" Id="Rbf9d2dfd0815446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9c417fd6e74be5" /><Relationship Type="http://schemas.openxmlformats.org/officeDocument/2006/relationships/image" Target="/ppt/media/image29.png" Id="Ra4cb64aa854347c9" /><Relationship Type="http://schemas.openxmlformats.org/officeDocument/2006/relationships/image" Target="/ppt/media/image30.png" Id="Rfd140468f73943aa" /><Relationship Type="http://schemas.openxmlformats.org/officeDocument/2006/relationships/image" Target="/ppt/media/image31.png" Id="Rf113c93ba271451c" /><Relationship Type="http://schemas.openxmlformats.org/officeDocument/2006/relationships/notesSlide" Target="/ppt/notesSlides/notesSlide6.xml" Id="Rc48b4ae4db274db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9dfa066bbd414f" /><Relationship Type="http://schemas.openxmlformats.org/officeDocument/2006/relationships/image" Target="/ppt/media/image32.png" Id="R8ce0ae7a083e4bd2" /><Relationship Type="http://schemas.openxmlformats.org/officeDocument/2006/relationships/notesSlide" Target="/ppt/notesSlides/notesSlide7.xml" Id="R4588d4d8076b409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1f5212f36045c1" /><Relationship Type="http://schemas.openxmlformats.org/officeDocument/2006/relationships/image" Target="/ppt/media/image33.png" Id="R8751b11929b04f0b" /><Relationship Type="http://schemas.openxmlformats.org/officeDocument/2006/relationships/image" Target="/ppt/media/image34.png" Id="R4e9b9b60d11349f8" /><Relationship Type="http://schemas.openxmlformats.org/officeDocument/2006/relationships/image" Target="/ppt/media/image35.png" Id="Rc573ce1063ba4f00" /><Relationship Type="http://schemas.openxmlformats.org/officeDocument/2006/relationships/image" Target="/ppt/media/image36.png" Id="R714a23beacd54f8e" /><Relationship Type="http://schemas.openxmlformats.org/officeDocument/2006/relationships/notesSlide" Target="/ppt/notesSlides/notesSlide8.xml" Id="R445cccdc86014dd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09983fc7174af5" /><Relationship Type="http://schemas.openxmlformats.org/officeDocument/2006/relationships/image" Target="/ppt/media/image37.png" Id="R88ebe48e1eb04ca8" /><Relationship Type="http://schemas.openxmlformats.org/officeDocument/2006/relationships/image" Target="/ppt/media/image38.png" Id="R65613456e5364b69" /><Relationship Type="http://schemas.openxmlformats.org/officeDocument/2006/relationships/image" Target="/ppt/media/image39.png" Id="R37d475d72e7248a9" /><Relationship Type="http://schemas.openxmlformats.org/officeDocument/2006/relationships/image" Target="/ppt/media/image40.png" Id="R107f35119d924f50" /><Relationship Type="http://schemas.openxmlformats.org/officeDocument/2006/relationships/notesSlide" Target="/ppt/notesSlides/notesSlide9.xml" Id="Rd2fbf136cd4c490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42d67e7f5745ef" /><Relationship Type="http://schemas.openxmlformats.org/officeDocument/2006/relationships/image" Target="/ppt/media/image41.png" Id="R4f2ca62436734b2a" /><Relationship Type="http://schemas.openxmlformats.org/officeDocument/2006/relationships/image" Target="/ppt/media/image42.png" Id="R0c191fbb160147a7" /><Relationship Type="http://schemas.openxmlformats.org/officeDocument/2006/relationships/image" Target="/ppt/media/image43.png" Id="R53fd9ba08abb4949" /><Relationship Type="http://schemas.openxmlformats.org/officeDocument/2006/relationships/notesSlide" Target="/ppt/notesSlides/notesSlide10.xml" Id="R2c3db234718540c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758d7fdf7a42c8" /><Relationship Type="http://schemas.openxmlformats.org/officeDocument/2006/relationships/image" Target="/ppt/media/image44.png" Id="R91aaad0dea984229" /><Relationship Type="http://schemas.openxmlformats.org/officeDocument/2006/relationships/image" Target="/ppt/media/image45.png" Id="R07fbef6adc374d80" /><Relationship Type="http://schemas.openxmlformats.org/officeDocument/2006/relationships/image" Target="/ppt/media/image46.png" Id="R9bffe91a5a9a4dae" /><Relationship Type="http://schemas.openxmlformats.org/officeDocument/2006/relationships/image" Target="/ppt/media/image47.png" Id="R2b9cca5f611c47d1" /><Relationship Type="http://schemas.openxmlformats.org/officeDocument/2006/relationships/notesSlide" Target="/ppt/notesSlides/notesSlide11.xml" Id="Ra4391cd712ae480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0b663f11354195" /><Relationship Type="http://schemas.openxmlformats.org/officeDocument/2006/relationships/image" Target="/ppt/media/image48.png" Id="R31b46155fbe34886" /><Relationship Type="http://schemas.openxmlformats.org/officeDocument/2006/relationships/image" Target="/ppt/media/image49.png" Id="R2b41949761644216" /><Relationship Type="http://schemas.openxmlformats.org/officeDocument/2006/relationships/image" Target="/ppt/media/image50.png" Id="R93277b89b1fe4b88" /><Relationship Type="http://schemas.openxmlformats.org/officeDocument/2006/relationships/image" Target="/ppt/media/image51.png" Id="R20ba69c76c3947ab" /><Relationship Type="http://schemas.openxmlformats.org/officeDocument/2006/relationships/notesSlide" Target="/ppt/notesSlides/notesSlide12.xml" Id="Rb3cc722a70774c4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cc4f4231834e33" /><Relationship Type="http://schemas.openxmlformats.org/officeDocument/2006/relationships/image" Target="/ppt/media/image52.png" Id="Rf4041039eb654661" /><Relationship Type="http://schemas.openxmlformats.org/officeDocument/2006/relationships/image" Target="/ppt/media/image53.png" Id="R2c5a443348174e5b" /><Relationship Type="http://schemas.openxmlformats.org/officeDocument/2006/relationships/image" Target="/ppt/media/image54.png" Id="R31937f9e4e894e3f" /><Relationship Type="http://schemas.openxmlformats.org/officeDocument/2006/relationships/notesSlide" Target="/ppt/notesSlides/notesSlide13.xml" Id="Raccc11af9daa439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7cde26afa7470e" /><Relationship Type="http://schemas.openxmlformats.org/officeDocument/2006/relationships/image" Target="/ppt/media/image55.png" Id="R784541916b2c4354" /><Relationship Type="http://schemas.openxmlformats.org/officeDocument/2006/relationships/image" Target="/ppt/media/image56.png" Id="Rcaa5e1940ea84303" /><Relationship Type="http://schemas.openxmlformats.org/officeDocument/2006/relationships/notesSlide" Target="/ppt/notesSlides/notesSlide14.xml" Id="Rc75c540a642844b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e94b95773447c9" /><Relationship Type="http://schemas.openxmlformats.org/officeDocument/2006/relationships/image" Target="/ppt/media/image57.png" Id="R6865068bdd934161" /><Relationship Type="http://schemas.openxmlformats.org/officeDocument/2006/relationships/notesSlide" Target="/ppt/notesSlides/notesSlide15.xml" Id="R16cd2d40a73e48a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7a0971ad5d4699" /><Relationship Type="http://schemas.openxmlformats.org/officeDocument/2006/relationships/image" Target="/ppt/media/image58.png" Id="R8eb8a4e3aa4f4c6c" /><Relationship Type="http://schemas.openxmlformats.org/officeDocument/2006/relationships/notesSlide" Target="/ppt/notesSlides/notesSlide16.xml" Id="Rba4240b58adc47a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1c5e7c874a4d24" /><Relationship Type="http://schemas.openxmlformats.org/officeDocument/2006/relationships/image" Target="/ppt/media/image59.png" Id="R0c135442fdcf425d" /><Relationship Type="http://schemas.openxmlformats.org/officeDocument/2006/relationships/notesSlide" Target="/ppt/notesSlides/notesSlide17.xml" Id="R0cd1e21b08ae474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f84ea05d3741c9" /><Relationship Type="http://schemas.openxmlformats.org/officeDocument/2006/relationships/image" Target="/ppt/media/image60.png" Id="R079eaee33071466b" /><Relationship Type="http://schemas.openxmlformats.org/officeDocument/2006/relationships/image" Target="/ppt/media/image61.png" Id="Rfea5e9ce62ac4071" /><Relationship Type="http://schemas.openxmlformats.org/officeDocument/2006/relationships/image" Target="/ppt/media/image62.png" Id="R3a86e1a4cd1a4070" /><Relationship Type="http://schemas.openxmlformats.org/officeDocument/2006/relationships/notesSlide" Target="/ppt/notesSlides/notesSlide18.xml" Id="Ra874d242e82d4dd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e3809b7f8a4a77" /><Relationship Type="http://schemas.openxmlformats.org/officeDocument/2006/relationships/image" Target="/ppt/media/image63.png" Id="Ra25174a958ff490b" /><Relationship Type="http://schemas.openxmlformats.org/officeDocument/2006/relationships/notesSlide" Target="/ppt/notesSlides/notesSlide19.xml" Id="Re4a1875cdd38450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6eb82abc044761" /><Relationship Type="http://schemas.openxmlformats.org/officeDocument/2006/relationships/image" Target="/ppt/media/image64.png" Id="Ra80e5d4c0b2c4fc8" /><Relationship Type="http://schemas.openxmlformats.org/officeDocument/2006/relationships/notesSlide" Target="/ppt/notesSlides/notesSlide20.xml" Id="Rc906d1f5e7bc48f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77102ca8b34e35" /><Relationship Type="http://schemas.openxmlformats.org/officeDocument/2006/relationships/image" Target="/ppt/media/image65.png" Id="R7245a683327749d2" /><Relationship Type="http://schemas.openxmlformats.org/officeDocument/2006/relationships/notesSlide" Target="/ppt/notesSlides/notesSlide21.xml" Id="R66e3bad00b97415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2f52ddf129437d" /><Relationship Type="http://schemas.openxmlformats.org/officeDocument/2006/relationships/image" Target="/ppt/media/image66.png" Id="R9612234132334907" /><Relationship Type="http://schemas.openxmlformats.org/officeDocument/2006/relationships/notesSlide" Target="/ppt/notesSlides/notesSlide22.xml" Id="R7cb0a7328eb6455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6bcccfc040488f" /><Relationship Type="http://schemas.openxmlformats.org/officeDocument/2006/relationships/image" Target="/ppt/media/image67.png" Id="Rfb883bdecb654e39" /><Relationship Type="http://schemas.openxmlformats.org/officeDocument/2006/relationships/image" Target="/ppt/media/image68.png" Id="Re73cc6db28604751" /><Relationship Type="http://schemas.openxmlformats.org/officeDocument/2006/relationships/image" Target="/ppt/media/image69.png" Id="R518960bff93349c8" /><Relationship Type="http://schemas.openxmlformats.org/officeDocument/2006/relationships/image" Target="/ppt/media/image70.png" Id="R0ac932f646f24433" /><Relationship Type="http://schemas.openxmlformats.org/officeDocument/2006/relationships/image" Target="/ppt/media/image71.png" Id="R1bf5e78f26494df1" /><Relationship Type="http://schemas.openxmlformats.org/officeDocument/2006/relationships/notesSlide" Target="/ppt/notesSlides/notesSlide23.xml" Id="R3f053d0b8414405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7f659baf4d434e" /><Relationship Type="http://schemas.openxmlformats.org/officeDocument/2006/relationships/image" Target="/ppt/media/image72.png" Id="Rba6d7bd854a74e2c" /><Relationship Type="http://schemas.openxmlformats.org/officeDocument/2006/relationships/notesSlide" Target="/ppt/notesSlides/notesSlide24.xml" Id="Rc355ea700b48499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8c96cd6d29433e" /><Relationship Type="http://schemas.openxmlformats.org/officeDocument/2006/relationships/image" Target="/ppt/media/image73.png" Id="Rb1a0315593db460e" /><Relationship Type="http://schemas.openxmlformats.org/officeDocument/2006/relationships/notesSlide" Target="/ppt/notesSlides/notesSlide25.xml" Id="Rc5be94f8d7ae4af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d2212cb55e4a31" /><Relationship Type="http://schemas.openxmlformats.org/officeDocument/2006/relationships/image" Target="/ppt/media/image74.png" Id="Radb83d0476a24110" /><Relationship Type="http://schemas.openxmlformats.org/officeDocument/2006/relationships/notesSlide" Target="/ppt/notesSlides/notesSlide26.xml" Id="Re4b22b9a19ee486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dffce8ef9b421c" /><Relationship Type="http://schemas.openxmlformats.org/officeDocument/2006/relationships/image" Target="/ppt/media/image75.png" Id="R32433d2c59394df3" /><Relationship Type="http://schemas.openxmlformats.org/officeDocument/2006/relationships/notesSlide" Target="/ppt/notesSlides/notesSlide27.xml" Id="R43a5bc64b732494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9fa7956ec74eba" /><Relationship Type="http://schemas.openxmlformats.org/officeDocument/2006/relationships/image" Target="/ppt/media/image76.png" Id="Rd300eedf392c4ad1" /><Relationship Type="http://schemas.openxmlformats.org/officeDocument/2006/relationships/notesSlide" Target="/ppt/notesSlides/notesSlide28.xml" Id="R6f8870900853453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f2177d66414012" /><Relationship Type="http://schemas.openxmlformats.org/officeDocument/2006/relationships/image" Target="/ppt/media/image77.png" Id="R4c58b93d2197421c" /><Relationship Type="http://schemas.openxmlformats.org/officeDocument/2006/relationships/image" Target="/ppt/media/image78.png" Id="R16280ea3d8bd4ef3" /><Relationship Type="http://schemas.openxmlformats.org/officeDocument/2006/relationships/image" Target="/ppt/media/image79.png" Id="R72a2e03d3d4041bb" /><Relationship Type="http://schemas.openxmlformats.org/officeDocument/2006/relationships/image" Target="/ppt/media/image80.png" Id="Rdb8d06cbf9a84815" /><Relationship Type="http://schemas.openxmlformats.org/officeDocument/2006/relationships/image" Target="/ppt/media/image81.png" Id="Rd8cf4edcac8e457e" /><Relationship Type="http://schemas.openxmlformats.org/officeDocument/2006/relationships/notesSlide" Target="/ppt/notesSlides/notesSlide29.xml" Id="R17311c4d0edb4ab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e830f694f143a3" /><Relationship Type="http://schemas.openxmlformats.org/officeDocument/2006/relationships/image" Target="/ppt/media/image82.png" Id="Rce3863c178e241e4" /><Relationship Type="http://schemas.openxmlformats.org/officeDocument/2006/relationships/notesSlide" Target="/ppt/notesSlides/notesSlide30.xml" Id="R0572cbe59be040b6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4fa702fc9e4c96" /><Relationship Type="http://schemas.openxmlformats.org/officeDocument/2006/relationships/image" Target="/ppt/media/image83.png" Id="Rfc43aff5ba734092" /><Relationship Type="http://schemas.openxmlformats.org/officeDocument/2006/relationships/image" Target="/ppt/media/image84.png" Id="Rbb8a5c0552cb4f48" /><Relationship Type="http://schemas.openxmlformats.org/officeDocument/2006/relationships/image" Target="/ppt/media/image85.png" Id="R8f2a381449a34c8a" /><Relationship Type="http://schemas.openxmlformats.org/officeDocument/2006/relationships/image" Target="/ppt/media/image86.png" Id="R6c933241b2c64f3f" /><Relationship Type="http://schemas.openxmlformats.org/officeDocument/2006/relationships/notesSlide" Target="/ppt/notesSlides/notesSlide31.xml" Id="Rb1ab0cd169c74a9c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8af58532af40f7" /><Relationship Type="http://schemas.openxmlformats.org/officeDocument/2006/relationships/image" Target="/ppt/media/image87.png" Id="R29ed1ef2063847a7" /><Relationship Type="http://schemas.openxmlformats.org/officeDocument/2006/relationships/notesSlide" Target="/ppt/notesSlides/notesSlide32.xml" Id="R7b7ac532752d4cff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1a464d81474843" /><Relationship Type="http://schemas.openxmlformats.org/officeDocument/2006/relationships/image" Target="/ppt/media/image88.png" Id="R5530b5d0d0614b45" /><Relationship Type="http://schemas.openxmlformats.org/officeDocument/2006/relationships/notesSlide" Target="/ppt/notesSlides/notesSlide33.xml" Id="Rbc311ba14e274a03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7daa980f8b4197" /><Relationship Type="http://schemas.openxmlformats.org/officeDocument/2006/relationships/image" Target="/ppt/media/image89.png" Id="R0ae94b487aae4bb2" /><Relationship Type="http://schemas.openxmlformats.org/officeDocument/2006/relationships/notesSlide" Target="/ppt/notesSlides/notesSlide34.xml" Id="Rfc35f719be8a4cf5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3a8217867d4836" /><Relationship Type="http://schemas.openxmlformats.org/officeDocument/2006/relationships/image" Target="/ppt/media/image90.png" Id="R05f8a734b2254adb" /><Relationship Type="http://schemas.openxmlformats.org/officeDocument/2006/relationships/notesSlide" Target="/ppt/notesSlides/notesSlide35.xml" Id="R334a9e90b0a34dcd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0ba772f27f4abf" /><Relationship Type="http://schemas.openxmlformats.org/officeDocument/2006/relationships/image" Target="/ppt/media/image91.png" Id="R1fd32de870ad419c" /><Relationship Type="http://schemas.openxmlformats.org/officeDocument/2006/relationships/image" Target="/ppt/media/image92.png" Id="R7d8a6fefc23f4523" /><Relationship Type="http://schemas.openxmlformats.org/officeDocument/2006/relationships/image" Target="/ppt/media/image93.png" Id="R42af9778008947fd" /><Relationship Type="http://schemas.openxmlformats.org/officeDocument/2006/relationships/image" Target="/ppt/media/image94.png" Id="R4c551d2918d94955" /><Relationship Type="http://schemas.openxmlformats.org/officeDocument/2006/relationships/image" Target="/ppt/media/image95.png" Id="R9758bacb6bdb4192" /><Relationship Type="http://schemas.openxmlformats.org/officeDocument/2006/relationships/image" Target="/ppt/media/image96.png" Id="R36bb3b7ea3bd48d8" /><Relationship Type="http://schemas.openxmlformats.org/officeDocument/2006/relationships/notesSlide" Target="/ppt/notesSlides/notesSlide36.xml" Id="Rd47403c1046a46ea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388a195f6c4d47" /><Relationship Type="http://schemas.openxmlformats.org/officeDocument/2006/relationships/image" Target="/ppt/media/image97.png" Id="R767530fdd6864f1a" /><Relationship Type="http://schemas.openxmlformats.org/officeDocument/2006/relationships/image" Target="/ppt/media/image98.png" Id="Ra3fe38f383524438" /><Relationship Type="http://schemas.openxmlformats.org/officeDocument/2006/relationships/image" Target="/ppt/media/image99.png" Id="Rc229a267c4dc47e5" /><Relationship Type="http://schemas.openxmlformats.org/officeDocument/2006/relationships/image" Target="/ppt/media/image100.png" Id="R80b5f41a2a264d5a" /><Relationship Type="http://schemas.openxmlformats.org/officeDocument/2006/relationships/image" Target="/ppt/media/image101.png" Id="Rd7f0f09de4754fd2" /><Relationship Type="http://schemas.openxmlformats.org/officeDocument/2006/relationships/notesSlide" Target="/ppt/notesSlides/notesSlide37.xml" Id="Rfeb06346a2994f69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c0cf921c3d4c94" /><Relationship Type="http://schemas.openxmlformats.org/officeDocument/2006/relationships/image" Target="/ppt/media/image102.png" Id="R8da3b239fea34f0f" /><Relationship Type="http://schemas.openxmlformats.org/officeDocument/2006/relationships/notesSlide" Target="/ppt/notesSlides/notesSlide38.xml" Id="R092aee1664754829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b5a0dd499a47a0" /><Relationship Type="http://schemas.openxmlformats.org/officeDocument/2006/relationships/image" Target="/ppt/media/image103.png" Id="Rf0ca2a2708364eee" /><Relationship Type="http://schemas.openxmlformats.org/officeDocument/2006/relationships/notesSlide" Target="/ppt/notesSlides/notesSlide39.xml" Id="Rc669be268abb430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8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E4DA32-FB04-4B79-84FF-BEA9749B6D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3eb20d27104ad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92A33B-AE5F-4C34-A2DD-4B824508D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B2D21">
                  <a:alpha val="98000"/>
                </a:srgbClr>
              </a:gs>
              <a:gs pos="46000">
                <a:srgbClr val="174A35">
                  <a:alpha val="86000"/>
                </a:srgbClr>
              </a:gs>
              <a:gs pos="78000">
                <a:srgbClr val="174A35">
                  <a:alpha val="18000"/>
                </a:srgbClr>
              </a:gs>
              <a:gs pos="100000">
                <a:srgbClr val="174A35">
                  <a:alpha val="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2A9AF3-910E-4A80-A6C2-40BE5C04D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6764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82E4C7-CE35-4399-9C8C-F5FCA95EF1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701b838e434c68"/>
          <a:stretch xmlns:a="http://schemas.openxmlformats.org/drawingml/2006/main"/>
        </p:blipFill>
        <p:spPr>
          <a:xfrm xmlns:a="http://schemas.openxmlformats.org/drawingml/2006/main">
            <a:off x="781050" y="495300"/>
            <a:ext cx="1143000" cy="323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895D26-38E4-49C0-A963-21402FA6F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272415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ACB7A">
              <a:alpha val="20000"/>
            </a:srgbClr>
          </a:solidFill>
          <a:ln xmlns:a="http://schemas.openxmlformats.org/drawingml/2006/main" w="9525">
            <a:solidFill>
              <a:srgbClr val="C8F5C0">
                <a:alpha val="32000"/>
              </a:srgbClr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D321AE-A80C-464F-B545-E8969B72C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371600"/>
            <a:ext cx="2571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E8FF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8FFE8"/>
                </a:solidFill>
                <a:latin typeface="Microsoft YaHei"/>
                <a:ea typeface="Microsoft YaHei"/>
                <a:cs typeface="Microsoft YaHei"/>
              </a:rPr>
              <a:t>农贸生鲜行业解决方案 · 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533127-DBE2-4285-95E4-709B1AB0C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66675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把每天变化的需求，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变成今天可执行的供应链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E1CD95-D18E-4844-80DE-78A71C885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43300"/>
            <a:ext cx="647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725" b="1">
                <a:solidFill>
                  <a:srgbClr val="D9F3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D9F3E3"/>
                </a:solidFill>
                <a:latin typeface="Microsoft YaHei"/>
                <a:ea typeface="Microsoft YaHei"/>
                <a:cs typeface="Microsoft YaHei"/>
              </a:rPr>
              <a:t>云上订货 · 农贸生鲜订货系统解决方案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9880C9-E79F-47D7-B0FD-F69DE005D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76700"/>
            <a:ext cx="6477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425" b="0">
                <a:solidFill>
                  <a:srgbClr val="F0FA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F0FAF4"/>
                </a:solidFill>
                <a:latin typeface="Microsoft YaHei"/>
                <a:ea typeface="Microsoft YaHei"/>
                <a:cs typeface="Microsoft YaHei"/>
              </a:rPr>
              <a:t>从客户在线订货，到订单核准、按品采购、线路配送和月结对账，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1425" b="0">
                <a:solidFill>
                  <a:srgbClr val="F0FA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F0FAF4"/>
                </a:solidFill>
                <a:latin typeface="Microsoft YaHei"/>
                <a:ea typeface="Microsoft YaHei"/>
                <a:cs typeface="Microsoft YaHei"/>
              </a:rPr>
              <a:t>让凌晨的订单真正驱动当天的采购、交付与回款。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D4B085-92D2-430D-B857-09535BEB1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57800"/>
            <a:ext cx="1257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0E69A6-0113-424B-BA5D-B958B570A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76850"/>
            <a:ext cx="1104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农批档口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EC1FB9-D66C-40DF-AE4E-608AC7079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257800"/>
            <a:ext cx="1257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1A7AB0-D86A-4039-AD15-7D8789B89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1104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蔬果配送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D6F3DA-1844-46F5-B4AE-ACB94EBD4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5257800"/>
            <a:ext cx="1257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EA01ED-D564-4CF5-A2DB-6E617AA7B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276850"/>
            <a:ext cx="1104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肉禽蛋水产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DEB5AF-F818-4512-9128-E10E787B4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5257800"/>
            <a:ext cx="1257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B65703-D0E2-47E5-A0ED-55F417227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276850"/>
            <a:ext cx="1104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餐饮商超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C6DDD5-8611-43E0-AC6C-4633C651A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62650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D3E9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D3E9DB"/>
                </a:solidFill>
                <a:latin typeface="Microsoft YaHei"/>
                <a:ea typeface="Microsoft YaHei"/>
                <a:cs typeface="Microsoft YaHei"/>
              </a:rPr>
              <a:t>客户订货 → 订单核准 → 按品汇总 → 采购执行 → 配送交付 → 客户对账</a:t>
            </a:r>
          </a:p>
        </p:txBody>
      </p:sp>
    </p:spTree>
    <p:extLst>
      <p:ext uri="{BB962C8B-B14F-4D97-AF65-F5344CB8AC3E}">
        <p14:creationId xmlns:p14="http://schemas.microsoft.com/office/powerpoint/2010/main" val="13522783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B9EB269-6532-45E4-B414-C8D0D5FEE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D14676-0932-4BDE-9749-AAF1E62E1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 行业现场：每天都在和时间赛跑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2D569D-5BC4-4D15-ACC7-33466BD82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农贸生鲜的一天，从凌晨接单开始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D2EDEB-F8EC-4E36-80E8-6A21EBEB8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订单来得早、窗口短、变化快；系统价值不是多一个入口，而是让每个时段都有下一步。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FE9CFF-2559-44BD-B5A4-CD6D620F7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8F5D9D-7857-41AB-A885-7C2C9EC2A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BFB3A0-59E8-43F9-B917-5D0987AE0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ACDA21-2FD3-4434-9BD8-9C77FF74E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62200"/>
            <a:ext cx="207264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09621B-BECE-46D9-AF7E-8470A46E2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336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EF83CB47-6148-41C4-ABC1-07293933A3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4398ccf4144868"/>
          <a:stretch xmlns:a="http://schemas.openxmlformats.org/drawingml/2006/main"/>
        </p:blipFill>
        <p:spPr>
          <a:xfrm xmlns:a="http://schemas.openxmlformats.org/drawingml/2006/main">
            <a:off x="914400" y="25908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32BA43-143A-4E98-946F-69C9AFB49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5527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8752A1-B437-4380-B664-ED42F05F1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5717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2546F8-80DA-49E8-855B-7FBA0C9E7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14325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凌晨接单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B89E2C-F538-4606-8F69-E07A065A6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43300"/>
            <a:ext cx="172974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客户自助订货与业务员代客下单，进入统一订单池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298557-3301-4C20-9398-7BF664EE5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305752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BD3E6C-AEC6-48F4-BCE7-1F8793D15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362200"/>
            <a:ext cx="207264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E4694F-0EDC-49CD-BBAC-CDE16A70C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5336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DEB2FCBC-1DC9-47A5-A78F-71ECD2A3BF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ab49d0376a4a7b"/>
          <a:stretch xmlns:a="http://schemas.openxmlformats.org/drawingml/2006/main"/>
        </p:blipFill>
        <p:spPr>
          <a:xfrm xmlns:a="http://schemas.openxmlformats.org/drawingml/2006/main">
            <a:off x="3101340" y="25908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F12285-1A12-4C6C-B9D1-BDC25565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5527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B4FEC3-21C8-4D96-90DA-F3CA1C1A8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5717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1228E1-9D1F-423A-A1E2-77543D440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14325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开市采购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7D7563-A98A-44E8-A2B0-7D79477BF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543300"/>
            <a:ext cx="172974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按商品汇总需求，采购员结合库存确认采购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5218BF-C9EF-4603-B93D-FE9B2041A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330" y="305752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5B063DB-C386-4B28-8C18-77D2A4270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362200"/>
            <a:ext cx="207264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301584A-14A2-461F-8DAE-4DBAA1B86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5336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1A534B70-105E-4479-A072-5C50BB29F0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78b8c595c144e4"/>
          <a:stretch xmlns:a="http://schemas.openxmlformats.org/drawingml/2006/main"/>
        </p:blipFill>
        <p:spPr>
          <a:xfrm xmlns:a="http://schemas.openxmlformats.org/drawingml/2006/main">
            <a:off x="5288280" y="25908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EF2B221-19E6-466D-B089-E8AC6062C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5527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DF01919-ED5E-46BD-B6D3-C8A5E5BE8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5717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8D1626A-AA1A-4AB1-9F7F-757362718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14325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到货备货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6BB19EC-0237-46CA-A79C-B62BB695D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543300"/>
            <a:ext cx="172974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采购到货后，按客户订单与交期组织备货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0201164-C6F0-4D59-82D8-900749A80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3270" y="305752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56A20F8-6F2D-40C3-BACF-BA56017B0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362200"/>
            <a:ext cx="207264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58EAB85-C3D1-4151-BF03-7FA803C8C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5336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A7B4AE5D-5B2F-4D9E-BB57-09956EF3D29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0efc1da1394913"/>
          <a:stretch xmlns:a="http://schemas.openxmlformats.org/drawingml/2006/main"/>
        </p:blipFill>
        <p:spPr>
          <a:xfrm xmlns:a="http://schemas.openxmlformats.org/drawingml/2006/main">
            <a:off x="7475220" y="25908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12B8855-1AD1-46EB-87D1-E49B9EA04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5527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25D7256-F387-486D-98E3-DC51A5C55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5717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143E3D5-A67D-4B44-AD6F-1820FE897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14325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当日配送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1F4A790-DAD1-4BE8-BF08-4EEB18CB8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543300"/>
            <a:ext cx="172974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按线路、交付时段与客户要求推进配送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2920393-51CF-4CDE-BE49-58F172883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210" y="305752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7756BF0-60FF-4E39-A41D-0F4DAB6B9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362200"/>
            <a:ext cx="207264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6A70D31-4E72-491A-A724-9D700BAA4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5336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45F957A6-5F05-46CE-9975-7A19269876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d35f12998346da"/>
          <a:stretch xmlns:a="http://schemas.openxmlformats.org/drawingml/2006/main"/>
        </p:blipFill>
        <p:spPr>
          <a:xfrm xmlns:a="http://schemas.openxmlformats.org/drawingml/2006/main">
            <a:off x="9662160" y="25908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638B57E-5B7A-4D23-983B-2A368CDAC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5527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62133D8-0116-421C-9CDB-F0F1B235C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5717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4F7E624-4B6C-42BD-AE03-B7C35BBD9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14325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周期对账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E09F5239-2217-4FEE-AEC8-D3D871BDC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543300"/>
            <a:ext cx="172974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订单、差异、退货与收款回到客户账单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89C07C6-6C2B-4B59-B473-592D3DD13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029200"/>
            <a:ext cx="75057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49601C3E-4C11-48E6-8845-115108CAF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5067300"/>
            <a:ext cx="7200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越早把订单结构化，采购、仓库、配送与财务就越从容</a:t>
            </a:r>
          </a:p>
        </p:txBody>
      </p:sp>
    </p:spTree>
    <p:extLst>
      <p:ext uri="{BB962C8B-B14F-4D97-AF65-F5344CB8AC3E}">
        <p14:creationId xmlns:p14="http://schemas.microsoft.com/office/powerpoint/2010/main" val="15261306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3757B49B-92C1-4DCB-BAA6-FE108F010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A8C8A5-3541-4C76-866F-86134B7EA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 行业现场：九类业态的业务主线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CFAF2F-8AF5-477A-9059-83CA50C27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九类农贸生鲜业态，各有难点，也有共同底座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29F413-1AB3-40D0-BD40-1933BED13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商品规格、价格、交付时段与结算口径各不相同，但都需要把客户需求准确传到采购、配送与财务。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9A34F6-91B4-4F7A-8015-50850691C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923215-9AEC-4B02-95CE-316601352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575E89-BE24-4F23-8074-142949A25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5F21E6-C085-42A2-AA0C-5AC226622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212850"/>
          </a:xfrm>
          <a:prstGeom xmlns:a="http://schemas.openxmlformats.org/drawingml/2006/main" prst="roundRect">
            <a:avLst>
              <a:gd name="adj" fmla="val 125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65970F-A2E5-4C6A-8FE6-6E76D316E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1C29D576-D849-4284-B2BB-988940D459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acf4086adf46b6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1E938E-0EA9-4950-A219-0BEFE646D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农批市场档口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1D914D-EB27-4744-A7E0-5F189B57B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374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快接单、快改价、快出货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09C22A-7C78-4333-90E5-7DDD43908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212850"/>
          </a:xfrm>
          <a:prstGeom xmlns:a="http://schemas.openxmlformats.org/drawingml/2006/main" prst="roundRect">
            <a:avLst>
              <a:gd name="adj" fmla="val 125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A4780A-DDF1-410B-9DB1-2DB07E7BE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8C3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FAE8C9B2-C65B-48DC-8A4B-685F0DFFD7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1c3f3a26404f05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80DD16-FB2B-4C25-923C-827784499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蔬果配送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DBD99D-9AA4-4966-A720-29117BD44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374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按品集单、当天采购、线路送达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54AF61-10B1-4C30-A6B1-39A5E9A26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212850"/>
          </a:xfrm>
          <a:prstGeom xmlns:a="http://schemas.openxmlformats.org/drawingml/2006/main" prst="roundRect">
            <a:avLst>
              <a:gd name="adj" fmla="val 125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202B17-90C4-43E6-900A-E317DD88C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86A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ECF250B5-5C6F-442B-8C7B-A127205D13F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5a902d7cce4f5a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BC1621-7E37-4752-B17F-A245B755F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肉禽蛋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F81495-86E5-4822-8669-660E8F371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374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多规格、多单位、客户价分层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58A02B-A529-44E0-B4DC-56361DCAB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3600"/>
            <a:ext cx="3492500" cy="1212850"/>
          </a:xfrm>
          <a:prstGeom xmlns:a="http://schemas.openxmlformats.org/drawingml/2006/main" prst="roundRect">
            <a:avLst>
              <a:gd name="adj" fmla="val 125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4907A1-AA17-4B9E-A7ED-483DD59ED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560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57B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C3C47877-405A-4077-82DB-689958D235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531dad9f2b4acd"/>
          <a:stretch xmlns:a="http://schemas.openxmlformats.org/drawingml/2006/main"/>
        </p:blipFill>
        <p:spPr>
          <a:xfrm xmlns:a="http://schemas.openxmlformats.org/drawingml/2006/main">
            <a:off x="914400" y="36131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D2C4605-4127-418A-A772-5C6664FFA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55600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水产海鲜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25764EB-9D1E-4F85-9BE9-2BD0784B1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127500"/>
            <a:ext cx="3111500" cy="374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品种规格、订单核准与交付记录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8D7AB3B-693D-44AD-B3AE-E6F7EB0D7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403600"/>
            <a:ext cx="3492500" cy="1212850"/>
          </a:xfrm>
          <a:prstGeom xmlns:a="http://schemas.openxmlformats.org/drawingml/2006/main" prst="roundRect">
            <a:avLst>
              <a:gd name="adj" fmla="val 125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CD08522-03D0-4851-A256-DE4D1CA84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35560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8A66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B5875450-E65B-46B6-9FB3-B2FCE94B31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a4d3cbca104189"/>
          <a:stretch xmlns:a="http://schemas.openxmlformats.org/drawingml/2006/main"/>
        </p:blipFill>
        <p:spPr>
          <a:xfrm xmlns:a="http://schemas.openxmlformats.org/drawingml/2006/main">
            <a:off x="4578350" y="36131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D15BE53-5509-414E-8750-B76CCA51B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355600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冻品冷链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A59D56B-379E-4A15-85D9-92E040415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127500"/>
            <a:ext cx="3111500" cy="374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冷库、多包装、库存与交期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2B0A307-016D-454F-9692-94D83FF14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3403600"/>
            <a:ext cx="3492500" cy="1212850"/>
          </a:xfrm>
          <a:prstGeom xmlns:a="http://schemas.openxmlformats.org/drawingml/2006/main" prst="roundRect">
            <a:avLst>
              <a:gd name="adj" fmla="val 125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9E68A79-09AD-4065-A7BC-BFF53D303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35560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2426D96D-B6DC-4942-872D-FD28AED9CC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6b06617a764cd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242300" y="3670300"/>
            <a:ext cx="342900" cy="2286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75D7594-B232-4A4E-9453-2CEB910C4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355600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净菜中央厨房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68B1943-AE32-4884-8628-44A8BD309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127500"/>
            <a:ext cx="3111500" cy="374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门店需求、采购与切配物料衔接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D6D96AB-B4FE-48B4-8ADF-D21788267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8850"/>
            <a:ext cx="3492500" cy="1212850"/>
          </a:xfrm>
          <a:prstGeom xmlns:a="http://schemas.openxmlformats.org/drawingml/2006/main" prst="roundRect">
            <a:avLst>
              <a:gd name="adj" fmla="val 125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DBE5FC4-58B1-450D-8B50-AB616E18B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9212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8C3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E2CA3F06-F040-40AD-9BD7-C3A36B4890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23d04514e142e2"/>
          <a:stretch xmlns:a="http://schemas.openxmlformats.org/drawingml/2006/main"/>
        </p:blipFill>
        <p:spPr>
          <a:xfrm xmlns:a="http://schemas.openxmlformats.org/drawingml/2006/main">
            <a:off x="914400" y="49784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06ED007-1FCB-4119-929C-B2E879724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9212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社区团购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598C718-054B-41AC-BDC0-B23D7F8E0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492750"/>
            <a:ext cx="3111500" cy="374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预售、集中需求与履约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52F31C7-8FA6-4077-AC2B-E4AA39670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4768850"/>
            <a:ext cx="3492500" cy="1212850"/>
          </a:xfrm>
          <a:prstGeom xmlns:a="http://schemas.openxmlformats.org/drawingml/2006/main" prst="roundRect">
            <a:avLst>
              <a:gd name="adj" fmla="val 125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2A2C16C-B4A3-475C-9DAB-B03843B92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9212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86A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9873229B-E924-4A31-9CBA-CF1C6060BC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e4a620635e4d63"/>
          <a:stretch xmlns:a="http://schemas.openxmlformats.org/drawingml/2006/main"/>
        </p:blipFill>
        <p:spPr>
          <a:xfrm xmlns:a="http://schemas.openxmlformats.org/drawingml/2006/main">
            <a:off x="4578350" y="49784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B974DFA-C52D-488D-95D4-2C097CE76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9212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商超门店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9D141F08-0BD5-432E-A7B2-BAE1017C1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5492750"/>
            <a:ext cx="3111500" cy="374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总部汇总、门店价、常购补货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974366C2-56CA-43CD-9301-192B2318F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4768850"/>
            <a:ext cx="3492500" cy="1212850"/>
          </a:xfrm>
          <a:prstGeom xmlns:a="http://schemas.openxmlformats.org/drawingml/2006/main" prst="roundRect">
            <a:avLst>
              <a:gd name="adj" fmla="val 125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4DC13D4-56A0-44BB-879D-1D1E6108B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9212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57B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1A2592F5-F2A7-4A17-9148-05FC8FE40C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a58628dc734eeb"/>
          <a:stretch xmlns:a="http://schemas.openxmlformats.org/drawingml/2006/main"/>
        </p:blipFill>
        <p:spPr>
          <a:xfrm xmlns:a="http://schemas.openxmlformats.org/drawingml/2006/main">
            <a:off x="8242300" y="49784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83A48D27-AEBB-4084-99FE-20A40FB57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9212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餐饮与食堂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A1C2EE07-B1C4-4333-9077-7FC9E9169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5492750"/>
            <a:ext cx="3111500" cy="374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交付要求、退货记录、月结对账</a:t>
            </a:r>
          </a:p>
        </p:txBody>
      </p:sp>
    </p:spTree>
    <p:extLst>
      <p:ext uri="{BB962C8B-B14F-4D97-AF65-F5344CB8AC3E}">
        <p14:creationId xmlns:p14="http://schemas.microsoft.com/office/powerpoint/2010/main" val="189856152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4FB7687-463A-4201-9FA9-B7BCFE18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21D571-CCE8-48C5-AA0F-2A8E83988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 行业现场：变化不是异常，而是日常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49C211-0E52-49D6-ACB8-393EB01DB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五个每天变化的变量，决定农贸业务能否算清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D049EE-2E08-4EEA-A127-29DC73924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如果这些变量散落在聊天、纸单和表格里，采购容易多买少买，订单容易错价漏改，财务也难按同一口径结算。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EEBD39-3D67-4003-953F-D06AEF9EF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AD4592-0610-4463-A974-AED42BD5B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F70054-7733-467A-A1FE-05004B6DA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787166-D632-478F-8AF3-0B1435956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026920" cy="316230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F1759E-CFA0-4B77-8C6A-0DFE86E4B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193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E7DB9D1-9F86-421A-97D7-A908E8D10D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058968e9544e6e"/>
          <a:stretch xmlns:a="http://schemas.openxmlformats.org/drawingml/2006/main"/>
        </p:blipFill>
        <p:spPr>
          <a:xfrm xmlns:a="http://schemas.openxmlformats.org/drawingml/2006/main">
            <a:off x="914400" y="24765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18F94B-C082-435E-9D02-1CB827916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4193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订货需求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193B46-63A9-4C7F-83CE-A49138B8E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90850"/>
            <a:ext cx="164592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客户、商品、数量、交期随时变化，需要在订单中统一确认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D1C2B7-4767-4215-BF4E-53798264E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266950"/>
            <a:ext cx="2026920" cy="316230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8B0800-7AFB-44D5-BFCE-AA3A43F79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4193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8C3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7FFB42C-9667-4455-A772-C0C7BDF49E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f749a6d750438c"/>
          <a:stretch xmlns:a="http://schemas.openxmlformats.org/drawingml/2006/main"/>
        </p:blipFill>
        <p:spPr>
          <a:xfrm xmlns:a="http://schemas.openxmlformats.org/drawingml/2006/main">
            <a:off x="3112770" y="24765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36F493-F929-4038-8B6F-E89360F2D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4193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成交价格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035C28-B177-4501-8FEC-2D05E7EED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990850"/>
            <a:ext cx="164592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行情、采购成本、客户等级与临时约价都会变化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9781FA-7424-4E8B-88E6-E563220B6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266950"/>
            <a:ext cx="2026920" cy="316230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91C5DD-4F8F-4062-BCC3-F64A07B92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4193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86A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795286D-8568-482E-A129-2BB73E728C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0eea7929664096"/>
          <a:stretch xmlns:a="http://schemas.openxmlformats.org/drawingml/2006/main"/>
        </p:blipFill>
        <p:spPr>
          <a:xfrm xmlns:a="http://schemas.openxmlformats.org/drawingml/2006/main">
            <a:off x="5311140" y="24765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B75959-24D9-4280-87D1-376C32D1F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4193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规格单位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626CC2-172A-4630-9153-425E1F99B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990850"/>
            <a:ext cx="164592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斤、公斤、箱、筐、件并存，还要处理换算关系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077D91-792A-49F6-91BE-6F6A1EB5C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266950"/>
            <a:ext cx="2026920" cy="316230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40869C6-1F9C-4A5B-B23F-3DFFDBF76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4193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57B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C874D533-2122-4300-8905-1E6BAC9EFB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cec851ab894be5"/>
          <a:stretch xmlns:a="http://schemas.openxmlformats.org/drawingml/2006/main"/>
        </p:blipFill>
        <p:spPr>
          <a:xfrm xmlns:a="http://schemas.openxmlformats.org/drawingml/2006/main">
            <a:off x="7509510" y="24765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599502F-9406-455C-B1AD-FE16D309A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4193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库存采购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76BCEC4-4FAD-4FAC-A5CF-8EC3B674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990850"/>
            <a:ext cx="164592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订购量、现有库存与采购中数量共同影响采购判断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0CB4337-BA3E-4CCC-A9EB-747458552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266950"/>
            <a:ext cx="2026920" cy="316230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00A9033-A787-4D04-AB79-9BCF2B851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4193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8A66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FE3A5233-4A26-40D1-A0FF-649BE9467C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f27ab3e2cc4508"/>
          <a:stretch xmlns:a="http://schemas.openxmlformats.org/drawingml/2006/main"/>
        </p:blipFill>
        <p:spPr>
          <a:xfrm xmlns:a="http://schemas.openxmlformats.org/drawingml/2006/main">
            <a:off x="9707880" y="24765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D88F188-915D-400B-8636-D278B4458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4193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交付与账期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9775F98-E244-4D84-B321-9A6E2983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990850"/>
            <a:ext cx="164592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交付时段、客户账期与收款节奏决定后续协同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6DF0F93-5E16-4C03-99F7-62BE5EE1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0"/>
            <a:ext cx="74295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D264DEC-6D17-4800-9B7E-828D1E9FF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753100"/>
            <a:ext cx="7124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系统不是把变化消掉，而是让变化有记录、有规则、有后续动作</a:t>
            </a:r>
          </a:p>
        </p:txBody>
      </p:sp>
    </p:spTree>
    <p:extLst>
      <p:ext uri="{BB962C8B-B14F-4D97-AF65-F5344CB8AC3E}">
        <p14:creationId xmlns:p14="http://schemas.microsoft.com/office/powerpoint/2010/main" val="19514213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7065043F-7F38-45FD-B20F-D4F0F0D25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2E5FC4-0567-42BB-9E3B-626D4062F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 行业现场：一条订单链连接前后端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443368-88A6-4152-B56C-4687A6125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从商城订货，到企业内部对账，七步形成协作主线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BF8886-EBAF-4DFD-B312-43650E1E1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客户下单只是起点；订单继续衔接核准、汇总、采购、到货、配送和财务，具体节点以合同版本与启用范围为准。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550FE3-2227-405E-AC1B-19877CB00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ED853C-58B8-4310-A71E-7C1F6B1A2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CD4227-121A-4AC7-8D80-7E73C2740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E84A29-CD51-449A-B867-7BE98181F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1447800" cy="192405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96970C-86BC-4EE2-91F0-F5E2DFAA3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527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7B31BF8C-1A1B-4EA6-A40E-3C07F90F58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a55992b71e4a48"/>
          <a:stretch xmlns:a="http://schemas.openxmlformats.org/drawingml/2006/main"/>
        </p:blipFill>
        <p:spPr>
          <a:xfrm xmlns:a="http://schemas.openxmlformats.org/drawingml/2006/main">
            <a:off x="914400" y="26098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0D55EC-794C-4A0D-9433-CD711AB7B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5717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D1CEC0-6031-4B90-87F7-825B784DC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5908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AA6714-A692-42A5-A6A6-4EB1F5593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162300"/>
            <a:ext cx="1104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商城订货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D88C04-021D-4105-8A35-F992458A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62350"/>
            <a:ext cx="1104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客户自助或业务代下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6377E3-E57E-4234-854A-2ACA4D1BB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30765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1BD75E-C754-4A3E-869B-E0ABFD0B9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2381250"/>
            <a:ext cx="1447800" cy="192405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2FBCE4-414F-44B1-97D5-AB19EE3BA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25527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7D2B456C-F538-4D14-9A24-69A654489A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24759c50ed4af4"/>
          <a:stretch xmlns:a="http://schemas.openxmlformats.org/drawingml/2006/main"/>
        </p:blipFill>
        <p:spPr>
          <a:xfrm xmlns:a="http://schemas.openxmlformats.org/drawingml/2006/main">
            <a:off x="2476500" y="26098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D38476-74AA-47FA-A96C-474A684B9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5717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160E0E-9EFD-4C79-858E-622C79887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5908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3D172B-D24A-42D7-984D-1A4F7C6E3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3162300"/>
            <a:ext cx="1104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订单核准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6874D7-D04D-4F32-8320-F17AA0422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3562350"/>
            <a:ext cx="1104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核商品、数量、价格与交期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C635C7-6D03-4282-AAE0-B2C7ED884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0765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9505F7-5A49-4C4D-9BEF-8A062BB36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381250"/>
            <a:ext cx="1447800" cy="192405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9834B8-231A-4622-88D1-0562A16CB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25527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D0B43158-FF23-4BE3-A587-73CA2E60AB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d5764eea7d408c"/>
          <a:stretch xmlns:a="http://schemas.openxmlformats.org/drawingml/2006/main"/>
        </p:blipFill>
        <p:spPr>
          <a:xfrm xmlns:a="http://schemas.openxmlformats.org/drawingml/2006/main">
            <a:off x="4038600" y="26098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9412E56-52FF-41C9-B0D1-D18DCCF2C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5717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DC406A0-CDAC-49A6-A1C8-AA8F67398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5908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675707E-E7C8-4CF5-94F0-B4F698E69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162300"/>
            <a:ext cx="1104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按品汇总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6164048-6B81-473F-AB29-74B09B302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562350"/>
            <a:ext cx="1104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形成当日需求清单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72F3DA6-CF82-4FB6-95C0-893AC0114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0765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F2BBCA4-8A3D-4CDA-A1CE-3B6F4B50F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2381250"/>
            <a:ext cx="1447800" cy="192405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636AFA9-5716-467A-965E-8CF0B13C9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25527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3EB2A02C-5447-4F4D-8A0B-54F82CC423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7401db39574d33"/>
          <a:stretch xmlns:a="http://schemas.openxmlformats.org/drawingml/2006/main"/>
        </p:blipFill>
        <p:spPr>
          <a:xfrm xmlns:a="http://schemas.openxmlformats.org/drawingml/2006/main">
            <a:off x="5600700" y="26098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9AD85DA-85D9-4617-8B0D-CF518DE22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BF1730C-ACB4-44D9-9C6F-BFBBDA620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908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853C546-3ABE-428E-9ED3-C92AEA57D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3162300"/>
            <a:ext cx="1104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采购执行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2A5CF72-433A-47BB-B1B1-D5E2F3889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3562350"/>
            <a:ext cx="1104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确认供应商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及采购价格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F44F914-9B4C-427A-9996-E7074AD43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0765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3F6840E-9848-4FA0-B02F-E39ED4222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381250"/>
            <a:ext cx="1447800" cy="192405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8DB0481-85AC-4299-BA16-0AF89E605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5527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E9EFFE1A-F66B-49E9-93FB-FB7C697CC6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f95858a37341c3"/>
          <a:stretch xmlns:a="http://schemas.openxmlformats.org/drawingml/2006/main"/>
        </p:blipFill>
        <p:spPr>
          <a:xfrm xmlns:a="http://schemas.openxmlformats.org/drawingml/2006/main">
            <a:off x="7162800" y="26098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C6E238A-BBC3-4C83-88EB-67ADD9F7E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5717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87E3EC7-DDFB-4D90-B0AC-72A58F0F7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5908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F4822BD-0EF4-42AA-8621-BC8D62EA1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162300"/>
            <a:ext cx="1104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到货入库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C6BCE81-CE85-4778-8D16-D02D2A23B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562350"/>
            <a:ext cx="1104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到货核对与入库记录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893614C9-331B-4D36-AB08-CCA5D8CC7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0765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38573BE-C8F3-4F0D-8892-24B70319B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381250"/>
            <a:ext cx="1447800" cy="192405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AF438B0-B2C8-4A74-B976-61352D16E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5527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B3CEE552-5018-4E89-9E8D-A097099E75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1220e21cad4d14"/>
          <a:stretch xmlns:a="http://schemas.openxmlformats.org/drawingml/2006/main"/>
        </p:blipFill>
        <p:spPr>
          <a:xfrm xmlns:a="http://schemas.openxmlformats.org/drawingml/2006/main">
            <a:off x="8724900" y="26098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0A581D0A-314C-4884-9C9A-E2D04E39B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5717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A711FE2A-4055-4EB4-AFE6-ADF210C82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5908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177E2CDD-D7EE-44F3-AEDD-67467D1D4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62300"/>
            <a:ext cx="1104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配送完成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432C69D-161B-400C-B266-F92284A93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562350"/>
            <a:ext cx="1104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状态、照片与回单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AE103812-0612-4457-99CC-0DDE34176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30765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D613E1FC-5CCF-4D68-AC32-39633400E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2381250"/>
            <a:ext cx="1447800" cy="192405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56FF58C0-1774-4445-AA1E-5CE780401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25527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36C5EB81-A84F-4062-ABD2-E61EF03AF2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6e59a854384f26"/>
          <a:stretch xmlns:a="http://schemas.openxmlformats.org/drawingml/2006/main"/>
        </p:blipFill>
        <p:spPr>
          <a:xfrm xmlns:a="http://schemas.openxmlformats.org/drawingml/2006/main">
            <a:off x="10287000" y="26098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39AA354D-DA6E-49CE-9D9C-CDA23127B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5717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20BAF768-9EDC-4CCF-A635-39A8639F1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5908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9AE8A83D-CD0B-434E-AEA8-1ACE87BA1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3162300"/>
            <a:ext cx="1104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收款对账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47843663-609E-49F8-80C2-11F71CCAD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3562350"/>
            <a:ext cx="1104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订单差异逐笔核对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62057586-4576-4624-A6C9-3E6D88A39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048250"/>
            <a:ext cx="75057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5E6C7622-BC35-43BF-A19B-C45DFB3A5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5086350"/>
            <a:ext cx="7200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一条订单链，连接客户、采购、仓库、配送与财务</a:t>
            </a:r>
          </a:p>
        </p:txBody>
      </p:sp>
    </p:spTree>
    <p:extLst>
      <p:ext uri="{BB962C8B-B14F-4D97-AF65-F5344CB8AC3E}">
        <p14:creationId xmlns:p14="http://schemas.microsoft.com/office/powerpoint/2010/main" val="8430951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E1417F-0C30-45DC-95E3-4C5DAA441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38DE11-08DB-4932-8175-811975D88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 九类业态：从现场动作出发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C8843C-CD90-4A07-8C32-C52B0C5D8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农批市场档口：快接单、快核单、快出货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2C2F4F-5D18-44E0-A599-12DA2E0AA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档口生意拼的是时间与准确率：商品、客户价、订单状态和出货动作必须在短窗口内完成。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EC99AF-EC44-4C49-B555-3015CE53C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6AC9C0-322C-4C7C-A799-CD84D13B5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C2D93A-48D3-40CE-8249-101F04A41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F743C0-0067-48E7-B001-C486C8735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BC32AC-9864-4C5C-831F-6A47B138F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95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A6F0292-81B6-44CF-95F1-AB574DF453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cb64aa854347c9"/>
          <a:stretch xmlns:a="http://schemas.openxmlformats.org/drawingml/2006/main"/>
        </p:blipFill>
        <p:spPr>
          <a:xfrm xmlns:a="http://schemas.openxmlformats.org/drawingml/2006/main">
            <a:off x="914400" y="25527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BFF8BC-DC2C-422E-89D6-C74437E90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4955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接单要快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B338A8-3A42-4E7D-8222-AF1168D18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670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客户手机下单、业务员代客下单都进统一订单池，减少重复抄单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391F3A-8770-4697-985E-E5616841D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3431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403291-D46D-4719-95E9-4F919DBBF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495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8C3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8337E8D-A734-4277-BA1F-6385E2F33B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140468f73943aa"/>
          <a:stretch xmlns:a="http://schemas.openxmlformats.org/drawingml/2006/main"/>
        </p:blipFill>
        <p:spPr>
          <a:xfrm xmlns:a="http://schemas.openxmlformats.org/drawingml/2006/main">
            <a:off x="4578350" y="25527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9D152F-A007-42C1-A426-E10866364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4955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核单要准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5B3C20-C250-4ABE-A715-D9D9DA996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30670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行情或成交条件变化时，在订单核准环节复核数量、价格与交期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A0970C-88CD-4BAE-BA8B-6FBAFBDF8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3431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22BC77-CAC8-48A0-99AD-BEE5FB8F9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495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86A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3ED8958-EFE7-40DB-BBE9-4B623923F9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13c93ba271451c"/>
          <a:stretch xmlns:a="http://schemas.openxmlformats.org/drawingml/2006/main"/>
        </p:blipFill>
        <p:spPr>
          <a:xfrm xmlns:a="http://schemas.openxmlformats.org/drawingml/2006/main">
            <a:off x="8242300" y="25527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C4539F-D6F7-4E7B-B78E-57FD92907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4955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出货要清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4F8C0A-B003-4A27-8E18-EF7A15B53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30670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按客户、商品和交付时间组织备货，已处理与待处理一眼可见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5DF6EC-C23A-4C85-B6BA-0DBDA5CAF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334000"/>
            <a:ext cx="74295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F85531-FACC-4C86-9EF6-923730834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372100"/>
            <a:ext cx="7124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档口不是少打几通电话，而是把高峰期的每张单都送进正确流程</a:t>
            </a:r>
          </a:p>
        </p:txBody>
      </p:sp>
    </p:spTree>
    <p:extLst>
      <p:ext uri="{BB962C8B-B14F-4D97-AF65-F5344CB8AC3E}">
        <p14:creationId xmlns:p14="http://schemas.microsoft.com/office/powerpoint/2010/main" val="48249413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21CB9D6-6884-45AB-B979-4504A5113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50CD35-E0DF-4B7A-97C2-C59A72DD6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 九类业态：从现场动作出发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D5BEA3-4B61-484E-AA59-F04107E63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蔬果配送：先看今天客户要什么，再组织采购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4BA505-D0BA-4D0D-A2AE-959EABD94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把分散在客户订单里的番茄、叶菜、根茎、菌菇和水果按商品汇总，采购员看到的是一张可执行清单。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3B97EE-BAE9-4726-B50C-24018AFCA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E63115-B631-4D9C-8A72-142B02A59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E18630-58AC-46E8-9A58-9A4486855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0C84DFC-71E8-4821-9998-FFBB9603E2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e0ae7a083e4bd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85800" y="2595033"/>
            <a:ext cx="6191250" cy="2629958"/>
          </a:xfrm>
          <a:prstGeom xmlns:a="http://schemas.openxmlformats.org/drawingml/2006/main" prst="roundRect">
            <a:avLst>
              <a:gd name="adj" fmla="val 5507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523DE6-527E-4557-AFDF-222F8BAAC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171700"/>
            <a:ext cx="417195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DACE0E-C7B3-4FDA-B886-300BD67E0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3431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EF5ABA-AAD7-4768-9046-EF011C6FA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3622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16299E-47F9-412C-B559-3504F351C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305050"/>
            <a:ext cx="1676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汇总需求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804508-6235-4595-ADF5-927819BF2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609850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按商品、规格、单位统计当日订购量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8A5449-0E02-43A3-8735-1E40E3163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276600"/>
            <a:ext cx="417195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FFF5E7"/>
          </a:solidFill>
          <a:ln xmlns:a="http://schemas.openxmlformats.org/drawingml/2006/main" w="9525">
            <a:solidFill>
              <a:srgbClr val="EDCEA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8954B2-C28C-4CAC-8857-300F08CDB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4480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3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1A261D-B1F4-42F9-831C-7F2197527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4671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54D55D-9724-4782-B9A3-1BE98714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409950"/>
            <a:ext cx="1676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结合库存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F8006B-E7FC-446A-BF8F-1E6652D06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714750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同时查看现有库存、采购中与已出库情况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F6E479-9016-49CF-B46A-882EC5926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381500"/>
            <a:ext cx="417195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4CB1A3-217C-43C0-BF6B-BD06A13DA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5529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28C465-3292-401C-B15C-1E0807A64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5720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50AFBE7-29DD-4F04-A3AA-239D0559B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514850"/>
            <a:ext cx="1676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采购确认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F4D932-F798-4533-A026-3D6071ECF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819650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采购员结合行情、损耗与到货计划确认采购量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E63A8E-C1AF-4024-A0D1-A5E19A78D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5905500"/>
            <a:ext cx="62103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F28C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4225CCD-1D7B-43B7-BCF1-DC3149423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943600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订货汇总提供采购依据，最终采购量仍由采购员确认</a:t>
            </a:r>
          </a:p>
        </p:txBody>
      </p:sp>
    </p:spTree>
    <p:extLst>
      <p:ext uri="{BB962C8B-B14F-4D97-AF65-F5344CB8AC3E}">
        <p14:creationId xmlns:p14="http://schemas.microsoft.com/office/powerpoint/2010/main" val="12111694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84A9486-F0E7-43D2-BF4D-71E270086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5F9390-9945-4144-A10D-28BA726D8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 九类业态：从现场动作出发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D73B1A-7A15-47DC-B815-5E0C26B8F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肉禽蛋：规格、单位与客户价，按业务颗粒度管理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EE250F-F997-4B76-A4F5-21427B5E7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白条、分割品、盒装品、禽类和蛋品的规格口径不同；先统一商品档案、单位与价格，再进入订单协同。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0D6881-FE64-4DB5-86AB-F4691138F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39C9C3-E933-463F-AABF-A6D187067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6102B0-12D5-4607-BA12-710EC3952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90DC70-18F6-40D4-B15C-56213EF7F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324475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725FEE-36F2-4EBE-9AD6-0DD67703E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05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2F24D3F-3C45-44E1-8A7B-AD9624D747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51b11929b04f0b"/>
          <a:stretch xmlns:a="http://schemas.openxmlformats.org/drawingml/2006/main"/>
        </p:blipFill>
        <p:spPr>
          <a:xfrm xmlns:a="http://schemas.openxmlformats.org/drawingml/2006/main">
            <a:off x="914400" y="23622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BBDB6E-4783-4827-AF4A-CBFBAF31C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305050"/>
            <a:ext cx="43910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规格清楚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373A8C-F565-473A-AC45-28AFD69A0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76550"/>
            <a:ext cx="49434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部位、等级、包装、净含量等信息在商品档案中统一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DB28F7-A439-491A-9AB9-93B98FBF9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152650"/>
            <a:ext cx="5324475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F119BA-1FA1-4578-ABFA-3C47E429B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305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8C3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0FF7CBF-A3F6-4AA7-9DA2-6C0541C75C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9b9b60d11349f8"/>
          <a:stretch xmlns:a="http://schemas.openxmlformats.org/drawingml/2006/main"/>
        </p:blipFill>
        <p:spPr>
          <a:xfrm xmlns:a="http://schemas.openxmlformats.org/drawingml/2006/main">
            <a:off x="6410325" y="23622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0B576D-3FB9-4944-9DFD-0587C6637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305050"/>
            <a:ext cx="43910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单位一致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BEC384-B7E1-4965-A9B7-94A081868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876550"/>
            <a:ext cx="49434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基础单位与辅助单位建立换算，减少斤、公斤、箱、件混用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639F65-22C3-49F2-9410-61A2066F8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24300"/>
            <a:ext cx="5324475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CB5CC8-0B46-46B4-BF60-B569FF87A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767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86A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748DD13-5A4F-4E04-A79C-A6438D489F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73ce1063ba4f00"/>
          <a:stretch xmlns:a="http://schemas.openxmlformats.org/drawingml/2006/main"/>
        </p:blipFill>
        <p:spPr>
          <a:xfrm xmlns:a="http://schemas.openxmlformats.org/drawingml/2006/main">
            <a:off x="914400" y="41338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0D86EC-D9E8-4181-837C-3A29F8C34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076700"/>
            <a:ext cx="43910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订单核准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D2534B-D87D-4CF2-AEDB-F25D7068B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48200"/>
            <a:ext cx="49434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商品、数量、单位、价格与交期在订单进入后续流程前复核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D414B7-56D4-4270-B759-8590D0AC0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3924300"/>
            <a:ext cx="5324475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E783AD-C5CC-46DF-9F9E-676DCA1F8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40767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57B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CABF7C8-44E3-4E97-9B0C-A44E44A61A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4a23beacd54f8e"/>
          <a:stretch xmlns:a="http://schemas.openxmlformats.org/drawingml/2006/main"/>
        </p:blipFill>
        <p:spPr>
          <a:xfrm xmlns:a="http://schemas.openxmlformats.org/drawingml/2006/main">
            <a:off x="6410325" y="41338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2D01BC7-6783-4A0D-B58D-03DE43597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4076700"/>
            <a:ext cx="43910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客户价分层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9247C2D-6E42-489F-9C66-5B20145BA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648200"/>
            <a:ext cx="49434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餐饮、商超、档口客户按等级价或指定价执行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B378F50-DBBF-4BD3-9327-5B403701F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29300"/>
            <a:ext cx="74295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65FC9FC-2965-43B0-A6CB-95761DB2C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867400"/>
            <a:ext cx="7124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先把商品和单位说清楚，再让采购、仓库与客户说同一种语言</a:t>
            </a:r>
          </a:p>
        </p:txBody>
      </p:sp>
    </p:spTree>
    <p:extLst>
      <p:ext uri="{BB962C8B-B14F-4D97-AF65-F5344CB8AC3E}">
        <p14:creationId xmlns:p14="http://schemas.microsoft.com/office/powerpoint/2010/main" val="4238419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CBC5C98-53A3-4BD7-B58B-BC5F2AAC7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218F4A-82E2-4A75-A06A-EEAAAEC79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 九类业态：从现场动作出发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F650C0-3342-46FB-9246-05472745E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净菜与中央厨房：统一门店需求、采购与切配物料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7F5AC4-0499-4280-915D-FE85E3039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系统承接门店订货、按品汇总、采购与仓配协同；生产排程与工艺管理应按项目边界另行确认。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80DECF-1287-40C9-B8A2-6C36D307D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CC3A11-EE89-470D-933C-E7DEDD98B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6F0405-9FC2-4785-AD9D-0CF6FA5A5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F5B77E0-2E15-4ED3-BB2B-A399C35D7C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ebe48e1eb04ca8"/>
          <a:stretch xmlns:a="http://schemas.openxmlformats.org/drawingml/2006/main"/>
        </p:blipFill>
        <p:spPr>
          <a:xfrm xmlns:a="http://schemas.openxmlformats.org/drawingml/2006/main">
            <a:off x="685800" y="2368550"/>
            <a:ext cx="5600700" cy="3111500"/>
          </a:xfrm>
          <a:prstGeom xmlns:a="http://schemas.openxmlformats.org/drawingml/2006/main" prst="roundRect">
            <a:avLst>
              <a:gd name="adj" fmla="val 4211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C4385B-8CA1-44E3-A967-5A712591C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152650"/>
            <a:ext cx="47434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560498-11B9-4342-8BCE-D77C935C4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305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9818C26-218D-4C27-928A-C42D654C5C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613456e5364b69"/>
          <a:stretch xmlns:a="http://schemas.openxmlformats.org/drawingml/2006/main"/>
        </p:blipFill>
        <p:spPr>
          <a:xfrm xmlns:a="http://schemas.openxmlformats.org/drawingml/2006/main">
            <a:off x="6991350" y="23622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790CEB-916D-48C8-98E4-320B0CA2D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3050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门店需求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986D25-102D-4B7B-9731-2341AC89F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876550"/>
            <a:ext cx="43624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4967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各门店按菜单与经营节奏提交食材需求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1D5801-4258-4E01-81C3-739986546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314700"/>
            <a:ext cx="47434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ABBCCF-D2CF-4BD7-89C8-C2B278BE0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671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8C3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18C4B9A-FEAB-4BB3-9F2A-A5DF2ABBDEA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d475d72e7248a9"/>
          <a:stretch xmlns:a="http://schemas.openxmlformats.org/drawingml/2006/main"/>
        </p:blipFill>
        <p:spPr>
          <a:xfrm xmlns:a="http://schemas.openxmlformats.org/drawingml/2006/main">
            <a:off x="6991350" y="35242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5DEC5F-5B18-4297-B033-EF554B472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4671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原料汇总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1AAAE0-7CBA-477D-BD1C-86B72BF34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038600"/>
            <a:ext cx="43624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4967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总部按商品、规格和单位汇总采购参考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84BC51-B6F5-4806-8705-EB07537F2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476750"/>
            <a:ext cx="47434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13B033-64A7-4F7D-8BC9-88F84380D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6291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86A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8F79353F-0885-4B74-848D-63FB83B7CB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7f35119d924f50"/>
          <a:stretch xmlns:a="http://schemas.openxmlformats.org/drawingml/2006/main"/>
        </p:blipFill>
        <p:spPr>
          <a:xfrm xmlns:a="http://schemas.openxmlformats.org/drawingml/2006/main">
            <a:off x="6991350" y="46863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ED612C-D151-471D-9357-6817CA40C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6291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切配交付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EA73BB-FFD6-4150-AB2B-D85CCD506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200650"/>
            <a:ext cx="43624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4967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按门店订单组织切配物料与配送任务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66AFAE-671E-427B-819B-FCF2A9D17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905500"/>
            <a:ext cx="6667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4B965FE-AE4D-4681-A408-FFDB773B4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5943600"/>
            <a:ext cx="6362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订货与供应协同是底座；生产制造能力按项目范围确认</a:t>
            </a:r>
          </a:p>
        </p:txBody>
      </p:sp>
    </p:spTree>
    <p:extLst>
      <p:ext uri="{BB962C8B-B14F-4D97-AF65-F5344CB8AC3E}">
        <p14:creationId xmlns:p14="http://schemas.microsoft.com/office/powerpoint/2010/main" val="19256369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B03C4D-E31E-48A2-B37E-70A4BA315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43ED60-D1ED-432B-82E0-5A8B0E1A3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 九类业态：从现场动作出发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289390-9310-4EBF-A558-E01C3105C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社区团购：先聚合需求，再按承诺组织履约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7A6B10-CB8B-463E-8CC8-C5F50DB1E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团购不是简单低价，而是围绕开团、预售、截止时间、提货或配送安排形成可执行订单。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B5F6DB-FB23-4343-B0E0-4F4D8E89D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E7B6B5-393D-47F3-ACBF-E756FCA12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172BBC-8464-491D-909D-7CEAADB3B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E003F1-49A8-48B0-ACFB-29D4087B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198E73-1BCA-4D80-80B0-657ADA655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95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AC96302-FCCF-4593-9936-DA86C69247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2ca62436734b2a"/>
          <a:stretch xmlns:a="http://schemas.openxmlformats.org/drawingml/2006/main"/>
        </p:blipFill>
        <p:spPr>
          <a:xfrm xmlns:a="http://schemas.openxmlformats.org/drawingml/2006/main">
            <a:off x="914400" y="25527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4E21BB-915B-424D-9563-0544FCC48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4955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活动承接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53ED5F-03DA-4CB4-9E16-A725904F4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670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优惠券、商品促销与预售按版本启用，明确活动对象与截止时间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6A018C-EF53-4F0F-8E15-A5B94C064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3431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7B9A64-F9CD-4750-9913-1067F0389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495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8C3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317D1A2-6901-4A68-BACA-8EC97F5E51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191fbb160147a7"/>
          <a:stretch xmlns:a="http://schemas.openxmlformats.org/drawingml/2006/main"/>
        </p:blipFill>
        <p:spPr>
          <a:xfrm xmlns:a="http://schemas.openxmlformats.org/drawingml/2006/main">
            <a:off x="4578350" y="25527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EB277F-CD85-407F-AD18-153738A3C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4955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集中需求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1EB141-94AC-47C5-A33C-71B128A8A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30670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订单进入统一订单池，按商品与区域汇总采购和备货参考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9F4B81-A31F-462D-B1E0-6D7D10608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3431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0DD266-FBAB-43B1-84EA-263498546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495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86A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53026FF-E992-457B-ACFD-EB8CD79E4E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fd9ba08abb4949"/>
          <a:stretch xmlns:a="http://schemas.openxmlformats.org/drawingml/2006/main"/>
        </p:blipFill>
        <p:spPr>
          <a:xfrm xmlns:a="http://schemas.openxmlformats.org/drawingml/2006/main">
            <a:off x="8242300" y="25527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B6C7D1-5BCC-43B0-A69D-3D94D6AF6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4955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履约安排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82AAFE-F9CC-4288-AAB5-22650BB88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30670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按自提点、区域或线路组织备货与交付，记录异常状态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1B35A0-8AB6-4563-8621-407E5EAA0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334000"/>
            <a:ext cx="74295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A0141F3-B83A-47B0-8248-2EFEF727D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372100"/>
            <a:ext cx="7124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先把承诺卖清楚，再把每个订单按时交付</a:t>
            </a:r>
          </a:p>
        </p:txBody>
      </p:sp>
    </p:spTree>
    <p:extLst>
      <p:ext uri="{BB962C8B-B14F-4D97-AF65-F5344CB8AC3E}">
        <p14:creationId xmlns:p14="http://schemas.microsoft.com/office/powerpoint/2010/main" val="4592379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4FF7F79-2AFA-49F8-ABD0-7BDCCC792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C2DB2D-1C65-4E34-A292-0F6908A04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 九类业态：从现场动作出发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BDD9D8-D7F9-49C3-BBA6-F7B97EE6E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商超门店：总部看汇总，门店按客户价与常购补货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AC2BD6-C140-46BC-8324-471D05F0E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总部需要掌握所有门店需求，门店只需要快速看到可订目录、适用价格和常购商品。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73DA2A-3820-4480-8DA6-8F565BD16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93418B-FD60-4597-A32B-9A6058D2E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3C1439-0C77-4356-BEA6-6B0E92035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113288-D91A-46F3-BEE4-E0C604E4F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324475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12BD48-3A2E-485D-A5D9-A7E7964CB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05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4C223A2-D86C-4039-BC11-E8530C3817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aaad0dea984229"/>
          <a:stretch xmlns:a="http://schemas.openxmlformats.org/drawingml/2006/main"/>
        </p:blipFill>
        <p:spPr>
          <a:xfrm xmlns:a="http://schemas.openxmlformats.org/drawingml/2006/main">
            <a:off x="914400" y="23622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C52A3F-55B7-4F99-AD29-A815DDEF3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305050"/>
            <a:ext cx="43910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门店分层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B6E286-9375-47AB-98A0-2E6AAAF4A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76550"/>
            <a:ext cx="49434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按区域、业态、路线或负责人管理门店客户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C2A101-A933-46E4-B7C3-514E3DC39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152650"/>
            <a:ext cx="5324475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82DADE-98EC-4F30-9498-F1ECC18A2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305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8C3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DB9CF44-CFF9-436E-B3F6-480D684187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fbef6adc374d80"/>
          <a:stretch xmlns:a="http://schemas.openxmlformats.org/drawingml/2006/main"/>
        </p:blipFill>
        <p:spPr>
          <a:xfrm xmlns:a="http://schemas.openxmlformats.org/drawingml/2006/main">
            <a:off x="6410325" y="23622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BF424B-700E-40B8-B67B-15B0AF3FC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305050"/>
            <a:ext cx="43910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客户价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292901-02F7-43A1-81F7-2E3E9660D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876550"/>
            <a:ext cx="49434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批发价、等级价或指定价按门店规则带入订单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C7AB90-CB46-45E1-81BC-9FFDDAD6A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24300"/>
            <a:ext cx="5324475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B7324C-9B37-4BF7-A120-237798AEF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767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86A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A502137-C34D-487F-A642-6ED46355EF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ffe91a5a9a4dae"/>
          <a:stretch xmlns:a="http://schemas.openxmlformats.org/drawingml/2006/main"/>
        </p:blipFill>
        <p:spPr>
          <a:xfrm xmlns:a="http://schemas.openxmlformats.org/drawingml/2006/main">
            <a:off x="914400" y="41338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1BB6C1-13E0-404D-B4EB-B6C8091F9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076700"/>
            <a:ext cx="43910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常购补货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EAE2AE-6514-4459-8523-87825DBAD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48200"/>
            <a:ext cx="49434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分类、搜索、常购清单与快速加购减少重复操作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F3885F-65CA-4F28-9AC4-233154694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3924300"/>
            <a:ext cx="5324475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99A13E7-EB07-47B0-93B6-CE79F716E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40767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57B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A7F72128-3C56-426E-BD25-C00E0C8593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9cca5f611c47d1"/>
          <a:stretch xmlns:a="http://schemas.openxmlformats.org/drawingml/2006/main"/>
        </p:blipFill>
        <p:spPr>
          <a:xfrm xmlns:a="http://schemas.openxmlformats.org/drawingml/2006/main">
            <a:off x="6410325" y="41338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61A96C2-54F0-455A-B44F-C782BE443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4076700"/>
            <a:ext cx="43910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总部汇总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691E99A-FA47-4214-9B0F-927463F0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648200"/>
            <a:ext cx="49434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按商品汇总各门店订购量，形成采购与备货参考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28DFAEC-B217-4219-A4CB-47952A2CD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29300"/>
            <a:ext cx="74295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C6304D4-A538-43CC-A601-A4F27551E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867400"/>
            <a:ext cx="7124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门店少找商品，总部早看需求，采购仓配提前准备</a:t>
            </a:r>
          </a:p>
        </p:txBody>
      </p:sp>
    </p:spTree>
    <p:extLst>
      <p:ext uri="{BB962C8B-B14F-4D97-AF65-F5344CB8AC3E}">
        <p14:creationId xmlns:p14="http://schemas.microsoft.com/office/powerpoint/2010/main" val="145937236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629620A-EC88-48B4-8D60-64C581FAC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EA30E3-1343-4F91-B540-710342634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 九类业态：从现场动作出发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5BDFDB-5569-4EE8-8A04-71B40383F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餐饮与食堂：常购、交付凭证与月结要衔接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4084FB-0278-4FEA-9CA0-26B215362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后厨要的是稳定供给，采购要的是明确口径，财务要的是逐笔可对；订单为三方协作提供统一业务基础。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9F2D2A-2601-4488-B8D8-254E8E05A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FEF85E-1A66-479B-8DFE-B775469C5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32B982-BB80-47C4-811E-00E0E6045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2C07F2-75D3-45E5-B719-8AC4E77C5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324475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B322AF-2F83-4634-9791-E73790BAE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05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7CA637A-8818-41D4-97EC-A2CD82B0FC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b46155fbe34886"/>
          <a:stretch xmlns:a="http://schemas.openxmlformats.org/drawingml/2006/main"/>
        </p:blipFill>
        <p:spPr>
          <a:xfrm xmlns:a="http://schemas.openxmlformats.org/drawingml/2006/main">
            <a:off x="914400" y="23622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C4DC99-D14F-4DFA-A662-39F7EA129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305050"/>
            <a:ext cx="43910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常购清单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6DDBE8-8A97-42D2-9FEA-1E699B98B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76550"/>
            <a:ext cx="49434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高频食材按客户常购快速补货，减少每天重复搜索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709D4B-155D-4286-8F01-60706D569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152650"/>
            <a:ext cx="5324475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BFDB54-AA31-4CCC-B578-3D2B3DE96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305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8C3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DB1A356-88C3-4982-A811-0D0B666AFB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41949761644216"/>
          <a:stretch xmlns:a="http://schemas.openxmlformats.org/drawingml/2006/main"/>
        </p:blipFill>
        <p:spPr>
          <a:xfrm xmlns:a="http://schemas.openxmlformats.org/drawingml/2006/main">
            <a:off x="6410325" y="23622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A5D9E2-FD55-4711-AE5C-2325B0593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305050"/>
            <a:ext cx="43910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交付要求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3D6AFC-5DF0-423B-B6C6-76EEF3126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876550"/>
            <a:ext cx="49434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送达时间、收货地址、联系人与备注进入履约任务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64AF23-698B-44A4-A2A8-1A4A80280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24300"/>
            <a:ext cx="5324475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350D88-7E78-4295-BF11-3273EB486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767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86A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B91A4D0-CFF5-4496-8A03-8D85290EED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277b89b1fe4b88"/>
          <a:stretch xmlns:a="http://schemas.openxmlformats.org/drawingml/2006/main"/>
        </p:blipFill>
        <p:spPr>
          <a:xfrm xmlns:a="http://schemas.openxmlformats.org/drawingml/2006/main">
            <a:off x="914400" y="41338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880418-D2C4-432F-9BE5-76105DC45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076700"/>
            <a:ext cx="43910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交付差异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F7A9C4-8A26-472D-895E-2151789DB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48200"/>
            <a:ext cx="49434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配送先留状态、图片、备注与回单，后续按已启用流程处理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352A06-D651-4B73-8900-AF2FC9985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3924300"/>
            <a:ext cx="5324475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597E13-5F24-4211-B77A-34229E8CF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40767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57B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60424BB3-4E34-407B-BC00-4BAAB0B397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ba69c76c3947ab"/>
          <a:stretch xmlns:a="http://schemas.openxmlformats.org/drawingml/2006/main"/>
        </p:blipFill>
        <p:spPr>
          <a:xfrm xmlns:a="http://schemas.openxmlformats.org/drawingml/2006/main">
            <a:off x="6410325" y="41338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158C562-53DF-4AF5-96A7-E803D359C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4076700"/>
            <a:ext cx="43910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月结对账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7DCF12E-5319-4822-A9CC-DC8C18C96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648200"/>
            <a:ext cx="49434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订单、退货、收款与余额按客户账期逐笔核对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95646D3-2A86-4077-95F3-D392B2EE5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29300"/>
            <a:ext cx="74295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8990A9C-89D3-4B82-AF21-C3C052655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867400"/>
            <a:ext cx="7124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客户体验不是下单那一刻，而是从准时送达一直到月底对得上账</a:t>
            </a:r>
          </a:p>
        </p:txBody>
      </p:sp>
    </p:spTree>
    <p:extLst>
      <p:ext uri="{BB962C8B-B14F-4D97-AF65-F5344CB8AC3E}">
        <p14:creationId xmlns:p14="http://schemas.microsoft.com/office/powerpoint/2010/main" val="151480117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15528DC-3213-452E-BB8E-8D3505719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3B7760-2926-40D2-A06C-428F1D91F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5519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 客户在线订货：先建立自己的品牌入口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20205D-0947-4F8A-9302-B8B900BD0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企业自己的生鲜订货商城：手机随时订，PC也能集中下单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5D2DB8-3C2A-4FF5-9541-A968C45E2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手机与PC商城共享商品、价格与订单信息，客户可按采购习惯选择订货方式。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C7D676-EF0A-4D24-8CB8-EDB581900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4EDA93-38D7-42B4-9E12-108C7268C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36BB76-FEE4-4EE0-A3F6-AA44216C6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B10777-03AD-4D0F-83BD-33C552C18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62150"/>
            <a:ext cx="1962150" cy="40767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102D25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2DA596-0F39-4CA2-B361-5C67E9E5A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0274" y="20193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2122BC1-A9A1-48AE-9CA8-8E3AB06228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041039eb654661"/>
          <a:stretch xmlns:a="http://schemas.openxmlformats.org/drawingml/2006/main"/>
        </p:blipFill>
        <p:spPr>
          <a:xfrm xmlns:a="http://schemas.openxmlformats.org/drawingml/2006/main">
            <a:off x="809625" y="2136037"/>
            <a:ext cx="1790700" cy="3747977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2B873A-8992-42EA-BD5A-E42065C4D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638800"/>
            <a:ext cx="14287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9017D7-17FD-402C-A870-C5B0892E3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657850"/>
            <a:ext cx="1314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农贸业务界面示例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EB1661-3D88-4291-862B-CF5E08F14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1962150"/>
            <a:ext cx="1962150" cy="40767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102D25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45A319-D9BF-4F55-B67F-2B6E2A117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9124" y="20193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2F0E322-52D1-4884-87A8-F73D90463A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5a443348174e5b"/>
          <a:stretch xmlns:a="http://schemas.openxmlformats.org/drawingml/2006/main"/>
        </p:blipFill>
        <p:spPr>
          <a:xfrm xmlns:a="http://schemas.openxmlformats.org/drawingml/2006/main">
            <a:off x="3038475" y="2136037"/>
            <a:ext cx="1790700" cy="3747977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C01D47-75ED-4105-A159-ECE31813D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5638800"/>
            <a:ext cx="14287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F2169C-8FE5-4544-A8EA-8A1A09ED3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657850"/>
            <a:ext cx="1314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农贸业务界面示例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0320A6-BABD-48E0-8B7F-03F97287A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190750"/>
            <a:ext cx="6172200" cy="339090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AB2419D9-EF66-4221-84FB-651D53ACAC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937f9e4e894e3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859780" y="2695575"/>
            <a:ext cx="5120640" cy="2390775"/>
          </a:xfrm>
          <a:prstGeom xmlns:a="http://schemas.openxmlformats.org/drawingml/2006/main" prst="roundRect">
            <a:avLst>
              <a:gd name="adj" fmla="val 4780"/>
            </a:avLst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826F92-3A0F-428B-8C72-2FF548864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2400300"/>
            <a:ext cx="12573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1A0382-A417-4281-BF4B-5817BDE8C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41935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PC订货商城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A4F166-A86A-4B2E-BB3B-08401154C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51816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601F54-031A-4254-86F1-6BA997478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5200650"/>
            <a:ext cx="2057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5601447-BA57-4549-A7E0-261E0076A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829300"/>
            <a:ext cx="1466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C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61D211-F1FC-4E83-AA32-7C48DD276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848350"/>
            <a:ext cx="1314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手机：随时补货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58065A-36DF-498E-AA0C-0A5642024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734050"/>
            <a:ext cx="1600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8B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DE3D07A-EC75-4B1A-8F48-59307FF76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5753100"/>
            <a:ext cx="1447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PC：集中选品</a:t>
            </a:r>
          </a:p>
        </p:txBody>
      </p:sp>
    </p:spTree>
    <p:extLst>
      <p:ext uri="{BB962C8B-B14F-4D97-AF65-F5344CB8AC3E}">
        <p14:creationId xmlns:p14="http://schemas.microsoft.com/office/powerpoint/2010/main" val="105939363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6271C91-6413-4BA5-8EED-D72D72D77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6CE16A-7DF6-47F0-B663-50CA8D6A2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 客户在线订货：商城也能持续运营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3D81C0-1AEE-4B06-A63B-C20DE8E3C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商城可以持续装修：丰富行业模板与组件，保持自己的品牌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C3D999-17F6-43B8-ACBE-FAA2A3F7B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PC、手机与小程序商城可按业务重点配置页面、楼层、图片、商品和活动内容。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580EB1-65C1-47EB-9EBA-F7F372B2F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747C53-0F8F-4070-9570-A9992F509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61AEBD-6062-47A3-91E1-00456BEA3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F45A2C-3A9F-4DA9-9F04-AEB116964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6172200" cy="3238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4A6DE7A-DBDC-4AE7-AC23-2182293971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4541916b2c4354"/>
          <a:srcRect xmlns:a="http://schemas.openxmlformats.org/drawingml/2006/main" l="0" t="9236" r="0" b="923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209800"/>
            <a:ext cx="5981700" cy="3048000"/>
          </a:xfrm>
          <a:prstGeom xmlns:a="http://schemas.openxmlformats.org/drawingml/2006/main" prst="roundRect">
            <a:avLst>
              <a:gd name="adj" fmla="val 5000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38FDCB-A2AE-4B57-A8CD-F63311AE9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18669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89EFA2-94BD-4D15-A010-3D2EC2986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431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手机商城装修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0833AA-B23F-4034-8ED1-20639C78D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9530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091617-914C-4972-8375-14CF43975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972050"/>
            <a:ext cx="2057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农贸业务界面示例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64B6D2-D422-4B53-89F8-622DE13DC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114550"/>
            <a:ext cx="4362450" cy="3238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E7AB07B-3C13-4CCD-AAC2-EB3836AFE6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a5e1940ea8430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239000" y="2839641"/>
            <a:ext cx="4171950" cy="1797844"/>
          </a:xfrm>
          <a:prstGeom xmlns:a="http://schemas.openxmlformats.org/drawingml/2006/main" prst="roundRect">
            <a:avLst>
              <a:gd name="adj" fmla="val 5439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636D4B-FF97-4B9B-9002-C21C441DD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324100"/>
            <a:ext cx="14859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68B9E7-761C-4F31-AA18-8350D03FE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34315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装修后的PC商城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2D956B-0349-4437-B0C0-C31CE4B92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49530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246549-BE5A-451E-B2A5-3DD4ADCFD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972050"/>
            <a:ext cx="2057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956818-6C05-4EF6-9859-28220FE6E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5619750"/>
            <a:ext cx="18288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C254FE-4601-4B20-BE0B-6C890C4CB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563880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品牌Banner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0D54BD-3863-46B2-8E94-3F545B533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619750"/>
            <a:ext cx="18288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C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85DE5E-8428-4959-963F-1F20FE754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63880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商品专区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58652B-5834-49BB-BD1A-6D777F43F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5619750"/>
            <a:ext cx="18288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396BBB-F925-4D4B-9F7B-42AEF003C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563880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营销楼层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A3821CA-8FD9-415F-9E39-19754963E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5619750"/>
            <a:ext cx="18288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0FCBC31-B8C4-455F-969A-17774ECDD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563880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导航与素材</a:t>
            </a:r>
          </a:p>
        </p:txBody>
      </p:sp>
    </p:spTree>
    <p:extLst>
      <p:ext uri="{BB962C8B-B14F-4D97-AF65-F5344CB8AC3E}">
        <p14:creationId xmlns:p14="http://schemas.microsoft.com/office/powerpoint/2010/main" val="16494434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06F67EE-F117-4020-A971-E9462DB9F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8B0655-8D3B-4AF2-B5E3-36156EA3B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 客户在线订货：让高频补货更省事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B989E4-CBED-4967-BB1A-E3A168EA3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分类、搜索、常购清单，让高频选品不必从头找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52DB30-9004-4962-BA04-80CFE17DB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叶菜、根茎、菌菇、鲜果、肉禽蛋、水产冻品等目录清晰呈现，客户可以按自己的采购习惯快速补货。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9D4EDB-527A-4A07-AA76-E3A24E3E4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E65E93-647B-4346-B1AF-3652B9FCE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1C4FBF-41FF-4F4E-94D1-287C1DEE5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B8572D-05B8-425D-B6DC-B0A165602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102D25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0BF22E-FD10-41DE-B82C-7435A946F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F3CF73F-5263-466D-8CD1-A42B378E88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65068bdd934161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B00C86-21D4-4C8B-A3F1-933181114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638800"/>
            <a:ext cx="14287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3193D2-2D07-4D27-86B4-58DB860B1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657850"/>
            <a:ext cx="1314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农贸业务界面示例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918582-30D7-45B7-9B9B-77E9BB05B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01D215-B0C4-427F-A8E4-AA1F4FF7B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5240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6EF1F4-BE3B-46E2-A502-234A6038E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371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手机订货商城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45162E-2FEF-4A01-9C0A-E216F5A97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15A394-AACB-4EE4-9110-EDEDF10BD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7D118F-C684-4F3C-B52C-394D31B31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分类直达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1035CA-1FC1-4FA0-B033-0FFDF0C86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按生鲜品类进入商品列表，减少长页面翻找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C5197E-1C19-49CC-91D1-DD8CE4304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7EC97A-A3D0-4F92-850F-1E06AF29D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6B7744-4771-490C-B5EA-2252890C1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E2E8AA-F4FE-421C-81B1-7591B2162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规格清楚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DAC4BF1-A1BD-47AF-B480-1F8C05303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商品名称、规格、单位与价格在选品时可核对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2699F5-3B3E-428D-942A-A59E3287E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EA13FD2-3353-42CE-BC57-02BD5CD9F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2EF26F-815D-46A1-B212-860DF04C0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E24A41A-C05D-45B2-B24E-FE4D294FD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复购更快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6C98AC9-B8AB-44BF-969D-25477CB68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搜索、常购或历史购买记录帮助客户重复下单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03500B2-DD98-4E71-B37D-04D87D6B8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28C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F7D6912-0396-4A94-9487-130887684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客户少找一分钟，业务员就少接一通重复询问</a:t>
            </a:r>
          </a:p>
        </p:txBody>
      </p:sp>
    </p:spTree>
    <p:extLst>
      <p:ext uri="{BB962C8B-B14F-4D97-AF65-F5344CB8AC3E}">
        <p14:creationId xmlns:p14="http://schemas.microsoft.com/office/powerpoint/2010/main" val="161749111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994DB14-E94B-40B8-9237-87589BA32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B50480-34D9-4168-B3B7-16438F675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 客户在线订货：单位口径先统一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694188-4BCF-4A1E-9A1E-56245D947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斤、公斤、箱、筐、件：先维护基础与辅助单位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34429C-C8C5-41FA-BDB6-20F82CAA7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商品可维护基础单位、辅助单位与换算关系；实际下单、库存与结算采用哪些单位，以商品配置、合同版本和启用范围为准。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81DF41-AA0B-478E-871A-7C6D3153F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2AB407-4114-42D2-AB46-627DF7FB5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5E603B-FCD3-4640-9068-E791A69B6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CD365C-302B-41D8-A97A-1C55F4082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962150"/>
            <a:ext cx="2190750" cy="405765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102D25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01254A-66C4-4042-A91F-CDC59D93D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8770" y="2019300"/>
            <a:ext cx="61341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F3F5327-C578-463E-816D-8F31C23258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b8a4e3aa4f4c6c"/>
          <a:stretch xmlns:a="http://schemas.openxmlformats.org/drawingml/2006/main"/>
        </p:blipFill>
        <p:spPr>
          <a:xfrm xmlns:a="http://schemas.openxmlformats.org/drawingml/2006/main">
            <a:off x="985308" y="2095500"/>
            <a:ext cx="1820333" cy="3810000"/>
          </a:xfrm>
          <a:prstGeom xmlns:a="http://schemas.openxmlformats.org/drawingml/2006/main" prst="roundRect">
            <a:avLst>
              <a:gd name="adj" fmla="val 754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C2428B-94D2-4736-91C8-40D4F7E93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5619750"/>
            <a:ext cx="14287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085C3C-D106-41CE-B02C-409C0F4CA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5638800"/>
            <a:ext cx="1314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农贸业务界面示例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07F90D-64BC-4FA7-852D-1220E579B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190750"/>
            <a:ext cx="7981950" cy="87630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BDBBEB-452A-4079-9F52-1A18C3190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400300"/>
            <a:ext cx="11811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BCE96A-52DC-4F31-A672-6E7F52999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419350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斤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8DA792-F52B-495D-9D09-2C74D5A07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362200"/>
            <a:ext cx="5981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适合叶菜、根茎、水产等按重量订货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12EE56-F140-4B34-A0D0-694E19AEA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257550"/>
            <a:ext cx="7981950" cy="87630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C60ADC-7BE9-4D2B-9C12-63EAD8EB6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467100"/>
            <a:ext cx="11811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E86A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F61CFE-4A3F-461F-8D83-8E718014C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3486150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2E8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E86A5"/>
                </a:solidFill>
                <a:latin typeface="Microsoft YaHei"/>
                <a:ea typeface="Microsoft YaHei"/>
                <a:cs typeface="Microsoft YaHei"/>
              </a:rPr>
              <a:t>公斤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6398F8-17CF-4439-BDC7-A5693DAC9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429000"/>
            <a:ext cx="5981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采购、仓库与部分客户常用重量口径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010E16-9518-4DF9-8CF8-1295E7B3F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324350"/>
            <a:ext cx="7981950" cy="87630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AC609D-BA12-4618-AA9D-570E9E3BF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533900"/>
            <a:ext cx="11811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C3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00DAB4-DD06-4091-A5CD-4AEA761B1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4552950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箱 / 筐 / 件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126CA8-69DE-4D38-8CE8-E7B6DBDE2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495800"/>
            <a:ext cx="5981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适合整包装订货，同时关联基础单位换算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953C798-1922-421B-8077-430EFC910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5657850"/>
            <a:ext cx="7048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5044CBF-44E5-4496-BC3D-F4FF7EF2B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5695950"/>
            <a:ext cx="6743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先维护单位与换算关系，再按商品配置确定下单、库存与结算口径</a:t>
            </a:r>
          </a:p>
        </p:txBody>
      </p:sp>
    </p:spTree>
    <p:extLst>
      <p:ext uri="{BB962C8B-B14F-4D97-AF65-F5344CB8AC3E}">
        <p14:creationId xmlns:p14="http://schemas.microsoft.com/office/powerpoint/2010/main" val="169865629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B221E6D-0214-4D4C-8AF5-87D28C507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84FFA6-6B3B-4058-B48F-0D4BEADB6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5519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 客户在线订货：每类客户看到适用价格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EFAB64-79C0-4542-B9D6-B144936A7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客户报价单直接呈现订货价、单位与购买情况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DCEB0C-1E38-4456-894E-4336EBE36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餐饮、商超、档口、团购与长期月结客户，可按客户等级或客户专属规则执行适用价格；具体能力按版本与配置启用。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3446CE-84C8-47AB-B49E-599AC396C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86AB20-57A6-4EBC-98E7-C5203F814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0BD4F6-4741-4FB5-BF79-7525EA1C7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8B6B6C-7646-41AB-9715-E49A6E8E3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E4A64CC-FBAE-4B50-943F-A96C667EF6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135442fdcf425d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AA6889-0AB9-4F68-90A6-86303DC9B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764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A64AD4-A321-4885-BB23-19070F16B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客户报价单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222D82-C19E-4BE3-9258-2211907BF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53149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EE7A54-C7F1-4640-869A-2A77632F3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5334000"/>
            <a:ext cx="2057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农贸业务界面示例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718EFE-9B9B-4708-BA37-AD1D3E94F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1E6B86-4EDF-4C26-9FFD-3B78B24D6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F71C50-266D-4B79-949A-A7E0102A0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884272-8DD2-4295-B00B-E74D228DB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客户报价单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66FD04-977F-4F27-BEF2-2303D01E3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进入具体客户即可查看适用商品、单位与订货价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F8D4BB-05CB-4D18-9C1A-61870E5CA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082603-5F33-4739-8474-E1009BDA7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D153B4-C930-412A-BF3D-6C57FCA30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80EB80-CE90-4476-8CC9-B09659E5A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购买参考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B8630E-B271-4FEF-AE1D-27C85F3FB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最近购买、购买次数与商品销量为沟通提供上下文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3D68C1-C715-436E-A7BE-596E35A39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05B9CD9-71D2-4C4A-AC9D-917F2DDD1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0FDF7C1-14A7-4CC9-BA9C-CD3CE7311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B5CBF0E-0D5F-492E-A0D2-5CF3E2F74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订单留痕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70DDFD4-3C28-4BE1-81EA-A8924E537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订单保留当时的商品、数量与成交价格，便于核对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CFC522F-1893-4D09-B1CA-D9F11BDFE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AB01A7A-912B-4366-89C1-E5BF846FA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让客户看到该看的价格，也让财务知道这笔价格从哪里来</a:t>
            </a:r>
          </a:p>
        </p:txBody>
      </p:sp>
    </p:spTree>
    <p:extLst>
      <p:ext uri="{BB962C8B-B14F-4D97-AF65-F5344CB8AC3E}">
        <p14:creationId xmlns:p14="http://schemas.microsoft.com/office/powerpoint/2010/main" val="142829144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2A4AC79-BE16-446F-8AC5-0A4377B78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D0430B-9A12-4273-A4AB-8FFFC5AB9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 客户在线订货：持续经营客户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D2AC39-DF57-4549-87C5-6B73C16CC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优惠券、积分、促销与预售，按客户关系持续运营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188785-76A7-46D2-B2A0-2B2C53556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平台营销能力可围绕新人、复购、指定商品与集中备货设计活动；具体能力按合同版本与开通范围使用。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F309EF-0CFC-4342-B5D6-BC60F5F9E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99AB21-315A-4BB3-BC79-9EECE607A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97F125-9D28-4063-8CD7-57B6D38BA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6A29B8-92AD-42E0-AA8F-9BF39E2F5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5905500" cy="3105150"/>
          </a:xfrm>
          <a:prstGeom xmlns:a="http://schemas.openxmlformats.org/drawingml/2006/main" prst="roundRect">
            <a:avLst>
              <a:gd name="adj" fmla="val 49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472276B-6137-46AD-A0C4-C458B1A254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9eaee33071466b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306830" y="2695575"/>
            <a:ext cx="4663440" cy="2105025"/>
          </a:xfrm>
          <a:prstGeom xmlns:a="http://schemas.openxmlformats.org/drawingml/2006/main" prst="roundRect">
            <a:avLst>
              <a:gd name="adj" fmla="val 5430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4BABEE-51BA-4541-90FD-E00522870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00300"/>
            <a:ext cx="1409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060F41-00F3-4058-AB5A-4B8B26C89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419350"/>
            <a:ext cx="1257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PC订货商城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E44137-9E4B-4619-9B06-C6AC8B4DD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8958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71DFA7-A909-4576-97B2-DF55D9490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914900"/>
            <a:ext cx="2057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109E62-F888-41E0-A9B1-ECE7C991E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1924050"/>
            <a:ext cx="2000250" cy="4095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102D25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3BB019-21FC-40F4-B323-7A97EDDDA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1440" y="1981200"/>
            <a:ext cx="56007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1D4F1235-C313-47AA-9185-5783BBBA95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a5e9ce62ac4071"/>
          <a:stretch xmlns:a="http://schemas.openxmlformats.org/drawingml/2006/main"/>
        </p:blipFill>
        <p:spPr>
          <a:xfrm xmlns:a="http://schemas.openxmlformats.org/drawingml/2006/main">
            <a:off x="7077075" y="2067590"/>
            <a:ext cx="1828800" cy="3827721"/>
          </a:xfrm>
          <a:prstGeom xmlns:a="http://schemas.openxmlformats.org/drawingml/2006/main" prst="roundRect">
            <a:avLst>
              <a:gd name="adj" fmla="val 8333"/>
            </a:avLst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5295ED-AAAA-438F-9547-FF66C9672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5619750"/>
            <a:ext cx="14287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BF8AB1-3472-48E5-B089-D17C66F89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638800"/>
            <a:ext cx="1314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农贸业务界面示例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C723AE-C808-4CB3-B697-457507DBB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924050"/>
            <a:ext cx="2000250" cy="4095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102D25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C39379-885E-4D22-926D-6BE919086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4090" y="1981200"/>
            <a:ext cx="56007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3522056D-6B24-44DC-886D-077B6CB29D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86e1a4cd1a4070"/>
          <a:stretch xmlns:a="http://schemas.openxmlformats.org/drawingml/2006/main"/>
        </p:blipFill>
        <p:spPr>
          <a:xfrm xmlns:a="http://schemas.openxmlformats.org/drawingml/2006/main">
            <a:off x="9229725" y="2067590"/>
            <a:ext cx="1828800" cy="3827721"/>
          </a:xfrm>
          <a:prstGeom xmlns:a="http://schemas.openxmlformats.org/drawingml/2006/main" prst="roundRect">
            <a:avLst>
              <a:gd name="adj" fmla="val 8333"/>
            </a:avLst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B1ED19-7005-4DA9-9CF5-9FEE51EA3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5619750"/>
            <a:ext cx="14287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48D8F9-140A-4743-B691-7E046EEE8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5638800"/>
            <a:ext cx="1314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农贸业务界面示例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C12FD3C-E5AA-4918-BFA7-8A7273990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448300"/>
            <a:ext cx="169545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1602684-3FB7-4D9A-9ABA-C8DD95CBB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52450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新人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D81BEB5-93CC-4089-98BD-3A2B91883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505450"/>
            <a:ext cx="895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帮助新客户熟悉线上订货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5175340-3CCC-4FEC-989D-6654D1DA0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5448300"/>
            <a:ext cx="169545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5E7"/>
          </a:solidFill>
          <a:ln xmlns:a="http://schemas.openxmlformats.org/drawingml/2006/main" w="9525">
            <a:solidFill>
              <a:srgbClr val="EDCEA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ECAAF6E-1158-4B53-9953-A6605DC73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552450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复购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B95833A-CD77-480D-9579-6CCAA43FE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505450"/>
            <a:ext cx="895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高频商品与会员激励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4661B67-4A41-4127-B8E1-64CCC3057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448300"/>
            <a:ext cx="169545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E2A3CF8-65B6-4EC3-8A4C-9F74B4E72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552450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备货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CEB1CE8-06FF-40D8-ABDF-DA5967462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5505450"/>
            <a:ext cx="895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预售或活动集中需求</a:t>
            </a:r>
          </a:p>
        </p:txBody>
      </p:sp>
    </p:spTree>
    <p:extLst>
      <p:ext uri="{BB962C8B-B14F-4D97-AF65-F5344CB8AC3E}">
        <p14:creationId xmlns:p14="http://schemas.microsoft.com/office/powerpoint/2010/main" val="138651411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D1A8229-2300-4585-869C-A4481B7FE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34B770-0B43-476A-9F08-A91763667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04 订单核准：变化先在订单里确认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961CB7-77EB-4FB5-BC64-94CDE283F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商品、数量、价格与交期，在进入采购前统一复核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C02D38-2D35-4331-A7EB-0C023BCC4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遇到行情变化、临时约价或数量调整时，销售内勤可按权限在订单核准环节复核订单；核准后的有效订单再进入订货汇总与后续执行。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5F63EF-31FC-4DC5-8260-F2CAE5FFE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D6FA3E-6EE9-4D7B-875B-2991C66E6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D3ED7C-0A8E-4B9D-93A4-EF1A2A108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A78660-8BF0-425D-A131-77915BBBC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5643EE0-7143-49B5-BAB8-15031FA9B1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5174a958ff490b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5FE42D-3605-4C27-9D76-5C72E4D76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62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54D4CC-11E4-4F6F-9065-736CBF681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409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订单核准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0DD023-4159-4F30-9F38-5F9D83157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53149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6BA760-B943-46E8-9CAB-843C5DBBB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5334000"/>
            <a:ext cx="2057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农贸业务界面示例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704568-38A5-4D2B-999A-5856EA1DA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409C69-6A3E-48E8-B0CC-C280F6619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010F14-856F-4EBA-A68D-25080210A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391B9A-A3A5-4C9D-904C-8E64BFD3A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核商品与数量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4472DF-7CA7-4669-9F16-58960BB5D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核对商品、规格、订购单位与数量，确认客户需求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458DD4-F0EF-4833-8FBB-6996A24ED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5E7"/>
          </a:solidFill>
          <a:ln xmlns:a="http://schemas.openxmlformats.org/drawingml/2006/main" w="9525">
            <a:solidFill>
              <a:srgbClr val="EACB9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C5939D-4F2C-457D-BB44-E44DF6A9C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3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8A1D27-1F4D-412B-94DD-60A1665A1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4EC470-EEAD-4FF3-A789-BECA0FE0D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核成交价格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6393AD-B1DA-4974-98A9-2B9F2D5C2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结合客户适用价与本次约定复核订单价格，订单保留成交依据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65768B3-10A2-4E71-8B1A-59F42BA61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AB5D4C-B17C-43BB-9856-E15792628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EC4BC7-3091-4F93-9D7C-28CB615AA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7A34D5D-55E9-4B49-B830-9E7B1E81E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核交期与状态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4087392-EC49-4EB0-BF68-1E7E00B77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确认交货日期、备注与流程状态后，再进入汇总和采购参考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F942F24-E757-454A-AAB0-7F6BD3462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4AB7007-8534-40FA-9193-7C2B1753E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把临时变化收口在订单核准环节，后续汇总、采购和对账才能使用同一口径</a:t>
            </a:r>
          </a:p>
        </p:txBody>
      </p:sp>
    </p:spTree>
    <p:extLst>
      <p:ext uri="{BB962C8B-B14F-4D97-AF65-F5344CB8AC3E}">
        <p14:creationId xmlns:p14="http://schemas.microsoft.com/office/powerpoint/2010/main" val="77053704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D94DA27-CB3A-4AFB-A340-CA2FCA02C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459431-21CC-49FE-9797-CEA99D73B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05 以销定采：先把需求集中起来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41A9F7-038B-429B-AAF6-55F3D526A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客户自助与业务员代客下单，都进入同一订单池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3599B0-7912-4C68-8F92-01B2FC72D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不同入口产生的订单使用同一套客户、商品、价格与核准规则；只有需求先集中，后续订货汇总和采购判断才有统一依据。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484EB3-2F65-4A8D-BEE7-52245E44C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103261-DBDF-429B-BFC2-2B2CFCD20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823A37-91D4-464A-8DE1-74C038054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D0CEEB-12F0-402B-A0D9-B858688EC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E6F2DB4-7C9D-4D76-B73D-44490A687A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0e5d4c0b2c4fc8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766252-50C9-43FC-8B56-DE5514BC6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3906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4A4BAD-CCEC-45A3-814C-95AC39BCE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统一订单池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C9A88E-57F4-4737-8B55-328216D1F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53149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C83395-7599-47AD-BEB7-0AC7A473F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5334000"/>
            <a:ext cx="2057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农贸业务界面示例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559503-08FC-4F0F-B1E6-5CD3956BF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93E4A7-4F34-443E-BF2E-DD8732D0F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796497-5CEA-494C-8C9B-F4372E6E1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E4B629-5086-491B-8D31-097796682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入口统一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B283AA-7872-4E6C-8D90-A34EBF9B6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商城自助订货与业务员现场开单进入同一订单列表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877C6C-2567-4765-A92A-9AF1B27E4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A471FC-4EE4-45D3-BD71-07C4BB1E3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56A355-46D4-4E19-9279-697DA75D9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9DD1D9-C498-4A6E-9042-2660FB7E3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状态统一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661A0F-1AA3-4649-AB60-235025AD9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待审核、待出库、配送中与已完成状态持续推进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DFBFB73-44E8-4E81-A095-5D311F6B4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310781-B764-4E3D-9385-6DD37AD96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010773B-1F38-42FF-AB22-5BBAE2776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20C38AC-9007-46E9-AC69-69E5FEE66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信息统一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207A8A1-EE1F-4EB7-8EC4-D8B0542A5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客户、商品、价格、数量、交付与备注在订单中集中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814DDA2-390C-407E-B376-84BFF032E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82BF8BF-D179-4905-B254-BEDE562D7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先把销售需求收口到订单池，再让采购围绕同一份有效需求工作</a:t>
            </a:r>
          </a:p>
        </p:txBody>
      </p:sp>
    </p:spTree>
    <p:extLst>
      <p:ext uri="{BB962C8B-B14F-4D97-AF65-F5344CB8AC3E}">
        <p14:creationId xmlns:p14="http://schemas.microsoft.com/office/powerpoint/2010/main" val="53603219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0FEFC5B-77CB-47CD-A35F-B58325EFF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678AB7-9B11-4852-9A24-914A09D66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05 以销定采：把客户需求变成按品清单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C3480E-8ACC-4C9B-B0C8-9F7E58EE3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选定日期内，按商品与规格聚合，并统一折算到基本单位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844543-9116-48AC-9314-5A2BA417D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多位客户的有效订单按商品、规格归集；系统按单位换算关系折算基本单位数量，让采购人员先看清今天到底要买什么、买多少。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3A8FA4-CD29-4A72-9DC6-CE8D89F32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B1093B-6A28-451A-ACB1-9FB49D88C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25CF7D-DBC4-41F4-B9E7-D25ADEF90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D8313C-4068-42EF-A5A4-9DEC7FE39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63A2FDE-0EB4-4A71-B4C8-7DED792086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45a683327749d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659255" y="2543175"/>
            <a:ext cx="5577840" cy="2676525"/>
          </a:xfrm>
          <a:prstGeom xmlns:a="http://schemas.openxmlformats.org/drawingml/2006/main" prst="roundRect">
            <a:avLst>
              <a:gd name="adj" fmla="val 42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D11350-B6BE-4F99-AC26-ED4A68C70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62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32A3A4-311D-4D09-9169-EDA492D4F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409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订货汇总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D6E5B1-D9DF-4DF6-B0AD-6E7DDBBF1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53149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818B01-F797-4394-870D-FE61401EC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5334000"/>
            <a:ext cx="2057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B85BC2-4488-461A-B657-C38C7F46B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5E7"/>
          </a:solidFill>
          <a:ln xmlns:a="http://schemas.openxmlformats.org/drawingml/2006/main" w="9525">
            <a:solidFill>
              <a:srgbClr val="EACB9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F9F77B-263E-466A-BDA2-0B9109644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3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6FFEE5-9F68-4D68-B41A-40DC9C358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00E575-C88D-470A-8CE6-225533051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选择口径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D20270-4319-4A0A-A4A9-5D378AA51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按日期、状态、客户或商品范围筛选订单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A8CA62-6EE2-48E4-8CBB-7CE20AA4A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E5C93D-5F56-42D0-B4F7-8FB80E03B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2CF5D3-D0EE-44A4-A704-3ED84736E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C8905D-A794-4BFC-9EEC-E58FFDBC1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商品规格聚合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BFF0EB-FF12-408C-85D4-D840B2C9A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相同商品与规格集中统计，减少采购人员重复整理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A34D148-D8E3-4348-BD28-6B43A26C3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C943E30-5B0C-461E-9109-8E3AE8ADD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951FEFA-12E9-4E7F-8138-6358F2A51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4F0F165-8349-4810-9087-F64F7F4EB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基本单位折算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1B81C8E-8192-4F31-8AAD-59D606C41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箱、筐、件等订购单位按换算关系汇总为商品基本单位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C262EA5-1178-4841-B593-D15856983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7F9F632-7EFD-4D58-9C84-328002672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订单先按商品收口，采购才不会被多张客户订单带乱</a:t>
            </a:r>
          </a:p>
        </p:txBody>
      </p:sp>
    </p:spTree>
    <p:extLst>
      <p:ext uri="{BB962C8B-B14F-4D97-AF65-F5344CB8AC3E}">
        <p14:creationId xmlns:p14="http://schemas.microsoft.com/office/powerpoint/2010/main" val="24174936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802B53C-8327-482A-8B01-4B8110DA3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A2A55A-BFCF-45D3-B541-FA947AB3E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6519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05 以销定采：规则型采购参考把相关数字放齐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2E3AC7-1F4F-46EC-9934-04D1D8883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订购数、库存、采购中、已出库，共同形成采购参考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F0AB9A-90A3-4923-AF85-1AFFE449F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系统按既定数量规则把销售需求与库存相关信息放在一起，减少采购员跨表查数；最终采购量仍由采购员结合行情、起订量、损耗和到货时间确认。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F70DBC-75E5-4BED-9C13-4D802061F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9E3764-5893-42A0-88D6-B55431DDB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F9BED7-A3DF-4FB9-8C96-C3865B004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41C325-0F5D-44BF-A504-0697F775B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4CFA428-3ACC-4510-97B6-0C2D080C1C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12234132334907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6848AE-3F2C-40DC-9187-B8CB3677D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62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E0D1A0-1B88-40F9-80F2-A9B2B6520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409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采购参考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4325B4-5E17-48C4-925C-AA64E61B5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53149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C3682C-6A90-4AB7-9600-0F6E80701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5334000"/>
            <a:ext cx="2057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农贸业务界面示例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2DF8E6-0273-4FC5-9645-5639C2C9B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EEA8BC-AC9A-431E-8AE9-91844D4FA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0492B0-ACBB-4A32-98BC-CD91D43D2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480D6C-B287-4591-994C-407FE8992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需求依据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5D12C8-2DA2-4E4F-B1AA-CC311F890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查看当期客户订购量与商品明细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FB509A-F7D2-4F68-90CC-81B5DC081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2C7C71-3891-4C36-B8BC-395DC8D29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480978-2A4E-439B-BF0D-E8F7CFA3C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08C9F0-9146-4487-AFCF-EE4C05C82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库存参考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19A024-D369-4669-80F3-24F79538E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结合当前库存、采购中与已出库数量判断缺口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E7FDF9B-4A62-486B-9AD6-15F7CA23B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5E7"/>
          </a:solidFill>
          <a:ln xmlns:a="http://schemas.openxmlformats.org/drawingml/2006/main" w="9525">
            <a:solidFill>
              <a:srgbClr val="EACB9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377D2E-5999-425B-B403-02D3CF64D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3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94132BD-C891-4877-A40D-636337B8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E64492F-7BE9-44EA-A17E-9BA423815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人工确认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63BF139-F0DE-42D2-9FBA-82357D66F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采购员根据行情、起订量、损耗与到货时间确定采购量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BD7995C-DECA-44EA-A5E8-5403576A8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86F39D6-E2E7-4B37-9082-A5C4E2E6A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以销售需求为起点，以库存数据为参考，以采购员确认作为最终决策</a:t>
            </a:r>
          </a:p>
        </p:txBody>
      </p:sp>
    </p:spTree>
    <p:extLst>
      <p:ext uri="{BB962C8B-B14F-4D97-AF65-F5344CB8AC3E}">
        <p14:creationId xmlns:p14="http://schemas.microsoft.com/office/powerpoint/2010/main" val="26373305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70EB928-E12B-4339-AEFD-FBCE8700C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734311-762C-47B4-A8E0-62CA3099D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05 以销定采：采购确认后继续执行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7076C8-19D7-4398-8196-C940F4CEE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从销售汇总到采购、到货与入库，各环节按企业流程推进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CE7486-69A8-4FD2-8810-5D24252AE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订货汇总与采购参考帮助采购人员查看需求；供应商、价格、到货核对与入库，再由相应岗位按权限完成。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5BD461-420D-4F54-990C-E4C83B7FC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BD24DD-2A46-4F59-9798-F96B183B7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8B19D5-B009-4A3D-89C2-92E604028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B4F132-E8DF-4B7B-915A-48098A27F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E62B5B-B9C2-4067-A64B-2097222F1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8D151069-95E3-4434-9EED-FEFEE87F7D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883bdecb654e39"/>
          <a:stretch xmlns:a="http://schemas.openxmlformats.org/drawingml/2006/main"/>
        </p:blipFill>
        <p:spPr>
          <a:xfrm xmlns:a="http://schemas.openxmlformats.org/drawingml/2006/main">
            <a:off x="91440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6CDD20-5A46-4F5B-9989-059781921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D6EF2E-77C1-4E1A-9115-BFB60D9E6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D3A0B3-1D3D-4240-B66B-AF202F1A7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1242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汇总参考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4468D1-7701-4206-8089-CE23034DD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24250"/>
            <a:ext cx="172974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按商品、规格与基本单位查看需求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4A3248-75BE-436D-9BC2-3CA62419C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30384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83DD01-D492-4371-9186-E206810E5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3431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5E7"/>
          </a:solidFill>
          <a:ln xmlns:a="http://schemas.openxmlformats.org/drawingml/2006/main" w="9525">
            <a:solidFill>
              <a:srgbClr val="E9C98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4AF94F-1548-4730-9C11-6D6B1EBFB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8C3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B44493BD-BF00-49C6-8733-0BE8A1FA51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3cc6db28604751"/>
          <a:stretch xmlns:a="http://schemas.openxmlformats.org/drawingml/2006/main"/>
        </p:blipFill>
        <p:spPr>
          <a:xfrm xmlns:a="http://schemas.openxmlformats.org/drawingml/2006/main">
            <a:off x="310134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DABA28-89EA-4A90-B07A-3484187E4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4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2ED3AF-0C80-4E74-A1DB-C9D9D8BD6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D57225-224B-4BA9-9B80-42ABDD1B6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1242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采购确认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EB2992-DADB-43DE-B063-0D0BC5D51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524250"/>
            <a:ext cx="172974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结合库存、行情、起订量与损耗确认数量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32C6B1-A92A-42F3-BD80-1E5519D8D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330" y="30384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F44FCE2-19DA-45AD-B614-68826D407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3431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0FFD2B8-524C-4C20-9D9C-1224DD10E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86A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2DD553BB-7E4F-42BC-B44C-58300B67E4A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8960bff93349c8"/>
          <a:stretch xmlns:a="http://schemas.openxmlformats.org/drawingml/2006/main"/>
        </p:blipFill>
        <p:spPr>
          <a:xfrm xmlns:a="http://schemas.openxmlformats.org/drawingml/2006/main">
            <a:off x="528828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07B9EB2-6F3D-4668-B988-D110BB31B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EF4ECD2-0623-4F1B-9FCB-33186B4FB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125321F-BED3-4A6E-99E1-4D17E6149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1242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供应商 / 价格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8655B78-42AC-4143-B742-081FB77D8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524250"/>
            <a:ext cx="172974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明确采购对象、采购价与预计到货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81DB698-C614-43A0-BCDB-91DB2A524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3270" y="30384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2091E4A-B989-4275-AFD1-0D48EFF0A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3431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36CD2F1-61C8-4E39-8387-C6F6FFCE6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57B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F29CF52D-23F4-4A83-BC45-DA3AD7C9BB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c932f646f24433"/>
          <a:stretch xmlns:a="http://schemas.openxmlformats.org/drawingml/2006/main"/>
        </p:blipFill>
        <p:spPr>
          <a:xfrm xmlns:a="http://schemas.openxmlformats.org/drawingml/2006/main">
            <a:off x="747522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92558F2-93F2-49BE-B98A-1F26ABDAD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5753F45-84F7-4096-94B8-D240AD19E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09D911B-46A0-4771-914A-BC40992B7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1242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到货核对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1997611-D75E-4ECC-8EE4-5296C64BD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524250"/>
            <a:ext cx="172974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记录实到数量、品质与到货差异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A0F9E99-2F9A-4D7A-810B-E1016CD11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210" y="30384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F33E511-9CEB-4D2E-B3E6-55D67129F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3431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537EEBD-1D2B-4585-B70C-D9E0F07AF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8A66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A244916E-2B9E-454D-B6D8-1BD60F55BC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f5e78f26494df1"/>
          <a:stretch xmlns:a="http://schemas.openxmlformats.org/drawingml/2006/main"/>
        </p:blipFill>
        <p:spPr>
          <a:xfrm xmlns:a="http://schemas.openxmlformats.org/drawingml/2006/main">
            <a:off x="966216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6F50B02-46EE-451E-BC20-823FEFA7F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5245BDF-D8C0-411C-8719-61693B85D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0550EE88-6B23-4555-AEDC-16369598C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1242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完成入库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A1D0D807-A5AC-4AEF-BD04-A8F6CBEC4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524250"/>
            <a:ext cx="172974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按仓库形成入库记录与库存依据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70C5BA1-5080-4CCF-AE83-D1C6809E2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181600"/>
            <a:ext cx="75057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4715AF0E-3D09-4868-BE4A-CCF5BD4C6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5219700"/>
            <a:ext cx="7200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以销定采不是全自动下单，而是把有效需求更快变成可确认的采购计划</a:t>
            </a:r>
          </a:p>
        </p:txBody>
      </p:sp>
    </p:spTree>
    <p:extLst>
      <p:ext uri="{BB962C8B-B14F-4D97-AF65-F5344CB8AC3E}">
        <p14:creationId xmlns:p14="http://schemas.microsoft.com/office/powerpoint/2010/main" val="35476432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99C8889-FA3F-4793-9694-72C58A43F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E19053-2617-4CE9-ADE5-7AA2413D7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06 仓配执行：从仓库继续走到客户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FB1A44-5819-4262-916C-2F7119327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路线、车辆与任务状态，组织当天配送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9A1210-1EA8-44F0-A401-08650789F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配送任务按订单、客户与交付时间推进；路线、车辆等能力按版本、应用或项目范围启用。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C1CB55-91A5-4767-8948-CEF9EEEEF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88D0B6-F4DB-4367-980B-5EE058267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BE9BBE-0B9B-4336-A9C0-D23B4A419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159439-9266-404D-A206-5AA067082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102D25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DAF027-B58E-4FBC-BD74-EBB76CD85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9FCBA3D-6EB0-4E95-BBDD-86E8B3825C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6d7bd854a74e2c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7BED42-8C72-4331-8FA0-F3D16A3A0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638800"/>
            <a:ext cx="17145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81B59C-197C-4C7B-99D5-8C6CEC4A3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5657850"/>
            <a:ext cx="1600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手机管理端操作示例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61AFE0-4F4E-4A99-A3A5-27F640E6B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37E4EC-53C9-4628-AA8A-C9D2662CA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5240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7AD205-981C-43F5-93FF-8A1B422F1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371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手机管理端配送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BFF24A-3854-46EC-BABC-0A2C5B575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27836C-0EAF-42FB-A9B8-A9E4B263E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3D5F43-0DC5-4203-80C4-B98844490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任务集中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8BF43D-8DD7-42C3-B3C5-8D3CFD192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待配送订单集中形成配送任务，明确客户与商品数量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6A85BB-DA3B-49EF-8323-C81D365F4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05F35E-332F-40B6-8A32-286E4BF57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D181A0-DD7A-4FD0-B17D-34A138293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03EDFF-9DF3-422E-A582-5154E354D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线路安排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9DDCD4-7FCF-40BF-8AA2-E5C92513A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按区域、路线、车辆与最迟送达时间组织执行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9E61D0-3457-4511-8428-A6F2AEA3D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5F818E2-EB17-47BA-B233-0CF6D1F61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B8F2B91-15A2-494C-9924-0329EEF66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FDA9E6B-CD49-4C8C-AD5A-6DD85A15D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状态跟进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C53C8DC-7EEE-468F-994D-FA12B28BB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待装车、配送中与已完成状态持续更新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EF9E705-7064-4C41-9622-15F6B0C3F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28C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37AB210-DC76-41CE-B686-D8A59AD0D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把配送从司机记忆，变成有客户、有时间、有状态的任务</a:t>
            </a:r>
          </a:p>
        </p:txBody>
      </p:sp>
    </p:spTree>
    <p:extLst>
      <p:ext uri="{BB962C8B-B14F-4D97-AF65-F5344CB8AC3E}">
        <p14:creationId xmlns:p14="http://schemas.microsoft.com/office/powerpoint/2010/main" val="205369107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DC7F423-4097-49AE-A48F-7B60CAF4A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4851B3-6CE1-426A-8524-F4273F40D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06 仓配执行：交付结果要有凭证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FBB224-87DA-4288-9DB4-CA4037A07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照片、回单与异常说明，让配送完成可核对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5E3F11-9C13-43A1-8E90-8FF66F3F6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手机管理端支持配送完成备注、照片附件与回单记录；逐商品拒收、退回或金额差异，以企业已启用流程和项目范围为准。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648D62-1B24-4C93-97F6-C02227295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B2EA99-C51A-4BA8-B368-CE16FEAA4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F771E8-1AA4-4A96-9944-5AFFAA59C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231531-7C03-41FB-85EB-7EE728B77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43100"/>
            <a:ext cx="2247900" cy="40957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102D25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E5D58B-A9F9-46A5-8F9B-EBC0A6413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28394" y="2000250"/>
            <a:ext cx="62941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96AA82E8-EE4B-4C2F-86D4-6D82F05BAF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a0315593db460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23832" y="2076450"/>
            <a:ext cx="1838537" cy="3448050"/>
          </a:xfrm>
          <a:prstGeom xmlns:a="http://schemas.openxmlformats.org/drawingml/2006/main" prst="roundRect">
            <a:avLst>
              <a:gd name="adj" fmla="val 7339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9A8762-CD1E-4A66-8C11-126B71B11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5638800"/>
            <a:ext cx="17145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66B708-7AC1-4E50-8CAD-E96477DCA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657850"/>
            <a:ext cx="1600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D63E7C-8D46-40AB-B2C0-FE64C32D3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095500"/>
            <a:ext cx="3886200" cy="32766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53B311-2959-462B-9160-39C889A06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305050"/>
            <a:ext cx="12573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E57748-8DE6-4774-B71B-AAE34F758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3241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交付凭证链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205870-0C5C-4CE3-9E4C-9BB4340DB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724150"/>
            <a:ext cx="3467100" cy="438150"/>
          </a:xfrm>
          <a:prstGeom xmlns:a="http://schemas.openxmlformats.org/drawingml/2006/main" prst="roundRect">
            <a:avLst>
              <a:gd name="adj" fmla="val 3478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A01F99-5641-4273-845A-18FAC0B43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2819400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D31ABC-4DEA-408A-BE53-BDCDD817F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2838450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629436-DDE4-4D69-924D-58B97DB99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790825"/>
            <a:ext cx="838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配送备注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1C2C18-5E3F-4493-9AE7-3D61AFC36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790825"/>
            <a:ext cx="1847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88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交付时间、对象与现场说明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F5CF42-D95E-44A0-9FF0-CE612C65E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276600"/>
            <a:ext cx="3467100" cy="438150"/>
          </a:xfrm>
          <a:prstGeom xmlns:a="http://schemas.openxmlformats.org/drawingml/2006/main" prst="roundRect">
            <a:avLst>
              <a:gd name="adj" fmla="val 3478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E5309E-A607-4905-9B6B-8D321CA1A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3371850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A7866A-B8B0-4AD2-B898-C7EDAC93A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3390900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771867-0F00-450E-A8AE-D5C624707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343275"/>
            <a:ext cx="838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照片附件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B1B00C5-8242-4BC3-B00E-35691705F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343275"/>
            <a:ext cx="1847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88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货物、门店或交付现场留痕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A764AF-2F27-493F-9D97-773D69F51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829050"/>
            <a:ext cx="3467100" cy="438150"/>
          </a:xfrm>
          <a:prstGeom xmlns:a="http://schemas.openxmlformats.org/drawingml/2006/main" prst="roundRect">
            <a:avLst>
              <a:gd name="adj" fmla="val 3478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24D75F6-34CE-4C0B-867C-0E37A35C3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3924300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3BD8C44-6956-4F70-9EEE-3FAF13E8C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3943350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13F4F56-8E08-4D9C-871D-63D38EE64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895725"/>
            <a:ext cx="838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回单归档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B29C539-4D61-433A-B8D2-E88686289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895725"/>
            <a:ext cx="1847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88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拍照上传，后续可查询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91C98BA-9127-4B52-8DC2-77F438900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381500"/>
            <a:ext cx="3467100" cy="438150"/>
          </a:xfrm>
          <a:prstGeom xmlns:a="http://schemas.openxmlformats.org/drawingml/2006/main" prst="roundRect">
            <a:avLst>
              <a:gd name="adj" fmla="val 34783"/>
            </a:avLst>
          </a:prstGeom>
          <a:solidFill xmlns:a="http://schemas.openxmlformats.org/drawingml/2006/main">
            <a:srgbClr val="FFF5E7"/>
          </a:solidFill>
          <a:ln xmlns:a="http://schemas.openxmlformats.org/drawingml/2006/main" w="9525">
            <a:solidFill>
              <a:srgbClr val="E8C88F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767117A-53E2-4FBF-BB62-A6EA94E43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4476750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3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666463C-70A8-472B-BA87-FC5A21D3A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495800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A0453C6-3448-4675-9CF5-D868AA336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448175"/>
            <a:ext cx="838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异常记录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F872C94-7115-4ADB-8778-A0D31781A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448175"/>
            <a:ext cx="1847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88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按企业已启用流程继续处理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D2972F4-21D0-4576-8C2E-719EBDB4D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5048250"/>
            <a:ext cx="3467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先记录事实，再按流程处理差异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C7571A8-4B05-4669-A05A-D7F4611BF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190750"/>
            <a:ext cx="3657600" cy="8382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590FC5B-53A9-4998-B308-DF79A70C4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34315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E0AD335-FA6F-447C-89A0-31AF3E039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36220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8F40489-D7C5-400E-AD0B-7AB9DE1CB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314575"/>
            <a:ext cx="1371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完成留痕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85B235A-0591-40DB-8AC5-8002D2D0E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6670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配送完成可填写备注并上传照片附件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3FE0C55-F4F2-4168-AC96-2FC380FFF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219450"/>
            <a:ext cx="3657600" cy="8382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2128DCC-B50E-4A1C-A764-1A5BECF71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37185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090FC57-A05E-4ED4-9678-46587316E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39090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60C25F4-9231-4B78-B156-7C3E127DB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343275"/>
            <a:ext cx="1371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回单归档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085288A-A75B-4CCB-9844-2F6E2956F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6957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回单查询与拍照上传形成交付凭证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4188B44-A67F-4AB6-83A8-FE0E7F297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248150"/>
            <a:ext cx="3657600" cy="8382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5E7"/>
          </a:solidFill>
          <a:ln xmlns:a="http://schemas.openxmlformats.org/drawingml/2006/main" w="9525">
            <a:solidFill>
              <a:srgbClr val="E8C88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418763F4-FECE-4BC9-A578-541703893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40055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3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B920E62-C779-4DEA-8979-8449A28B8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41960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D5C05AF-21F3-4270-B841-497D670BB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71975"/>
            <a:ext cx="1371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异常衔接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9009642D-05AE-49CA-9578-38519F627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7244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异常结果再按已启用的差异、退货或内部对账流程处理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E599DC65-5798-4F49-862E-970EDEBF0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2930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28C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9790A6F7-ED7C-46A7-B237-7BD7B6A28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6740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先留下交付凭证，再按企业已启用流程处理异常</a:t>
            </a:r>
          </a:p>
        </p:txBody>
      </p:sp>
    </p:spTree>
    <p:extLst>
      <p:ext uri="{BB962C8B-B14F-4D97-AF65-F5344CB8AC3E}">
        <p14:creationId xmlns:p14="http://schemas.microsoft.com/office/powerpoint/2010/main" val="78753779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435A365-E002-4BE5-A808-1ADB3E4C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49E628-045E-4626-8991-4A1FEC62C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06 仓配执行：报损与退货分别管理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568A02-D095-4E61-96C9-4FBD822F3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报损按商品与仓库分析，销售退货关联原订单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5FB795-B642-416F-96CE-BC7697093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报损分析用于查看商品损耗数量、损耗率与金额；销售退货单保留原订货单、客户、仓库、退货原因和财务处理信息。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463331-0D6B-408A-A499-E1E5B7935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C06EBA-9DF4-4269-907F-A30E4A61E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740201-DBC1-4A40-BE63-FB36E9C0E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1288D4-B8FB-47FB-A69A-45389840A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6781800" cy="3162300"/>
          </a:xfrm>
          <a:prstGeom xmlns:a="http://schemas.openxmlformats.org/drawingml/2006/main" prst="roundRect">
            <a:avLst>
              <a:gd name="adj" fmla="val 48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7C00E9D-4052-4571-9F93-485A258513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b83d0476a24110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699260" y="2600325"/>
            <a:ext cx="4754880" cy="2162175"/>
          </a:xfrm>
          <a:prstGeom xmlns:a="http://schemas.openxmlformats.org/drawingml/2006/main" prst="roundRect">
            <a:avLst>
              <a:gd name="adj" fmla="val 528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28C7B1-38B4-46C3-9C97-03577C985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581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E24AF5-4202-4435-AB52-09D12FF3C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762C8A-00A4-444A-BAD0-FCD443A65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8577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CB97D6-80F1-4C09-8C12-811E717EC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4876800"/>
            <a:ext cx="2057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6F7D92-3078-4BFC-B023-1AFE0A127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095500"/>
            <a:ext cx="3638550" cy="85725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823898-7A51-413E-9E61-70F7FFF71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257425"/>
            <a:ext cx="95250" cy="533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8B6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8A973E-7C33-4280-AAC0-6F564DE20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228850"/>
            <a:ext cx="2686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商品 / 仓库报损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4806E2-54F3-4922-AA5B-954EF9BEC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56222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按仓库、商品与规格查看损耗数量、损耗率和损耗金额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3B5AEF-11C4-4A49-B14F-0B04C545E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124200"/>
            <a:ext cx="3638550" cy="85725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8DA47E-7D54-4025-9700-8CA9D31CB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286125"/>
            <a:ext cx="95250" cy="533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C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57887E-8388-4FA9-AEB6-82496C310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257550"/>
            <a:ext cx="2686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销售退货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90A872-BB9E-4604-B464-0F8C0DE38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59092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关联原订货单，核对客户、仓库、退货数量与退款记录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FAA32F-66D2-4DC5-8A4B-5190F30F7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152900"/>
            <a:ext cx="3638550" cy="85725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0F4AED-7F05-4278-B4A4-43B2711FC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4314825"/>
            <a:ext cx="95250" cy="533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E86A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2A8372-6915-4754-80FA-FAC999BFE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286250"/>
            <a:ext cx="2686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企业复盘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69BC69-77E3-45F6-A6B8-59FE70627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61962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系统提供事实记录；原因与责任环节由企业结合单据和现场核定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E6EB558-DBFA-4A49-ABC1-4DAB45299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829300"/>
            <a:ext cx="7620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EFFD01B-66C4-46AB-AE12-4D2176C72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867400"/>
            <a:ext cx="7315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报损、退货与结算分别留单，再回查原交易</a:t>
            </a:r>
          </a:p>
        </p:txBody>
      </p:sp>
    </p:spTree>
    <p:extLst>
      <p:ext uri="{BB962C8B-B14F-4D97-AF65-F5344CB8AC3E}">
        <p14:creationId xmlns:p14="http://schemas.microsoft.com/office/powerpoint/2010/main" val="80441445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AD3B942-1980-40F9-9A56-32C9E8175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1DD559-A543-485D-895F-42D568B2F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06 客户对账：月底不再翻聊天和纸单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D8A935-EFE8-48CB-ACA2-104C6CE28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客户、订单、应收、收款与退货，按统一口径集中核对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D6B6A0-6437-444C-B6B8-89538D8F2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客户对账页面按客户呈现结余、订单应收、待审核收款、退货应付、订单笔数与订单金额；企业可据此生成对账单、跟进收款并留存内部处理记录。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A59C44-17CF-4FC2-A4D5-704B72DA9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481818-7E7F-4B45-93C0-5AEDCD1FB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D53894-86AD-4038-A9CB-D179109DD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3299D8-A00B-45A4-8A4F-1BF845B7B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3A334F0-CDE0-4F1F-8127-F55BD274CE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433d2c59394df3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C71CE0-37F3-4FD6-BAC8-604B0DB05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764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12636D-EBDB-4D11-BE3C-B292EDCDB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客户对账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D6FA0F-1152-4989-932F-2AC721E21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531495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479DA3-692F-4EDB-BFF6-9BEA16998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33400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业务操作示例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D9F480-DDA1-4C9C-8C13-A5764B963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666ECC-1E24-4C30-9864-14C39453A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F885A2-7845-4367-9040-D543D27AA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A95E47-8985-46BA-B1A4-BA58EFC55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按客户看账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0C53BC-4998-4F61-BB13-0211D243B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每位客户的结余、应收、订单笔数与订单金额集中呈现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F52DBD-5454-4573-A7E7-004FB762E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5E7"/>
          </a:solidFill>
          <a:ln xmlns:a="http://schemas.openxmlformats.org/drawingml/2006/main" w="9525">
            <a:solidFill>
              <a:srgbClr val="EACB9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BD0A90-C768-4B43-909E-8FA388EC2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3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459444-8F72-42ED-B53D-C2B8BBC52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687233-9A14-4AFE-8978-0870AEF6C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按业务核对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17DECB-049F-4FE1-8F4F-936FF5EA8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订单、关联退货和相关收付款记录按系统口径进入客户对账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0E5F07-5D8C-404C-9291-D1FE19D7B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DACCE5-78CA-4AEF-AC33-7BCDE6CF3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BF21DE2-FB9A-4301-81E4-3C460E29F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8BD54F9-DAFF-4AD8-82C0-ED30EECEB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按流程处理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3819608-EE51-42C8-A76B-754905898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财务可查看明细、生成对账单、跟进收款；客户侧确认范围按项目约定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7664DD-6613-42F9-AE78-8EF0ECC67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E0F2754-FF4E-4FD8-ACC1-720D81CEC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先把订单与资金口径放到同一张客户账上，再让财务围绕明细核对和催收</a:t>
            </a:r>
          </a:p>
        </p:txBody>
      </p:sp>
    </p:spTree>
    <p:extLst>
      <p:ext uri="{BB962C8B-B14F-4D97-AF65-F5344CB8AC3E}">
        <p14:creationId xmlns:p14="http://schemas.microsoft.com/office/powerpoint/2010/main" val="80679510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4CB196D-B5EE-4676-B9AD-5C7D965C3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DBE333-E229-4DC6-BAFE-CA9D4B5E6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07 商城营销：围绕客户关系做活动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4D0260-816F-49F4-B46E-E5E74A780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新人、复购与定向客户券，每张券都要有明确目标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8E2C20-5848-4FFE-9F2E-2115746C2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平台优惠券能力可配置类型、门槛、数量、发放范围与有效期；具体规则按版本和运营方案开通。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E6D3E3-9689-4841-8523-1B596BE05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755E8C-E6A5-4307-B337-B267AA844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FE04C4-B749-4AAA-8288-F11D60C5C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92EA43-704A-46DE-BEAB-C01905B04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75F1E45-611C-4724-921F-D28698AF51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00eedf392c4ad1"/>
          <a:stretch xmlns:a="http://schemas.openxmlformats.org/drawingml/2006/main"/>
        </p:blipFill>
        <p:spPr>
          <a:xfrm xmlns:a="http://schemas.openxmlformats.org/drawingml/2006/main">
            <a:off x="781050" y="2791505"/>
            <a:ext cx="7334250" cy="2170339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869565-D6E9-4246-BE68-98F45B05A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00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24C486-ED14-4976-AE96-91EA1F35A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447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优惠券管理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C03D25-9BAA-40F4-A05E-4CE67F998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531495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F7D758-7160-4E45-A096-51FD332F7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33400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业务操作示例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1E5AA6-4C06-46E2-9D6F-18B362472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7952B8-79CC-4678-B348-7030BAEB5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90353C-82C2-4BE2-874F-0547B474D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35475F-B15E-4990-9E82-BF7A22896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新人券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86BB2D-5B96-4214-AB08-20AC7A44C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用明确门槛与有效期，引导新客户熟悉线上订货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1324B4-DB52-4211-9ED9-57573526D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86BACD-C5B1-4CEB-A9E0-94FF46E3B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547FD5-0DD5-4104-A99F-4576C9B8E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80C9F3-C4F8-4AA6-8E45-9B36B88F3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复购召回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B950B5-387B-43EC-A94C-188344F8D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围绕高频叶菜、餐饮周采或鲜果水产组织活动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82FE2A-9530-4774-970C-60683C92D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C11D74-4686-424D-B066-978EF9A0B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F1D212C-A020-4DF9-832C-BCA7AAEE4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3EE13A3-544B-43F7-A636-A93FF747F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定向运营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F271D7E-F829-4939-B647-5901B6207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面向全部客户或指定客户控制发放与使用范围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70C2687-E8D8-4E60-B98B-C6C7C5BA6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D68116A-2040-4284-9975-C58EF475E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每个活动先回答：给谁、买什么、何时用、要带来什么动作</a:t>
            </a:r>
          </a:p>
        </p:txBody>
      </p:sp>
    </p:spTree>
    <p:extLst>
      <p:ext uri="{BB962C8B-B14F-4D97-AF65-F5344CB8AC3E}">
        <p14:creationId xmlns:p14="http://schemas.microsoft.com/office/powerpoint/2010/main" val="96441863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468418D-CD11-4DE7-912F-C6158B4A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81AB35-CAEA-4588-BDEC-A69F23139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07 商城营销：从一次交易走向长期复购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D03B36-E063-4B8E-9DA2-ACAD8E516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积分与促销：让高频订货积累长期关系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05B56C-156E-494B-9E62-86FD3A6D4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积分、商品促销、订单促销与预售按版本启用；围绕复购、客单与备货节奏设计，而不是天天打折。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58A4FE-3EC7-4E32-84B3-FC022E3F4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3CCBD7-08A0-489A-881F-0544489DE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E9B5DA-53E4-4232-ABB2-D7626325C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FC3617-F3EB-4D6E-95A3-742406E07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943100"/>
            <a:ext cx="2209800" cy="409575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102D25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682530-E052-4A79-A838-4AF642992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5628" y="2000250"/>
            <a:ext cx="61874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457E185-D0D6-4B49-940B-C961829486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58b93d2197421c"/>
          <a:stretch xmlns:a="http://schemas.openxmlformats.org/drawingml/2006/main"/>
        </p:blipFill>
        <p:spPr>
          <a:xfrm xmlns:a="http://schemas.openxmlformats.org/drawingml/2006/main">
            <a:off x="985732" y="2076450"/>
            <a:ext cx="1838537" cy="3848100"/>
          </a:xfrm>
          <a:prstGeom xmlns:a="http://schemas.openxmlformats.org/drawingml/2006/main" prst="roundRect">
            <a:avLst>
              <a:gd name="adj" fmla="val 747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103C2D-1F9E-48CD-A0A5-928126EC2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638800"/>
            <a:ext cx="14287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EAA1F2-9F07-44AB-8388-D1784586C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5657850"/>
            <a:ext cx="1314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农贸业务界面示例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2E78DD-D1A0-49A6-B1AA-1F44E8DA8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133600"/>
            <a:ext cx="3733800" cy="148590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9F2171-3FE5-44D4-BDDA-E212844C4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2860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2199879-4B03-4BDC-AE0A-F3520FF4CB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280ea3d8bd4ef3"/>
          <a:stretch xmlns:a="http://schemas.openxmlformats.org/drawingml/2006/main"/>
        </p:blipFill>
        <p:spPr>
          <a:xfrm xmlns:a="http://schemas.openxmlformats.org/drawingml/2006/main">
            <a:off x="3752850" y="23431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FF2A31-0959-49A1-882C-74381BEAE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86000"/>
            <a:ext cx="2800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积分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A33923-3A02-40D2-9FED-CD5075F03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857500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持续订货沉淀为客户贡献，兑换规则按运营方案设置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583697-6CFC-4D33-9812-E175D865B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133600"/>
            <a:ext cx="3733800" cy="148590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20228F-17C5-443F-9BF8-7582A55D1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2860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8C3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8340CCF-6886-4B46-9C93-283D357665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a2e03d3d4041bb"/>
          <a:stretch xmlns:a="http://schemas.openxmlformats.org/drawingml/2006/main"/>
        </p:blipFill>
        <p:spPr>
          <a:xfrm xmlns:a="http://schemas.openxmlformats.org/drawingml/2006/main">
            <a:off x="7753350" y="23431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F5CEB2-F2F6-494D-AC1B-507717BB3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286000"/>
            <a:ext cx="2800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商品促销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9CA9D3-4095-4EEA-9D2D-6A4129E7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857500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围绕时令鲜品、新品、库存节奏与组合商品设计活动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0E111B-4199-416E-8AF1-B06DB5F1C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810000"/>
            <a:ext cx="3733800" cy="148590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586E9E-A969-4319-9DB5-760F828AC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9624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86A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6C6B84FB-0E53-4980-9168-3CF25795F0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8d06cbf9a84815"/>
          <a:stretch xmlns:a="http://schemas.openxmlformats.org/drawingml/2006/main"/>
        </p:blipFill>
        <p:spPr>
          <a:xfrm xmlns:a="http://schemas.openxmlformats.org/drawingml/2006/main">
            <a:off x="3752850" y="40195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685C7E2-8ECC-408F-A442-54736AF8D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962400"/>
            <a:ext cx="2800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订单促销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C46F3F4-CBDF-4B30-A644-27D471019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533900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按订单金额、商品范围或客户层级设置满减、满赠等规则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F0FEE74-A8C4-4E0E-8966-DCE2FE6E2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810000"/>
            <a:ext cx="3733800" cy="148590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EF5541B-9393-46F0-B234-70896701A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9624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57B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F78201B0-C913-4C0B-967F-C26A9B1E41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cf4edcac8e457e"/>
          <a:stretch xmlns:a="http://schemas.openxmlformats.org/drawingml/2006/main"/>
        </p:blipFill>
        <p:spPr>
          <a:xfrm xmlns:a="http://schemas.openxmlformats.org/drawingml/2006/main">
            <a:off x="7753350" y="40195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BDAEDC8-3C24-4189-B129-BAE964813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962400"/>
            <a:ext cx="2800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预售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064AB6F-0706-4B26-BDB9-0241317D4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533900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提前聚合节日、水果礼盒或团购需求，再组织采购与履约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0A59B37-951A-4440-B564-F6D510CFE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5695950"/>
            <a:ext cx="67437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28C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C2F7DE2-5CA1-40EB-84D4-689F70FC2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5734050"/>
            <a:ext cx="6438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营销规则与库存、采购和履约能力匹配，活动才不会越卖越乱</a:t>
            </a:r>
          </a:p>
        </p:txBody>
      </p:sp>
    </p:spTree>
    <p:extLst>
      <p:ext uri="{BB962C8B-B14F-4D97-AF65-F5344CB8AC3E}">
        <p14:creationId xmlns:p14="http://schemas.microsoft.com/office/powerpoint/2010/main" val="61883938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B7BEC65-0FCC-4D86-8C22-555BC3394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37264A-8D0C-4F2A-8EDE-8240BC03F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07 客户经营：客户资料与交易视图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855FAF-FA8E-4CA8-A151-27B715453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业态、区域、路线、账期、负责人、标签与购买记录统一管理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CFE22A-162B-4418-80AC-ABF07DF40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餐饮、食堂、商超、档口与团购客户的价格、交付与结算规则不同；企业可维护客户标签与业务规则，支持差异化服务。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FE03B6-5A82-46E1-A7E5-B48A78BE6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EEF632-A697-41F6-8F56-B908663D8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D38F76-9D5B-4124-81E7-B0D062334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6D5E38-401D-41C4-8F4E-D70FE23EE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119C988-3FDB-4663-A1F6-EF903C138C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3863c178e241e4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055A65-40BA-44B9-B230-09EF8561F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240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C372F4-673D-4AB0-9167-EE71BFFEA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371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客户档案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91E31A-800B-4B22-B385-29666A692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53149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7EEE58-785B-42AD-8CAC-2D1DD4DA5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5334000"/>
            <a:ext cx="2057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农贸业务界面示例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FC4585-6EBC-4486-914A-477A9FBF9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CDE16D-9A76-44E8-ADBB-5F484AD76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CBA71D-03FD-4171-9D6A-9480C8D4A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BA2482-605C-4CEB-9349-7A935399F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客户画像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8860B7-0572-4973-A3F0-94592C632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统一维护业态、区域、地址、联系人、负责人与标签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978B53-404D-4E7A-A406-1A567D36C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4F8DF9-F170-4B75-AE19-FED5EB2DF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836C71-540D-46F8-BCDB-3A583C83E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F8D338-CD77-4132-8F73-B854D8A9F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交易规则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AB4B1B-F842-4A2B-A4F8-60D2BBD7A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客户价、账期、路线、可订目录与结算方式按需关联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7D08069-2D4A-4941-B79A-804DFD95C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70D53FB-CF36-4ADA-936B-45D3107ED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E0623CF-CE54-4E36-A8AE-7E5A84925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01BBF51-87CF-4120-B6F0-73667F6C3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购买记录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5341B99-7D10-4E5B-B017-97E8D346A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订单、商品、回款与跟进信息形成持续经营依据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6EF3D58-24E5-40D0-B66D-2839FE591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827C8F7-1DC0-4784-8DB1-0B556D135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客户分层依据企业维护的档案、标签与交易记录，不替代经营判断</a:t>
            </a:r>
          </a:p>
        </p:txBody>
      </p:sp>
    </p:spTree>
    <p:extLst>
      <p:ext uri="{BB962C8B-B14F-4D97-AF65-F5344CB8AC3E}">
        <p14:creationId xmlns:p14="http://schemas.microsoft.com/office/powerpoint/2010/main" val="562518391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102D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A201211-451E-4C97-A3B9-DBD217ADC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2C4B85-42CF-43D0-83B1-906442053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D9F5F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9F5F3"/>
                </a:solidFill>
                <a:latin typeface="Microsoft YaHei"/>
                <a:ea typeface="Microsoft YaHei"/>
                <a:cs typeface="Microsoft YaHei"/>
              </a:rPr>
              <a:t>08 手机管理端：现场就是办公室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26A6C4-16DA-47C0-9D5B-D09F6E1AB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老板、业务、客户、配送，共享同一份现场数据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B2059B-1A07-49C9-B0F9-35A067AB5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C8DDE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C8DDE0"/>
                </a:solidFill>
                <a:latin typeface="Microsoft YaHei"/>
                <a:ea typeface="Microsoft YaHei"/>
                <a:cs typeface="Microsoft YaHei"/>
              </a:rPr>
              <a:t>手机管理端集中提供经营、订单、客户与配送入口，岗位人员可在现场查看和处理任务。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AD8606-EA96-41B1-8ABB-2593E0B41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7F0577-0D27-4B59-AAEE-6B1E198B8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3E6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3E6D9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3FB841-A018-4610-8338-F19BC31B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CFD0AC-2215-4B29-A37B-A933A2DDC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943100"/>
            <a:ext cx="1885950" cy="386715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102D25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782BA5-CE13-42D9-88F9-3D5A2D31B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0492" y="2000250"/>
            <a:ext cx="52806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8C11D85-E95B-4DDE-A51F-1BE1004964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43aff5ba73409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57275" y="2091956"/>
            <a:ext cx="1714500" cy="3188438"/>
          </a:xfrm>
          <a:prstGeom xmlns:a="http://schemas.openxmlformats.org/drawingml/2006/main" prst="roundRect">
            <a:avLst>
              <a:gd name="adj" fmla="val 8889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53F697-4F58-426D-95CA-C304FBC95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410200"/>
            <a:ext cx="17145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D29C68-D434-4515-84F7-51BD9CD9A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429250"/>
            <a:ext cx="1600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经营指标业务示例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931C66-5FD3-4407-B9C3-7F4C8D61A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905500"/>
            <a:ext cx="1543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C3A"/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63E4D4-F0E6-4656-B8C1-DB5C9723C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924550"/>
            <a:ext cx="1390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老板驾驶舱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186999-7029-4334-94C9-B8114FB75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1943100"/>
            <a:ext cx="1885950" cy="386715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102D25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4A5490-298E-4813-8CB0-FE57812A3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6542" y="2000250"/>
            <a:ext cx="52806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8C121647-6B4F-4B01-B762-7C635E17D2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8a5c0552cb4f48"/>
          <a:stretch xmlns:a="http://schemas.openxmlformats.org/drawingml/2006/main"/>
        </p:blipFill>
        <p:spPr>
          <a:xfrm xmlns:a="http://schemas.openxmlformats.org/drawingml/2006/main">
            <a:off x="3743325" y="2091956"/>
            <a:ext cx="1714500" cy="3588488"/>
          </a:xfrm>
          <a:prstGeom xmlns:a="http://schemas.openxmlformats.org/drawingml/2006/main" prst="roundRect">
            <a:avLst>
              <a:gd name="adj" fmla="val 8889"/>
            </a:avLst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08163E-D94C-4154-B68F-B799D3E70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410200"/>
            <a:ext cx="17145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22FBFC-5886-4E8F-80D9-7266CC75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5429250"/>
            <a:ext cx="1600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手机管理端操作示例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8F3D6F-49EC-4267-9B44-DBA0B9668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5905500"/>
            <a:ext cx="1543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536A3B-6C23-4BD6-860B-975F94F8A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924550"/>
            <a:ext cx="1390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业务订单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4CC836-D465-43DA-84C8-EC1565B12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943100"/>
            <a:ext cx="1885950" cy="386715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102D25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4E920B-C06A-4F4C-B5EB-368A7E327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2592" y="2000250"/>
            <a:ext cx="52806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A07067AC-052C-4513-A564-2972EC874A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2a381449a34c8a"/>
          <a:stretch xmlns:a="http://schemas.openxmlformats.org/drawingml/2006/main"/>
        </p:blipFill>
        <p:spPr>
          <a:xfrm xmlns:a="http://schemas.openxmlformats.org/drawingml/2006/main">
            <a:off x="6429375" y="2091956"/>
            <a:ext cx="1714500" cy="3588488"/>
          </a:xfrm>
          <a:prstGeom xmlns:a="http://schemas.openxmlformats.org/drawingml/2006/main" prst="roundRect">
            <a:avLst>
              <a:gd name="adj" fmla="val 8889"/>
            </a:avLst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FB55F2E-3974-426C-938E-20115B52C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410200"/>
            <a:ext cx="17145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8E35949-4277-4383-8533-215D7338B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5429250"/>
            <a:ext cx="1600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手机管理端操作示例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9ECDB18-0C54-4C3B-BE05-B6EB3B339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5905500"/>
            <a:ext cx="1543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D310877-D701-40A2-BC91-1F040260C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5924550"/>
            <a:ext cx="1390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客户档案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4208A19-33AF-4567-816F-B76F82CDF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1943100"/>
            <a:ext cx="1885950" cy="386715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102D25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FB82881-8339-4906-89F6-FA546DB89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8642" y="2000250"/>
            <a:ext cx="52806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D7CB5691-CE9A-4D12-BFD5-93EBC9A51D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933241b2c64f3f"/>
          <a:stretch xmlns:a="http://schemas.openxmlformats.org/drawingml/2006/main"/>
        </p:blipFill>
        <p:spPr>
          <a:xfrm xmlns:a="http://schemas.openxmlformats.org/drawingml/2006/main">
            <a:off x="9115425" y="2091956"/>
            <a:ext cx="1714500" cy="3588488"/>
          </a:xfrm>
          <a:prstGeom xmlns:a="http://schemas.openxmlformats.org/drawingml/2006/main" prst="roundRect">
            <a:avLst>
              <a:gd name="adj" fmla="val 8889"/>
            </a:avLst>
          </a:prstGeom>
        </p:spPr>
      </p:pic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77DB7CC-05D1-4FCD-B855-CBFD0EB71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5410200"/>
            <a:ext cx="17145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8A27663-5EFC-40B9-BC92-367B369F0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5429250"/>
            <a:ext cx="1600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手机管理端操作示例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6C9932D-3E6C-4ECC-9B5F-C6B303759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5905500"/>
            <a:ext cx="1543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26E1F0F-58D3-4B8B-8C0D-4E85E1C11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5924550"/>
            <a:ext cx="1390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配送任务</a:t>
            </a:r>
          </a:p>
        </p:txBody>
      </p:sp>
    </p:spTree>
    <p:extLst>
      <p:ext uri="{BB962C8B-B14F-4D97-AF65-F5344CB8AC3E}">
        <p14:creationId xmlns:p14="http://schemas.microsoft.com/office/powerpoint/2010/main" val="1538117564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154778E-F11B-47AD-B616-66BE35D87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A8610B-7EB9-48B2-B3AA-B89B945B5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08 手机管理端：老板抓住当天重点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B37CB0-BC48-492C-94BA-7BAEB782B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老板不在办公室，也能看今日订单、销售、回款与趋势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7B6C32-413F-47A4-9BB6-FD34FF200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经营概况把核心指标与趋势集中呈现，帮助管理者先发现需要处理的问题，再进入具体业务。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EDA2D1-96CF-4076-A80D-B22DB1063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6920AD-A6FB-4C58-91BE-B5735DC1D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0C0FEA-DAC4-4E87-A3FB-4486D2AC2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85347B-3065-476A-9D44-B6A9635A1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102D25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04D7D1-484D-4382-A45C-4D410C9C6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F9DF410-3B83-41CB-82F8-F69D222A21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ed1ef2063847a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44805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E4E6F7-3CCB-4070-A759-1F965E30F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638800"/>
            <a:ext cx="17145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D4F9A0-6D2B-47ED-9DE6-00F5E398E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5657850"/>
            <a:ext cx="1600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经营指标业务示例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564C1D-0F1C-486A-9F57-20EDE23F9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9E1E81-9749-4E35-86BB-4A6A6560A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5621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0C0889-3BAE-4313-844F-42A74CD8F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409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手机管理端驾驶舱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6D4C04-DB65-471F-B681-5816CAA79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D9B8C3-0160-4D81-A0A8-B742136D7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546EBA-0FF1-4B30-A8C0-2C55F5EA8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今日经营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8775B8-E00C-4A8D-A8B1-0463C52FC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订单金额、订单数量、回款等核心指标集中查看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80B9CC-D6BC-4929-B528-388BA85EC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A90C50-5FEB-4C41-A082-D76918E0F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9845FD-3958-445E-9868-24CF01A52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2D21CC-8572-4091-B316-D4A5B4CAF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趋势变化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B4689C8-04F7-473A-8A84-39A9709C1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按时间观察销售与订单变化，识别高峰与异常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CA5A75F-9C0C-4FED-869E-93ACAFA6D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9158656-BDD8-4054-9583-4515562B7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D9ECACA-689A-445F-A48B-34F2DFE46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04DDF4A-325F-4DC8-9847-3DCD55E75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进入业务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092B7D3-F493-4B23-B139-861465BFF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从概况继续查看订单、客户、库存或待处理任务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DEFC6B9-CED4-4FBB-BCDF-B820E955B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28C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2D871A2-A0FC-412C-B7E8-EEFED1C74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先看到变化，再决定今天该盯客户、仓库还是回款</a:t>
            </a:r>
          </a:p>
        </p:txBody>
      </p:sp>
    </p:spTree>
    <p:extLst>
      <p:ext uri="{BB962C8B-B14F-4D97-AF65-F5344CB8AC3E}">
        <p14:creationId xmlns:p14="http://schemas.microsoft.com/office/powerpoint/2010/main" val="1735842873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AC1118C-0792-4B79-8F90-B3F57CD0E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A81D99-0CA3-402F-919B-36AEEF7E7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08 手机管理端：现场需求及时入单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FD1D62-6702-43BA-BB2D-7A093E9A9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代客订单与处理进度，在外也能持续跟进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8CDCCD-200D-482A-8696-FE3B00D07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手机订单列表集中呈现客户、订单金额、商品数量与处理状态；代客下单能力按权限和应用范围提供。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08A674-2968-4C44-B9B2-6C50884BA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5DFD14-39A5-4E12-AEEF-6725094B5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CB46CD-B45F-4029-A504-C4357A6BF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5B3876-84C3-4B05-93C9-74111C54D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102D25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5DD2DF-69C5-4F2F-917C-C8EF84273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70B1681-E9C5-4A7B-95AF-4E727FA558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30b5d0d0614b45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5C8157-ACC4-40C4-A580-55C776535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638800"/>
            <a:ext cx="17145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CD1A1B-0E18-4C1D-B946-B591375D9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5657850"/>
            <a:ext cx="1600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手机管理端操作示例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3D47AA-3686-47BF-8AC2-9682BB539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120214-20E0-4D87-B0BC-6A5D84B2F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4859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B57AC7-D0E0-4F49-9E09-0B99EF25E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33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手机管理端订单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5538A5-FA9F-4126-BE18-5081BE6B2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1D2BA5-AF90-4064-B5FD-3C4C03D96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341A7F-C4E6-414A-AA07-D95B89BF3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订单清单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8D2443-9390-4EC8-95B0-D49795487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按客户查看当天订单、金额与商品数量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1327FD-3C0B-4AF0-B95C-73788E012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59C656-A4DB-4C2A-9899-A6E370E4F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CE6ABE-0725-45F8-92F5-ACEBEABEA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926853-33D8-4771-AD47-FC045E2A0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代客订单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971517-E691-479C-BBAF-4581E10B5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现场形成的代客订单与客户自助订单统一进入列表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5E87C9-5F12-4F1F-B29D-984C98D8D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90DC8E2-9E67-406B-BE49-6672A4676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55BA80E-06A0-4384-98AC-5D06DB447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0F12358-B3CB-4346-95EF-6FE9D6076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跟进进度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5C77073-3C3D-4B7D-B385-817E1D038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待处理、待出库与后续交付状态随订单持续推进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E6FB0F3-9969-4246-9860-8A914E93D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28C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F1E8DF3-7140-4BED-9FFC-D6756C7C5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现场信息一次进入系统，回办公室不再重复补录</a:t>
            </a:r>
          </a:p>
        </p:txBody>
      </p:sp>
    </p:spTree>
    <p:extLst>
      <p:ext uri="{BB962C8B-B14F-4D97-AF65-F5344CB8AC3E}">
        <p14:creationId xmlns:p14="http://schemas.microsoft.com/office/powerpoint/2010/main" val="83014768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870AEAF-C454-4CAB-B3F7-23DC6F86C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8DEBBA-F46F-450D-87EF-E1109DE80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08 手机管理端：配送任务随车走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01F4A6-73DD-47E6-83DA-BDF05860C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配送任务、最迟送达、交付要求与状态，都在路上可查看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99F56F-4978-4A97-90AC-A38186E84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配送人员按任务查看客户、地址、商品数量与最迟送达时间，记录配送状态、备注与交付结果。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051E8E-F016-4015-94AD-92DC845DB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0C5CA6-8F65-4549-A844-E619E1130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8E320B-64BC-48E2-A3FF-8494272AE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E62884-2FA8-45CE-99FF-487AD6E4E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102D25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81BA25-59B7-4BF1-BDBB-CC8520DB9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E3D8154-9DD0-49C1-BC10-7816F15666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e94b487aae4bb2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976A6E-4013-440D-991B-E1EF11F80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638800"/>
            <a:ext cx="17145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286D0F-7F5E-4F26-A39B-E18493C8B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5657850"/>
            <a:ext cx="1600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手机管理端操作示例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18EB7A-3541-4059-A15A-382F41708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A49DC8-EDDE-49DE-9D08-D8F794BD9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4859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2254BA-A4C0-4E10-8EB1-4A4F43DC5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33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手机管理端配送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5558F1-0865-4D0C-A807-D574A5CF8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C13CC1-2489-4D7A-B54F-1E3BE2987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FCC3B6-57D9-4FF8-83FF-892EAD7D4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任务明确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5F2828-749A-4EB6-B281-976944C7F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客户、配送单位、商品数量与发货时间集中呈现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45C9A2-7738-4116-B8E8-D615E28F6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1E5677-49C5-4555-9694-0CEF04C57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2DADA9-EA37-4081-9794-1CF5E1493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9A1E6B-C004-495A-A2A9-A194CC2CB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时段明确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3F7D781-601C-416E-AD42-BD300577F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最迟送达与客户交付要求随任务查看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672E46A-A308-4B0D-A106-AE688792B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45EE1E0-C9BB-4264-A094-8EFDCA5F5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C11E683-442D-4B81-BC45-822F933BA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6F67652-6E7F-4B3D-98C1-006BC9C51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结果记录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6A91BDD-4211-41E8-8813-C8AB2632A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配送中、已完成、备注与异常信息按任务留痕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EC3D943-3EDE-4F01-8C2A-443D3AE7F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28C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FF1E233-D318-4FA9-993E-892CA06FE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配送不仅要完成任务，也要把交付结果形成记录</a:t>
            </a:r>
          </a:p>
        </p:txBody>
      </p:sp>
    </p:spTree>
    <p:extLst>
      <p:ext uri="{BB962C8B-B14F-4D97-AF65-F5344CB8AC3E}">
        <p14:creationId xmlns:p14="http://schemas.microsoft.com/office/powerpoint/2010/main" val="1623671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85C4B16-5751-4CA7-8B03-655F5837C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F806E3-1374-43C6-9FBA-2647F7D85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08 手机管理端：客户经营不断线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F59390-15B6-46B1-BD89-B3C3BE5C4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客户名称、区域、客户类型与代客下单入口，跟着业务员到现场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CCB96F-18FE-497D-B0B0-0E3D5249C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业务员可随时查看餐饮、商超、档口等客户的名称、区域、类型与联系人，并从客户卡片进入代客下单；拜访跟进与外勤能力按版本、权限或应用范围启用。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DEB6A9-56E2-4A44-B21A-2BBE899C8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308C8D-9A48-46B0-8A97-F1D05486E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B75DC2-3016-4F12-8CF8-AC80A61E3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B9FF21-EDD9-48F6-924B-C67581F0C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102D25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C643F9-0397-46CE-8F1C-70F5D885F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B30E662-86E8-4EB2-A49B-5C58CFF248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f8a734b2254adb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21377D-4096-4ADB-BDB8-E1EEE4EB6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638800"/>
            <a:ext cx="17145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4CC9EA-8807-4F5C-82CF-168C1EF99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5657850"/>
            <a:ext cx="1600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手机管理端操作示例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88CFE2-8529-4C77-8B4D-B1469F2F6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E9574D-2CC9-400B-A9C8-ED2364B1D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4859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DA078E-0B1A-4ABE-B4E3-0AB39C13A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33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手机管理端客户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2DAFE6-0822-42F8-9F87-E768C5B6D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CFD77E-BFF4-4714-A17E-0483A17B8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0FCB40-2D35-4CEF-91A1-7C52FA4F0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客户名称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68D03F-453E-4088-8C05-979B3DF89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快速识别当前服务对象与联系人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45B3AF-C7DD-44DE-9C65-80F4982F9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A1C453-2D83-4DBC-ACF9-2065BA162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DBEB52-CDC3-48F5-B122-A1978770C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CFF00E-11F6-47DB-AC1B-822F414F1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区域与类型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2EB1480-DFD6-4FB1-8D21-CB6E8BD48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按餐饮、商超、档口等客户分类查看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72CA68-5378-4ECF-BDD2-A3CB8BB28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57D055A-57C3-447B-B933-AFCEC1A70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184863E-FC79-4086-AB17-F79BD9B54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9EF630A-4695-48D6-9808-DF2397CE2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服务入口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B045278-123C-4B03-982E-ABECB4391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从客户卡片进入代客下单等后续动作，减少重复查找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70063B5-D7EB-4D3C-999F-767AFDBA3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28C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A99314D-69E9-45DF-AF96-446931BD0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客户资料带着走，现场服务才更连续</a:t>
            </a:r>
          </a:p>
        </p:txBody>
      </p:sp>
    </p:spTree>
    <p:extLst>
      <p:ext uri="{BB962C8B-B14F-4D97-AF65-F5344CB8AC3E}">
        <p14:creationId xmlns:p14="http://schemas.microsoft.com/office/powerpoint/2010/main" val="1756730136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C992770-CFFD-4E92-89AC-6104BC049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D2955F-B5F6-441D-B56E-E2D6B1775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5519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09 更多可能：应用中心提供按需扩展空间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13F74D-8583-4312-811B-4D3DBBA7A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配送、采购参考、套餐、营销与客情管理按需扩展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EDB107-6964-46D3-94C1-5B02B1A8D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先跑通订货、采购、配送与对账主链，再结合合同版本、开通状态和实施范围扩展适用能力。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F05323-FCF9-4C1B-847A-AD10E7170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030EE4-A76D-470E-9CB9-03E504477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DC3398-C918-4689-A578-C8413CDD6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9A757A-8618-4515-BA0C-3A0F0CE25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5429250" cy="3467100"/>
          </a:xfrm>
          <a:prstGeom xmlns:a="http://schemas.openxmlformats.org/drawingml/2006/main" prst="roundRect">
            <a:avLst>
              <a:gd name="adj" fmla="val 43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C1AB73C-8635-4D97-BBC5-580F94E110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d32de870ad419c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81050" y="2620566"/>
            <a:ext cx="5238750" cy="2464594"/>
          </a:xfrm>
          <a:prstGeom xmlns:a="http://schemas.openxmlformats.org/drawingml/2006/main" prst="roundRect">
            <a:avLst>
              <a:gd name="adj" fmla="val 4634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51E60A-C5BF-438A-ABD8-60B51FDC9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24100"/>
            <a:ext cx="12573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BBEC45-113A-4F27-B3CA-E742428D4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4315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适用应用能力示例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5B97A6-3B3E-48F9-B96B-B13EF290A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5181600"/>
            <a:ext cx="142875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FD95C6-D515-4A21-AAFB-CC630BBA0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5200650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4FAC2E-2AC1-41D0-A892-A7E900C2A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133600"/>
            <a:ext cx="232410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A6C746-D693-44C2-BBD4-99F01E70F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2860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FD0D7FBD-5909-4902-A69A-B7FBC96393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8a6fefc23f4523"/>
          <a:stretch xmlns:a="http://schemas.openxmlformats.org/drawingml/2006/main"/>
        </p:blipFill>
        <p:spPr>
          <a:xfrm xmlns:a="http://schemas.openxmlformats.org/drawingml/2006/main">
            <a:off x="6800850" y="23431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66F946-60EC-4E1A-B779-109004248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286000"/>
            <a:ext cx="1390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配送管理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48B8F1-A255-4CF8-B438-AAC564754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857500"/>
            <a:ext cx="19431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出库后安排路线、司机及任务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0BCD9A-675F-4FE4-8B0C-9A4C46761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133600"/>
            <a:ext cx="232410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3BF0F3-D1A8-4D3E-8224-5F69561C5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2860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8C3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02F438F2-B851-4DCB-9CE2-B94FB83F09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af9778008947fd"/>
          <a:stretch xmlns:a="http://schemas.openxmlformats.org/drawingml/2006/main"/>
        </p:blipFill>
        <p:spPr>
          <a:xfrm xmlns:a="http://schemas.openxmlformats.org/drawingml/2006/main">
            <a:off x="9277350" y="23431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8D78AC-702D-4A6E-A0B8-AE678B497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286000"/>
            <a:ext cx="1390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采购参考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7A22E6-030F-4E98-9593-6E3451924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857500"/>
            <a:ext cx="19431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结合历史销售与库存规则辅助采购判断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CB789F0-274E-4C87-AA36-304C5E7A6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276600"/>
            <a:ext cx="232410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644B48-8220-4568-B589-4111C0698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4290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86A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6DE5BD94-0DE2-4AF6-9311-2C43739E60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551d2918d94955"/>
          <a:stretch xmlns:a="http://schemas.openxmlformats.org/drawingml/2006/main"/>
        </p:blipFill>
        <p:spPr>
          <a:xfrm xmlns:a="http://schemas.openxmlformats.org/drawingml/2006/main">
            <a:off x="6800850" y="34861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1F720ED-6ED5-43AB-8487-B810AD0F2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429000"/>
            <a:ext cx="1390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商品套餐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7E38FB0-F52E-4051-8C9B-A1E478993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000500"/>
            <a:ext cx="19431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将多种商品组织为组合包或团购套餐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7EB217C-C5D3-4B47-9F2D-7DE4656CC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276600"/>
            <a:ext cx="232410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52D9B7A-3123-48B8-8859-82AB4547C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4290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57B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F821C63A-7103-43F2-8195-1C7E2C4E89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58bacb6bdb4192"/>
          <a:stretch xmlns:a="http://schemas.openxmlformats.org/drawingml/2006/main"/>
        </p:blipFill>
        <p:spPr>
          <a:xfrm xmlns:a="http://schemas.openxmlformats.org/drawingml/2006/main">
            <a:off x="9277350" y="34861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D34CBE6-DB7B-4AE5-8903-E6E063ADE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3429000"/>
            <a:ext cx="1390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营销活动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476A652-2090-4B00-96AB-9F2A54D1F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000500"/>
            <a:ext cx="19431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659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按版本启用优惠券、促销、积分与预售能力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7CE1CB3-B1EE-4699-AC52-8D0017DC7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419600"/>
            <a:ext cx="49339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54AF43C-A255-42A5-BC7A-8CD693792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5720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8A66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E5624AE3-7104-4C6D-96FD-69363AB603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bb3b7ea3bd48d8"/>
          <a:stretch xmlns:a="http://schemas.openxmlformats.org/drawingml/2006/main"/>
        </p:blipFill>
        <p:spPr>
          <a:xfrm xmlns:a="http://schemas.openxmlformats.org/drawingml/2006/main">
            <a:off x="6800850" y="46291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2FCA70A-7B4D-45B7-A2FF-6BBD8DC76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5720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客情管理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14D39B2-DE7C-46C4-9DA2-F49095075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143500"/>
            <a:ext cx="45529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记录客户动态并帮助业务员持续跟进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CBFAF93-E4D7-409E-85F8-243947435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5867400"/>
            <a:ext cx="63246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818EF084-E085-433B-AF26-83C3D5304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5905500"/>
            <a:ext cx="6019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先上线标准主链，再按合同范围和业务成熟度逐步扩展</a:t>
            </a:r>
          </a:p>
        </p:txBody>
      </p:sp>
    </p:spTree>
    <p:extLst>
      <p:ext uri="{BB962C8B-B14F-4D97-AF65-F5344CB8AC3E}">
        <p14:creationId xmlns:p14="http://schemas.microsoft.com/office/powerpoint/2010/main" val="1317266829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A9B15194-DEA7-4858-8544-077FA5418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034E2B-B7F3-4D8B-AB69-765C63CC3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10 落地建议：从一条真实订单链开始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3ED024-9561-4826-9F9B-B6E45C9E3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454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资料准备 → 高频客户试点 → 采购交付验证 → 扩大客户 → 应用扩展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E40FD3-C9EC-4115-8827-9DB9AAF47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实施不追求一次性把所有能力全部上线；先选高频商品、高频客户和一条配送路线，在已启用范围验证关键流程。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9C9331-2C64-4CCC-AC48-4C09AAA83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87F70C-2B01-43BA-A71B-1FE373B63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85BFB9-B7F1-43D8-BDAC-7CD2C3A96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38E9C9-A8E2-467D-AAC8-AD0A7AA3C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943100" cy="27241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312CB1-43D6-419A-B5A2-5A856281E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14600"/>
            <a:ext cx="8763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19E709-779D-4B51-9FD1-EFAFEBF03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533650"/>
            <a:ext cx="723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第 1 阶段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AEAE62-DD8D-4910-87D0-592542104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99085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8B6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F7CB911D-23CB-4212-8CE9-DB4AA95965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7530fdd6864f1a"/>
          <a:stretch xmlns:a="http://schemas.openxmlformats.org/drawingml/2006/main"/>
        </p:blipFill>
        <p:spPr>
          <a:xfrm xmlns:a="http://schemas.openxmlformats.org/drawingml/2006/main">
            <a:off x="1476375" y="3152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468C4C-DB88-43FE-BC5C-CC4150879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88620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资料准备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E25223-F41D-40C5-8AB9-8B8EA9F97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43400"/>
            <a:ext cx="148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统一分类、单位、客户价、仓库及人员权限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5A288B-963E-47C7-8CD0-E366B73A7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352800"/>
            <a:ext cx="285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7CF168-166E-41B6-A412-A909B767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324100"/>
            <a:ext cx="1943100" cy="27241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1B7DE9-2D02-4EA8-B586-EC3D54D82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2514600"/>
            <a:ext cx="8763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6EF75C-0D0A-42BC-B494-615A2F819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533650"/>
            <a:ext cx="723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第 2 阶段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813B3C-F6B2-4388-B2F5-B6C14F109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99085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86A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0ED7341F-B8C6-4158-9A7F-D14DAE7E1A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fe38f383524438"/>
          <a:stretch xmlns:a="http://schemas.openxmlformats.org/drawingml/2006/main"/>
        </p:blipFill>
        <p:spPr>
          <a:xfrm xmlns:a="http://schemas.openxmlformats.org/drawingml/2006/main">
            <a:off x="3648075" y="3152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B6474D-8E64-4AC0-BEB9-3AB3EBC88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88620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高频客户试点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485E54-58F1-45A3-8C34-60EB769D6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4343400"/>
            <a:ext cx="148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邀请一组餐饮、商超或档口客户线上订货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3B3530-B124-47FD-BC0B-7C8E9DA54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352800"/>
            <a:ext cx="285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DDF0D01-5E36-4C41-B0FF-3C6BD9845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324100"/>
            <a:ext cx="1943100" cy="27241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5E7"/>
          </a:solidFill>
          <a:ln xmlns:a="http://schemas.openxmlformats.org/drawingml/2006/main" w="9525">
            <a:solidFill>
              <a:srgbClr val="E9C98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A0EBBCB-C9DD-43A0-A6D6-DDA894E02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514600"/>
            <a:ext cx="8763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C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3B48B89-E085-4F3E-A81C-7C113190B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2533650"/>
            <a:ext cx="723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第 3 阶段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B8AECE0-AD92-408F-ACD4-C600BA603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299085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8C3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6CFAD2E7-9177-41BC-9A4D-D801BAD997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29a267c4dc47e5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819775" y="3213100"/>
            <a:ext cx="361950" cy="241300"/>
          </a:xfrm>
          <a:prstGeom xmlns:a="http://schemas.openxmlformats.org/drawingml/2006/main" prst="rect">
            <a:avLst/>
          </a:prstGeom>
        </p:spPr>
      </p:pic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FC425CB-CD99-4726-9B68-D05D4125E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388620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采购财务验证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BA45370-A566-4728-8538-3D2FBCA29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343400"/>
            <a:ext cx="148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验证订单核准、订货汇总、采购参考、配送记录与客户对账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E9D8CD2-F92C-49FC-9DA4-782ED9082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3352800"/>
            <a:ext cx="285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672A812-77AE-40D6-BD9A-3950603A1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324100"/>
            <a:ext cx="1943100" cy="27241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C3B4ACB-50A5-4F61-83C4-2940B9F30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514600"/>
            <a:ext cx="8763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46C890A-3CCB-4F7A-B19E-D51EA8B8A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533650"/>
            <a:ext cx="723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第 4 阶段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6BC3617-AB66-4578-8292-C2054A5F7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99085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8A66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BEC532C7-969C-4C38-8D19-339D46A6D7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b5f41a2a264d5a"/>
          <a:stretch xmlns:a="http://schemas.openxmlformats.org/drawingml/2006/main"/>
        </p:blipFill>
        <p:spPr>
          <a:xfrm xmlns:a="http://schemas.openxmlformats.org/drawingml/2006/main">
            <a:off x="7991475" y="3152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105798E-B43F-453D-8667-D08B0AF2B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388620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扩大客户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0890665-3D00-4BF0-99F8-B60448658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343400"/>
            <a:ext cx="148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复制到更多区域、路线、客户层级与商品品类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F2F105B-1967-45A1-9495-A5F95178A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352800"/>
            <a:ext cx="285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1DC6329-184F-4AAB-820E-BE2B0374E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324100"/>
            <a:ext cx="1943100" cy="27241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8155FE0-3197-4C6C-BC9B-38D83C68B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514600"/>
            <a:ext cx="8763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88BC48A-CFC7-47D1-9FE9-76167FE92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533650"/>
            <a:ext cx="723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第 5 阶段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03A3C80-6426-487B-8DF1-0D66E6042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99085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57B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017843A2-7963-477E-BE31-336D0A9E4A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f0f09de4754fd2"/>
          <a:stretch xmlns:a="http://schemas.openxmlformats.org/drawingml/2006/main"/>
        </p:blipFill>
        <p:spPr>
          <a:xfrm xmlns:a="http://schemas.openxmlformats.org/drawingml/2006/main">
            <a:off x="10163175" y="3152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C0BCCC8-FC43-4225-8F30-7F0A411FE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88620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应用接口扩展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3766AE3-2481-40E0-A465-F48DE9B02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4343400"/>
            <a:ext cx="1485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按范围启用营销、分账、客服与接口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62BCB4CB-10CF-46CC-8BBE-A8B6A4333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486400"/>
            <a:ext cx="7429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F28C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73CAFAF4-CD91-4F45-84A9-838166D42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524500"/>
            <a:ext cx="7124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验收建议：用一条真实订单验证合同范围内的采购、交付与客户对账</a:t>
            </a:r>
          </a:p>
        </p:txBody>
      </p:sp>
    </p:spTree>
    <p:extLst>
      <p:ext uri="{BB962C8B-B14F-4D97-AF65-F5344CB8AC3E}">
        <p14:creationId xmlns:p14="http://schemas.microsoft.com/office/powerpoint/2010/main" val="1356708333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5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37EE00-5F0F-4629-9FD5-4AABE50E3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0686E6-D53C-47F7-AA9C-E44E2EFA3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10 落地建议：按业务范围选择版本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D06015-FB53-4F18-B23A-8E0C139C7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82D"/>
                </a:solidFill>
                <a:latin typeface="Microsoft YaHei"/>
                <a:ea typeface="Microsoft YaHei"/>
                <a:cs typeface="Microsoft YaHei"/>
              </a:rPr>
              <a:t>版本与价格，以官网当前页面为准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1AF30E-D84D-4084-A6CE-44834403B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重点比较客户数、商品量、多单位、仓库、配送、营销、接口与应用范围，再结合用户数和实施要求选择。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3A3ECB-4244-4FA4-BDB0-056484FC2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71DA4E-5D22-479C-ACD1-99EC992F2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32C876-7263-4C24-910A-7C509AB21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78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3267F7-69C8-4FA1-924B-50F3512D3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8100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7F63A9D-A8B5-402B-B24A-6158CBDFC8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a3b239fea34f0f"/>
          <a:stretch xmlns:a="http://schemas.openxmlformats.org/drawingml/2006/main"/>
        </p:blipFill>
        <p:spPr>
          <a:xfrm xmlns:a="http://schemas.openxmlformats.org/drawingml/2006/main">
            <a:off x="781050" y="2101412"/>
            <a:ext cx="10629900" cy="3607677"/>
          </a:xfrm>
          <a:prstGeom xmlns:a="http://schemas.openxmlformats.org/drawingml/2006/main" prst="roundRect">
            <a:avLst>
              <a:gd name="adj" fmla="val 421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303147-C1E9-4D46-98B8-CA5EF5C2B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5410200"/>
            <a:ext cx="142875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0EB1EB-A3E4-400C-82E0-25A9CED5B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5429250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应用信息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7D2FD4-6D18-4381-95B2-8A2892CE9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0"/>
            <a:ext cx="3467100" cy="342900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39F973-6D73-4673-909D-896808A41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953125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先看业务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C865AF-80C0-424B-BF6F-5260B0421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934075"/>
            <a:ext cx="2457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2000"/>
              </a:lnSpc>
              <a:buNone/>
              <a:defRPr sz="6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是否需要多单位、多仓、配送、营销或客户月结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BFD5AA-1981-4A41-8EC0-671902DCA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905500"/>
            <a:ext cx="3467100" cy="342900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D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DFAEAA-6C5A-4850-8965-DA670DB5F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953125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8B62"/>
                </a:solidFill>
                <a:latin typeface="Microsoft YaHei"/>
                <a:ea typeface="Microsoft YaHei"/>
                <a:cs typeface="Microsoft YaHei"/>
              </a:rPr>
              <a:t>再看范围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80DB17-CFDF-4861-AF24-6852CA643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5934075"/>
            <a:ext cx="2457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2000"/>
              </a:lnSpc>
              <a:buNone/>
              <a:defRPr sz="6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客户、员工、仓库、接口与应用开通范围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02B3DE-978B-4AF4-9EA2-C930F6037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5905500"/>
            <a:ext cx="3467100" cy="342900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FFF5E7"/>
          </a:solidFill>
          <a:ln xmlns:a="http://schemas.openxmlformats.org/drawingml/2006/main" w="9525">
            <a:solidFill>
              <a:srgbClr val="EACB9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4F2220-A3DA-4E86-8924-63CDE0C91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5953125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28C3A"/>
                </a:solidFill>
                <a:latin typeface="Microsoft YaHei"/>
                <a:ea typeface="Microsoft YaHei"/>
                <a:cs typeface="Microsoft YaHei"/>
              </a:rPr>
              <a:t>最后核价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0B2914-EC1A-4D94-A443-DB636B8CB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934075"/>
            <a:ext cx="2457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2000"/>
              </a:lnSpc>
              <a:buNone/>
              <a:defRPr sz="6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0">
                <a:solidFill>
                  <a:srgbClr val="5E7168"/>
                </a:solidFill>
                <a:latin typeface="Microsoft YaHei"/>
                <a:ea typeface="Microsoft YaHei"/>
                <a:cs typeface="Microsoft YaHei"/>
              </a:rPr>
              <a:t>以 version_price.html 当前展示与正式报价为准</a:t>
            </a:r>
          </a:p>
        </p:txBody>
      </p:sp>
    </p:spTree>
    <p:extLst>
      <p:ext uri="{BB962C8B-B14F-4D97-AF65-F5344CB8AC3E}">
        <p14:creationId xmlns:p14="http://schemas.microsoft.com/office/powerpoint/2010/main" val="674750316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1738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69CE66A-817A-4CAE-9167-F7B03E294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43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D402EB-D11C-48F4-8334-8B0C93B07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D9F5F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9F5F3"/>
                </a:solidFill>
                <a:latin typeface="Microsoft YaHei"/>
                <a:ea typeface="Microsoft YaHei"/>
                <a:cs typeface="Microsoft YaHei"/>
              </a:rPr>
              <a:t>11 公司与下一步：现场验证订单流程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A83DB2-9BC8-46ED-B60E-00F0FD715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深圳云上互联：让订货进入企业经营流程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782C1E-90A6-4652-BDC8-F23C5BA89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C8DDE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C8DDE0"/>
                </a:solidFill>
                <a:latin typeface="Microsoft YaHei"/>
                <a:ea typeface="Microsoft YaHei"/>
                <a:cs typeface="Microsoft YaHei"/>
              </a:rPr>
              <a:t>邀请企业用真实客户、真实商品和一条真实订单，按合同版本与启用范围验证下单、核准、采购、配送和客户对账。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78594D-FE4A-431E-A84B-D5E2101B9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A88E53-A858-41ED-9918-0EF1881CE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3E6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3E6D9"/>
                </a:solidFill>
                <a:latin typeface="Microsoft YaHei"/>
                <a:ea typeface="Microsoft YaHei"/>
                <a:cs typeface="Microsoft YaHei"/>
              </a:rPr>
              <a:t>云上订货｜农贸生鲜订货系统解决方案·通用简版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F2F39B-7286-4D77-BAAD-250FDC9E9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36FD8A-ADB7-4CEA-8DC7-8A39E180B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391150" cy="3295650"/>
          </a:xfrm>
          <a:prstGeom xmlns:a="http://schemas.openxmlformats.org/drawingml/2006/main" prst="roundRect">
            <a:avLst>
              <a:gd name="adj" fmla="val 4624"/>
            </a:avLst>
          </a:prstGeom>
          <a:solidFill xmlns:a="http://schemas.openxmlformats.org/drawingml/2006/main">
            <a:srgbClr val="102D25"/>
          </a:solidFill>
          <a:ln xmlns:a="http://schemas.openxmlformats.org/drawingml/2006/main" w="9525">
            <a:solidFill>
              <a:srgbClr val="244A5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22B0AA1-F2D1-48E4-9214-59D72FF771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ca2a2708364ee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97255" y="2600325"/>
            <a:ext cx="4968240" cy="2295525"/>
          </a:xfrm>
          <a:prstGeom xmlns:a="http://schemas.openxmlformats.org/drawingml/2006/main" prst="roundRect">
            <a:avLst>
              <a:gd name="adj" fmla="val 49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6F6404-FEB6-42BF-8C77-4F870F50D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314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738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63B1D3-8EE2-4F19-A819-B99742A0F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162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企业方案推进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33E23D-E721-4FD8-BF8B-A2C048A92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991100"/>
            <a:ext cx="142875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5A2C93-9CDF-49D0-90AC-28635F172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5010150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应用信息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13DCBD-12E9-46A9-B39F-F397C201F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095500"/>
            <a:ext cx="4972050" cy="3295650"/>
          </a:xfrm>
          <a:prstGeom xmlns:a="http://schemas.openxmlformats.org/drawingml/2006/main" prst="roundRect">
            <a:avLst>
              <a:gd name="adj" fmla="val 4624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DA11B9-9365-43CD-B2FC-1A47AB9A6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343150"/>
            <a:ext cx="13716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C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7C36EC-A5CA-4224-BFD3-470F6C17A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362200"/>
            <a:ext cx="1219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建议现场验证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51C08B-B8E0-4DF2-890E-9D071EEAD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876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39915A-0615-437A-96D3-405B70684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94322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B4D982-66B7-4562-B4F1-5D40E4651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575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准备数据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CF13CA-7AB2-4C1C-992E-854685EEA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1432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D5E7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5E7DD"/>
                </a:solidFill>
                <a:latin typeface="Microsoft YaHei"/>
                <a:ea typeface="Microsoft YaHei"/>
                <a:cs typeface="Microsoft YaHei"/>
              </a:rPr>
              <a:t>选择 20–50 个高频商品、3–5 个真实客户与适用价格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2A7B84-F3E2-4BE2-8C2C-9A6009B7C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619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8C3A"/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42D90C-6B5B-4CA1-9FE6-4F25919B4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68617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C7901F-89E8-4DC1-9D33-517050E57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6004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跑一条订单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731D45-D97A-4749-8AF8-FA50DDC8F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88620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D5E7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5E7DD"/>
                </a:solidFill>
                <a:latin typeface="Microsoft YaHei"/>
                <a:ea typeface="Microsoft YaHei"/>
                <a:cs typeface="Microsoft YaHei"/>
              </a:rPr>
              <a:t>客户下单 → 订单核准 → 按品汇总 → 采购参考 → 配送完成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EFE2302-27C8-4378-90FF-34C16F591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3624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924EE91-B3B1-4E27-9D0A-4F29DED83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42912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455D368-1444-4937-B43E-51F328B34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3434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核一次账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E573F0B-28D2-4843-A379-08AD716B8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6291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D5E7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5E7DD"/>
                </a:solidFill>
                <a:latin typeface="Microsoft YaHei"/>
                <a:ea typeface="Microsoft YaHei"/>
                <a:cs typeface="Microsoft YaHei"/>
              </a:rPr>
              <a:t>核对订单、退货、收款与客户结余，完成企业内部对账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7AC3C17-315F-45A9-9F5C-9329E32DE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5810250"/>
            <a:ext cx="67437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F28C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C1F3351-A141-44FD-8938-1EEB7343C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5848350"/>
            <a:ext cx="6438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下一步：用贵司真实商品、客户和订单，现场验证适用业务流程</a:t>
            </a:r>
          </a:p>
        </p:txBody>
      </p:sp>
    </p:spTree>
    <p:extLst>
      <p:ext uri="{BB962C8B-B14F-4D97-AF65-F5344CB8AC3E}">
        <p14:creationId xmlns:p14="http://schemas.microsoft.com/office/powerpoint/2010/main" val="3795719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2026-10-12T09:24:51.9140000Z</dcterms:created>
  <dcterms:modified xsi:type="dcterms:W3CDTF">2026-10-12T09:24:51.9140000Z</dcterms:modified>
</coreProperties>
</file>