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952cf98b0240a5" /><Relationship Type="http://schemas.openxmlformats.org/officeDocument/2006/relationships/extended-properties" Target="/docProps/app.xml" Id="Rafce67ab8d314386" /><Relationship Type="http://schemas.openxmlformats.org/officeDocument/2006/relationships/officeDocument" Target="/ppt/presentation.xml" Id="Ra1818ae629bd49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7000a345d94632"/>
  </p:sldMasterIdLst>
  <p:notesMasterIdLst>
    <p:notesMasterId xmlns:r="http://schemas.openxmlformats.org/officeDocument/2006/relationships" r:id="R7a970b928cd04bac"/>
  </p:notesMasterIdLst>
  <p:sldIdLst>
    <p:sldId xmlns:r="http://schemas.openxmlformats.org/officeDocument/2006/relationships" id="256" r:id="R52da7e8d1cb646a7"/>
    <p:sldId xmlns:r="http://schemas.openxmlformats.org/officeDocument/2006/relationships" id="257" r:id="Rd7c613fb538646cf"/>
    <p:sldId xmlns:r="http://schemas.openxmlformats.org/officeDocument/2006/relationships" id="258" r:id="R13e43e6041e54a39"/>
    <p:sldId xmlns:r="http://schemas.openxmlformats.org/officeDocument/2006/relationships" id="259" r:id="R5969b64aea2843ea"/>
    <p:sldId xmlns:r="http://schemas.openxmlformats.org/officeDocument/2006/relationships" id="260" r:id="R6acad33372a04f89"/>
    <p:sldId xmlns:r="http://schemas.openxmlformats.org/officeDocument/2006/relationships" id="261" r:id="Re5e70b9ed631496b"/>
    <p:sldId xmlns:r="http://schemas.openxmlformats.org/officeDocument/2006/relationships" id="262" r:id="R066f324a43b44c64"/>
    <p:sldId xmlns:r="http://schemas.openxmlformats.org/officeDocument/2006/relationships" id="263" r:id="Re7cb05b31b524d91"/>
    <p:sldId xmlns:r="http://schemas.openxmlformats.org/officeDocument/2006/relationships" id="264" r:id="R80410e7473bd4758"/>
    <p:sldId xmlns:r="http://schemas.openxmlformats.org/officeDocument/2006/relationships" id="265" r:id="R44ed8fad848d4264"/>
    <p:sldId xmlns:r="http://schemas.openxmlformats.org/officeDocument/2006/relationships" id="266" r:id="R21212374608a4ea8"/>
    <p:sldId xmlns:r="http://schemas.openxmlformats.org/officeDocument/2006/relationships" id="267" r:id="R7a6b97e804dc4854"/>
    <p:sldId xmlns:r="http://schemas.openxmlformats.org/officeDocument/2006/relationships" id="268" r:id="R5e06501f4df34e6d"/>
    <p:sldId xmlns:r="http://schemas.openxmlformats.org/officeDocument/2006/relationships" id="269" r:id="Rfcad5f9c39644245"/>
    <p:sldId xmlns:r="http://schemas.openxmlformats.org/officeDocument/2006/relationships" id="270" r:id="R0ac24b05ba8643d5"/>
    <p:sldId xmlns:r="http://schemas.openxmlformats.org/officeDocument/2006/relationships" id="271" r:id="Rc3bb30691d034ee5"/>
    <p:sldId xmlns:r="http://schemas.openxmlformats.org/officeDocument/2006/relationships" id="272" r:id="Rd8c49ffc9dc14bd0"/>
    <p:sldId xmlns:r="http://schemas.openxmlformats.org/officeDocument/2006/relationships" id="273" r:id="R4e8b2ccd6c7e49d0"/>
    <p:sldId xmlns:r="http://schemas.openxmlformats.org/officeDocument/2006/relationships" id="274" r:id="R5a5532d4df124c4a"/>
    <p:sldId xmlns:r="http://schemas.openxmlformats.org/officeDocument/2006/relationships" id="275" r:id="R06048327394448c5"/>
    <p:sldId xmlns:r="http://schemas.openxmlformats.org/officeDocument/2006/relationships" id="276" r:id="R8a8af60b87554d00"/>
    <p:sldId xmlns:r="http://schemas.openxmlformats.org/officeDocument/2006/relationships" id="277" r:id="Rf3c88107b3664330"/>
    <p:sldId xmlns:r="http://schemas.openxmlformats.org/officeDocument/2006/relationships" id="278" r:id="R7df55ac635f84907"/>
    <p:sldId xmlns:r="http://schemas.openxmlformats.org/officeDocument/2006/relationships" id="279" r:id="R043fbe6648924bbe"/>
    <p:sldId xmlns:r="http://schemas.openxmlformats.org/officeDocument/2006/relationships" id="280" r:id="Rcd21caea44324fdc"/>
    <p:sldId xmlns:r="http://schemas.openxmlformats.org/officeDocument/2006/relationships" id="281" r:id="Rf2c300d333ed4b2e"/>
    <p:sldId xmlns:r="http://schemas.openxmlformats.org/officeDocument/2006/relationships" id="282" r:id="R9b9ae5d4978e4dbb"/>
    <p:sldId xmlns:r="http://schemas.openxmlformats.org/officeDocument/2006/relationships" id="283" r:id="R4549f80fc6da40c2"/>
    <p:sldId xmlns:r="http://schemas.openxmlformats.org/officeDocument/2006/relationships" id="284" r:id="Rb829ab2b2b89476f"/>
    <p:sldId xmlns:r="http://schemas.openxmlformats.org/officeDocument/2006/relationships" id="285" r:id="R0014da79d9494573"/>
    <p:sldId xmlns:r="http://schemas.openxmlformats.org/officeDocument/2006/relationships" id="286" r:id="R66b620ee24514bec"/>
    <p:sldId xmlns:r="http://schemas.openxmlformats.org/officeDocument/2006/relationships" id="287" r:id="Rb11dac5f85174f65"/>
    <p:sldId xmlns:r="http://schemas.openxmlformats.org/officeDocument/2006/relationships" id="288" r:id="Rd6e6ddf1891c4902"/>
    <p:sldId xmlns:r="http://schemas.openxmlformats.org/officeDocument/2006/relationships" id="289" r:id="R780fbb9c4cd24a54"/>
    <p:sldId xmlns:r="http://schemas.openxmlformats.org/officeDocument/2006/relationships" id="290" r:id="R0e32372a05f04200"/>
    <p:sldId xmlns:r="http://schemas.openxmlformats.org/officeDocument/2006/relationships" id="291" r:id="R0c98fbf57b714bd3"/>
    <p:sldId xmlns:r="http://schemas.openxmlformats.org/officeDocument/2006/relationships" id="292" r:id="Re304b767e3c846eb"/>
    <p:sldId xmlns:r="http://schemas.openxmlformats.org/officeDocument/2006/relationships" id="293" r:id="Rc40a3fe30797433d"/>
    <p:sldId xmlns:r="http://schemas.openxmlformats.org/officeDocument/2006/relationships" id="294" r:id="R08e1a8872f6347f6"/>
    <p:sldId xmlns:r="http://schemas.openxmlformats.org/officeDocument/2006/relationships" id="295" r:id="Rdf497f31080949a6"/>
    <p:sldId xmlns:r="http://schemas.openxmlformats.org/officeDocument/2006/relationships" id="296" r:id="R102710f5a3594aa5"/>
    <p:sldId xmlns:r="http://schemas.openxmlformats.org/officeDocument/2006/relationships" id="297" r:id="R5c072cbf84d547dc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fa641884ce4da2" /><Relationship Type="http://schemas.openxmlformats.org/officeDocument/2006/relationships/slideMaster" Target="/ppt/slideMasters/slideMaster1.xml" Id="Rf67000a345d94632" /><Relationship Type="http://schemas.openxmlformats.org/officeDocument/2006/relationships/notesMaster" Target="/ppt/notesMasters/notesMaster1.xml" Id="R7a970b928cd04bac" /><Relationship Type="http://schemas.openxmlformats.org/officeDocument/2006/relationships/presProps" Target="/ppt/presProps.xml" Id="R80557826c2d24e16" /><Relationship Type="http://schemas.openxmlformats.org/officeDocument/2006/relationships/viewProps" Target="/ppt/viewProps.xml" Id="Rf199d8cc35084640" /><Relationship Type="http://schemas.openxmlformats.org/officeDocument/2006/relationships/tableStyles" Target="/ppt/tableStyles.xml" Id="Ra2af40857070472d" /><Relationship Type="http://schemas.openxmlformats.org/officeDocument/2006/relationships/slide" Target="/ppt/slides/slide1.xml" Id="R52da7e8d1cb646a7" /><Relationship Type="http://schemas.openxmlformats.org/officeDocument/2006/relationships/slide" Target="/ppt/slides/slide2.xml" Id="Rd7c613fb538646cf" /><Relationship Type="http://schemas.openxmlformats.org/officeDocument/2006/relationships/slide" Target="/ppt/slides/slide3.xml" Id="R13e43e6041e54a39" /><Relationship Type="http://schemas.openxmlformats.org/officeDocument/2006/relationships/slide" Target="/ppt/slides/slide4.xml" Id="R5969b64aea2843ea" /><Relationship Type="http://schemas.openxmlformats.org/officeDocument/2006/relationships/slide" Target="/ppt/slides/slide5.xml" Id="R6acad33372a04f89" /><Relationship Type="http://schemas.openxmlformats.org/officeDocument/2006/relationships/slide" Target="/ppt/slides/slide6.xml" Id="Re5e70b9ed631496b" /><Relationship Type="http://schemas.openxmlformats.org/officeDocument/2006/relationships/slide" Target="/ppt/slides/slide7.xml" Id="R066f324a43b44c64" /><Relationship Type="http://schemas.openxmlformats.org/officeDocument/2006/relationships/slide" Target="/ppt/slides/slide8.xml" Id="Re7cb05b31b524d91" /><Relationship Type="http://schemas.openxmlformats.org/officeDocument/2006/relationships/slide" Target="/ppt/slides/slide9.xml" Id="R80410e7473bd4758" /><Relationship Type="http://schemas.openxmlformats.org/officeDocument/2006/relationships/slide" Target="/ppt/slides/slide10.xml" Id="R44ed8fad848d4264" /><Relationship Type="http://schemas.openxmlformats.org/officeDocument/2006/relationships/slide" Target="/ppt/slides/slide11.xml" Id="R21212374608a4ea8" /><Relationship Type="http://schemas.openxmlformats.org/officeDocument/2006/relationships/slide" Target="/ppt/slides/slide12.xml" Id="R7a6b97e804dc4854" /><Relationship Type="http://schemas.openxmlformats.org/officeDocument/2006/relationships/slide" Target="/ppt/slides/slide13.xml" Id="R5e06501f4df34e6d" /><Relationship Type="http://schemas.openxmlformats.org/officeDocument/2006/relationships/slide" Target="/ppt/slides/slide14.xml" Id="Rfcad5f9c39644245" /><Relationship Type="http://schemas.openxmlformats.org/officeDocument/2006/relationships/slide" Target="/ppt/slides/slide15.xml" Id="R0ac24b05ba8643d5" /><Relationship Type="http://schemas.openxmlformats.org/officeDocument/2006/relationships/slide" Target="/ppt/slides/slide16.xml" Id="Rc3bb30691d034ee5" /><Relationship Type="http://schemas.openxmlformats.org/officeDocument/2006/relationships/slide" Target="/ppt/slides/slide17.xml" Id="Rd8c49ffc9dc14bd0" /><Relationship Type="http://schemas.openxmlformats.org/officeDocument/2006/relationships/slide" Target="/ppt/slides/slide18.xml" Id="R4e8b2ccd6c7e49d0" /><Relationship Type="http://schemas.openxmlformats.org/officeDocument/2006/relationships/slide" Target="/ppt/slides/slide19.xml" Id="R5a5532d4df124c4a" /><Relationship Type="http://schemas.openxmlformats.org/officeDocument/2006/relationships/slide" Target="/ppt/slides/slide20.xml" Id="R06048327394448c5" /><Relationship Type="http://schemas.openxmlformats.org/officeDocument/2006/relationships/slide" Target="/ppt/slides/slide21.xml" Id="R8a8af60b87554d00" /><Relationship Type="http://schemas.openxmlformats.org/officeDocument/2006/relationships/slide" Target="/ppt/slides/slide22.xml" Id="Rf3c88107b3664330" /><Relationship Type="http://schemas.openxmlformats.org/officeDocument/2006/relationships/slide" Target="/ppt/slides/slide23.xml" Id="R7df55ac635f84907" /><Relationship Type="http://schemas.openxmlformats.org/officeDocument/2006/relationships/slide" Target="/ppt/slides/slide24.xml" Id="R043fbe6648924bbe" /><Relationship Type="http://schemas.openxmlformats.org/officeDocument/2006/relationships/slide" Target="/ppt/slides/slide25.xml" Id="Rcd21caea44324fdc" /><Relationship Type="http://schemas.openxmlformats.org/officeDocument/2006/relationships/slide" Target="/ppt/slides/slide26.xml" Id="Rf2c300d333ed4b2e" /><Relationship Type="http://schemas.openxmlformats.org/officeDocument/2006/relationships/slide" Target="/ppt/slides/slide27.xml" Id="R9b9ae5d4978e4dbb" /><Relationship Type="http://schemas.openxmlformats.org/officeDocument/2006/relationships/slide" Target="/ppt/slides/slide28.xml" Id="R4549f80fc6da40c2" /><Relationship Type="http://schemas.openxmlformats.org/officeDocument/2006/relationships/slide" Target="/ppt/slides/slide29.xml" Id="Rb829ab2b2b89476f" /><Relationship Type="http://schemas.openxmlformats.org/officeDocument/2006/relationships/slide" Target="/ppt/slides/slide30.xml" Id="R0014da79d9494573" /><Relationship Type="http://schemas.openxmlformats.org/officeDocument/2006/relationships/slide" Target="/ppt/slides/slide31.xml" Id="R66b620ee24514bec" /><Relationship Type="http://schemas.openxmlformats.org/officeDocument/2006/relationships/slide" Target="/ppt/slides/slide32.xml" Id="Rb11dac5f85174f65" /><Relationship Type="http://schemas.openxmlformats.org/officeDocument/2006/relationships/slide" Target="/ppt/slides/slide33.xml" Id="Rd6e6ddf1891c4902" /><Relationship Type="http://schemas.openxmlformats.org/officeDocument/2006/relationships/slide" Target="/ppt/slides/slide34.xml" Id="R780fbb9c4cd24a54" /><Relationship Type="http://schemas.openxmlformats.org/officeDocument/2006/relationships/slide" Target="/ppt/slides/slide35.xml" Id="R0e32372a05f04200" /><Relationship Type="http://schemas.openxmlformats.org/officeDocument/2006/relationships/slide" Target="/ppt/slides/slide36.xml" Id="R0c98fbf57b714bd3" /><Relationship Type="http://schemas.openxmlformats.org/officeDocument/2006/relationships/slide" Target="/ppt/slides/slide37.xml" Id="Re304b767e3c846eb" /><Relationship Type="http://schemas.openxmlformats.org/officeDocument/2006/relationships/slide" Target="/ppt/slides/slide38.xml" Id="Rc40a3fe30797433d" /><Relationship Type="http://schemas.openxmlformats.org/officeDocument/2006/relationships/slide" Target="/ppt/slides/slide39.xml" Id="R08e1a8872f6347f6" /><Relationship Type="http://schemas.openxmlformats.org/officeDocument/2006/relationships/slide" Target="/ppt/slides/slide40.xml" Id="Rdf497f31080949a6" /><Relationship Type="http://schemas.openxmlformats.org/officeDocument/2006/relationships/slide" Target="/ppt/slides/slide41.xml" Id="R102710f5a3594aa5" /><Relationship Type="http://schemas.openxmlformats.org/officeDocument/2006/relationships/slide" Target="/ppt/slides/slide42.xml" Id="R5c072cbf84d547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510af5731243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aaf10a699946ff" /><Relationship Type="http://schemas.openxmlformats.org/officeDocument/2006/relationships/notesMaster" Target="/ppt/notesMasters/notesMaster1.xml" Id="R428e277e755f45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df645e2cd646f2" /><Relationship Type="http://schemas.openxmlformats.org/officeDocument/2006/relationships/notesMaster" Target="/ppt/notesMasters/notesMaster1.xml" Id="Ra3c7e1d3dc0e4ad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01f675ed65493c" /><Relationship Type="http://schemas.openxmlformats.org/officeDocument/2006/relationships/notesMaster" Target="/ppt/notesMasters/notesMaster1.xml" Id="R004c7b65d84943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3571e483b643d7" /><Relationship Type="http://schemas.openxmlformats.org/officeDocument/2006/relationships/notesMaster" Target="/ppt/notesMasters/notesMaster1.xml" Id="R8b2a312ecfdf43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638578a41d490a" /><Relationship Type="http://schemas.openxmlformats.org/officeDocument/2006/relationships/notesMaster" Target="/ppt/notesMasters/notesMaster1.xml" Id="R1f62d0de923644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a2ebe9e09845fd" /><Relationship Type="http://schemas.openxmlformats.org/officeDocument/2006/relationships/notesMaster" Target="/ppt/notesMasters/notesMaster1.xml" Id="R4c3e6c43100448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94b124978d4807" /><Relationship Type="http://schemas.openxmlformats.org/officeDocument/2006/relationships/notesMaster" Target="/ppt/notesMasters/notesMaster1.xml" Id="R05344f9862f449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28cd40d3e541cb" /><Relationship Type="http://schemas.openxmlformats.org/officeDocument/2006/relationships/notesMaster" Target="/ppt/notesMasters/notesMaster1.xml" Id="R712a6781d74144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b9f1d336b644b9" /><Relationship Type="http://schemas.openxmlformats.org/officeDocument/2006/relationships/notesMaster" Target="/ppt/notesMasters/notesMaster1.xml" Id="R1ba0ea40ef2040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e8fae72ec44166" /><Relationship Type="http://schemas.openxmlformats.org/officeDocument/2006/relationships/notesMaster" Target="/ppt/notesMasters/notesMaster1.xml" Id="Rd3ef73ae5ca945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fef477e6dd4749" /><Relationship Type="http://schemas.openxmlformats.org/officeDocument/2006/relationships/notesMaster" Target="/ppt/notesMasters/notesMaster1.xml" Id="R25f5ffbfe65344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bd0d26fe6b447f1" /><Relationship Type="http://schemas.openxmlformats.org/officeDocument/2006/relationships/notesMaster" Target="/ppt/notesMasters/notesMaster1.xml" Id="R7298f894dd1944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882f1a109e84e28" /><Relationship Type="http://schemas.openxmlformats.org/officeDocument/2006/relationships/notesMaster" Target="/ppt/notesMasters/notesMaster1.xml" Id="R72ec1baa7b9a461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3c2ad4269234ff6" /><Relationship Type="http://schemas.openxmlformats.org/officeDocument/2006/relationships/notesMaster" Target="/ppt/notesMasters/notesMaster1.xml" Id="Ra89e3c0f13764d4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6179da125a4e64" /><Relationship Type="http://schemas.openxmlformats.org/officeDocument/2006/relationships/notesMaster" Target="/ppt/notesMasters/notesMaster1.xml" Id="R1187be0475d6496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444bb7348a44e67" /><Relationship Type="http://schemas.openxmlformats.org/officeDocument/2006/relationships/notesMaster" Target="/ppt/notesMasters/notesMaster1.xml" Id="Rad5998072fbd4a9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bb59dcda2804166" /><Relationship Type="http://schemas.openxmlformats.org/officeDocument/2006/relationships/notesMaster" Target="/ppt/notesMasters/notesMaster1.xml" Id="R44eceb2de8a64b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e18074f42ff4a45" /><Relationship Type="http://schemas.openxmlformats.org/officeDocument/2006/relationships/notesMaster" Target="/ppt/notesMasters/notesMaster1.xml" Id="R33bf646ab2cf471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2fd2e581b84751" /><Relationship Type="http://schemas.openxmlformats.org/officeDocument/2006/relationships/notesMaster" Target="/ppt/notesMasters/notesMaster1.xml" Id="Rc2b454b98b6340b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7dd815c8424b56" /><Relationship Type="http://schemas.openxmlformats.org/officeDocument/2006/relationships/notesMaster" Target="/ppt/notesMasters/notesMaster1.xml" Id="R1aa8f195b7d74f4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c59ab4aeab5456d" /><Relationship Type="http://schemas.openxmlformats.org/officeDocument/2006/relationships/notesMaster" Target="/ppt/notesMasters/notesMaster1.xml" Id="Rb558fd3fd540409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822dc8208704b7b" /><Relationship Type="http://schemas.openxmlformats.org/officeDocument/2006/relationships/notesMaster" Target="/ppt/notesMasters/notesMaster1.xml" Id="R2194c329fb7148a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74a1286b2d04bf8" /><Relationship Type="http://schemas.openxmlformats.org/officeDocument/2006/relationships/notesMaster" Target="/ppt/notesMasters/notesMaster1.xml" Id="R1e29e97fad59489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0cb37e9d0e43eb" /><Relationship Type="http://schemas.openxmlformats.org/officeDocument/2006/relationships/notesMaster" Target="/ppt/notesMasters/notesMaster1.xml" Id="Rc50502671a1c491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7cc320865604eeb" /><Relationship Type="http://schemas.openxmlformats.org/officeDocument/2006/relationships/notesMaster" Target="/ppt/notesMasters/notesMaster1.xml" Id="R34e1921a4e7a4cc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00a8bd5562f44e6" /><Relationship Type="http://schemas.openxmlformats.org/officeDocument/2006/relationships/notesMaster" Target="/ppt/notesMasters/notesMaster1.xml" Id="R3f1556f5504340f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f5b1edc14db4033" /><Relationship Type="http://schemas.openxmlformats.org/officeDocument/2006/relationships/notesMaster" Target="/ppt/notesMasters/notesMaster1.xml" Id="R51390be1e2c64ca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35fe376ab045cc" /><Relationship Type="http://schemas.openxmlformats.org/officeDocument/2006/relationships/notesMaster" Target="/ppt/notesMasters/notesMaster1.xml" Id="R733affd875b84fe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67b7dd4d7744e29" /><Relationship Type="http://schemas.openxmlformats.org/officeDocument/2006/relationships/notesMaster" Target="/ppt/notesMasters/notesMaster1.xml" Id="Rbcaaf4821ecf41c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accdfec545f4722" /><Relationship Type="http://schemas.openxmlformats.org/officeDocument/2006/relationships/notesMaster" Target="/ppt/notesMasters/notesMaster1.xml" Id="R7da6f6ced78c423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e025646f6484290" /><Relationship Type="http://schemas.openxmlformats.org/officeDocument/2006/relationships/notesMaster" Target="/ppt/notesMasters/notesMaster1.xml" Id="R5883effed6d9420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5453615473b4b31" /><Relationship Type="http://schemas.openxmlformats.org/officeDocument/2006/relationships/notesMaster" Target="/ppt/notesMasters/notesMaster1.xml" Id="Rf233e12a958a457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23561bf050a4676" /><Relationship Type="http://schemas.openxmlformats.org/officeDocument/2006/relationships/notesMaster" Target="/ppt/notesMasters/notesMaster1.xml" Id="R9f7da9bab0774b7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e2464fdb8be46e8" /><Relationship Type="http://schemas.openxmlformats.org/officeDocument/2006/relationships/notesMaster" Target="/ppt/notesMasters/notesMaster1.xml" Id="Rf045fa8370db4c1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71ad15791814151" /><Relationship Type="http://schemas.openxmlformats.org/officeDocument/2006/relationships/notesMaster" Target="/ppt/notesMasters/notesMaster1.xml" Id="Rfc2b879d86134da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addddec39474582" /><Relationship Type="http://schemas.openxmlformats.org/officeDocument/2006/relationships/notesMaster" Target="/ppt/notesMasters/notesMaster1.xml" Id="R1b2bc041339440d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b6ebd1a01ca417b" /><Relationship Type="http://schemas.openxmlformats.org/officeDocument/2006/relationships/notesMaster" Target="/ppt/notesMasters/notesMaster1.xml" Id="R68d4c8acacb54b7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5008ab8ff754ddf" /><Relationship Type="http://schemas.openxmlformats.org/officeDocument/2006/relationships/notesMaster" Target="/ppt/notesMasters/notesMaster1.xml" Id="Rb0e664d9058b4ff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489a990fb014c4b" /><Relationship Type="http://schemas.openxmlformats.org/officeDocument/2006/relationships/notesMaster" Target="/ppt/notesMasters/notesMaster1.xml" Id="Rc56c0f0280c543f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0514d8b474c48f3" /><Relationship Type="http://schemas.openxmlformats.org/officeDocument/2006/relationships/notesMaster" Target="/ppt/notesMasters/notesMaster1.xml" Id="R1f6bc543e2254c90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565f3b723074683" /><Relationship Type="http://schemas.openxmlformats.org/officeDocument/2006/relationships/notesMaster" Target="/ppt/notesMasters/notesMaster1.xml" Id="R4dc8a14fc704451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6f0d8c106f84ceb" /><Relationship Type="http://schemas.openxmlformats.org/officeDocument/2006/relationships/notesMaster" Target="/ppt/notesMasters/notesMaster1.xml" Id="R0a571e915f2a49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https://www.ysdinghuo.com/reports/grain-oil-seasoning-digital-ai-report.html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https://www.ysdinghuo.com/reports/grain-oil-seasoning-digital-ai-report.html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https://www.ysdinghuo.com/reports/grain-oil-seasoning-digital-ai-report.html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https://www.ysdinghuo.com/reports/grain-oil-seasoning-digital-ai-report.html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https://www.ysdinghuo.com/reports/grain-oil-seasoning-digital-ai-report.html</a:t>
            </a:r>
            <a:endParaRPr/>
          </a:p>
          <a:p xmlns:a="http://schemas.openxmlformats.org/drawingml/2006/main">
            <a:r>
              <a:t>- https://www.ysdinghuo.com/tools/customer-enable-training-sop.html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https://www.ysdinghuo.com/reports/grain-oil-seasoning-digital-ai-report.html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https://www.ysdinghuo.com/reports/grain-oil-seasoning-digital-ai-report.html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  <a:p xmlns:a="http://schemas.openxmlformats.org/drawingml/2006/main">
            <a:r>
              <a:t>- https://www.ysdinghuo.com/help/product/yunshl-mobile-shop.html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  <a:endParaRPr/>
          </a:p>
          <a:p xmlns:a="http://schemas.openxmlformats.org/drawingml/2006/main">
            <a:r>
              <a:t>- https://www.ysdinghuo.com/help/product/yunshl-mobile-shop.html</a:t>
            </a:r>
          </a:p>
          <a:p xmlns:a="http://schemas.openxmlformats.org/drawingml/2006/main">
            <a:r>
              <a:t>- https://www.ysdinghuo.com/help/product/yunshl-pc-shop-new.html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https://www.ysdinghuo.com/reports/grain-oil-seasoning-digital-ai-report.html</a:t>
            </a:r>
            <a:endParaRPr/>
          </a:p>
          <a:p xmlns:a="http://schemas.openxmlformats.org/drawingml/2006/main">
            <a:r>
              <a:t>- https://www.ysdinghuo.com/tools/customer-enable-training-sop.html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  <a:endParaRPr/>
          </a:p>
          <a:p xmlns:a="http://schemas.openxmlformats.org/drawingml/2006/main">
            <a:r>
              <a:t>- https://www.ysdinghuo.com/help/product/yunshl-decorate.html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  <a:endParaRPr/>
          </a:p>
          <a:p xmlns:a="http://schemas.openxmlformats.org/drawingml/2006/main">
            <a:r>
              <a:t>- https://www.ysdinghuo.com/help/product/yunshl-decorate.html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https://www.ysdinghuo.com/help/product/yunshl-mobile-shop.html</a:t>
            </a:r>
            <a:endParaRPr/>
          </a:p>
          <a:p xmlns:a="http://schemas.openxmlformats.org/drawingml/2006/main">
            <a:r>
              <a:t>- https://www.ysdinghuo.com/help/product/yunshl-pc-shop-new.html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</a:t>
            </a:r>
            <a:endParaRPr/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https://www.ysdinghuo.com/help/product/yunshl-mobile-shop.html</a:t>
            </a:r>
            <a:endParaRPr/>
          </a:p>
          <a:p xmlns:a="http://schemas.openxmlformats.org/drawingml/2006/main">
            <a:r>
              <a:t>- https://www.ysdinghuo.com/help/product/yunshl-pc-shop-new.html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https://www.ysdinghuo.com/help/product/yunshl-mobile-shop.html</a:t>
            </a:r>
            <a:endParaRPr/>
          </a:p>
          <a:p xmlns:a="http://schemas.openxmlformats.org/drawingml/2006/main">
            <a:r>
              <a:t>- https://www.ysdinghuo.com/help/product/yunshl-pc-shop-new.html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https://www.ysdinghuo.com/help/product/yunshl-mobile-shop.html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  <a:endParaRPr/>
          </a:p>
          <a:p xmlns:a="http://schemas.openxmlformats.org/drawingml/2006/main">
            <a:r>
              <a:t>- 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  <a:endParaRPr/>
          </a:p>
          <a:p xmlns:a="http://schemas.openxmlformats.org/drawingml/2006/main">
            <a:r>
              <a:t>- 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  <a:endParaRPr/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https://www.ysdinghuo.com/help/product/yunshl-erp.html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  <a:p xmlns:a="http://schemas.openxmlformats.org/drawingml/2006/main">
            <a:r>
              <a:t>- https://www.ysdinghuo.com/autoDelivery.html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https://www.ysdinghuo.com/help/product/yunshl-erp.html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https://www.ysdinghuo.com/split.html</a:t>
            </a:r>
            <a:endParaRPr/>
          </a:p>
          <a:p xmlns:a="http://schemas.openxmlformats.org/drawingml/2006/main">
            <a:r>
              <a:t>- https://www.ysdinghuo.com/onlineService.html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https://www.ysdinghuo.com/aggregationPay.html</a:t>
            </a:r>
            <a:endParaRPr/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https://www.ysdinghuo.com/solution_catering.html</a:t>
            </a:r>
            <a:endParaRPr/>
          </a:p>
          <a:p xmlns:a="http://schemas.openxmlformats.org/drawingml/2006/main">
            <a:r>
              <a:t>- https://www.ysdinghuo.com/tools/customer-enable-training-sop.html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https://www.ysdinghuo.com/aboutus.html</a:t>
            </a:r>
            <a:endParaRPr/>
          </a:p>
          <a:p xmlns:a="http://schemas.openxmlformats.org/drawingml/2006/main">
            <a:r>
              <a:t>- https://www.ysdinghuo.com/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  <a:endParaRPr/>
          </a:p>
          <a:p xmlns:a="http://schemas.openxmlformats.org/drawingml/2006/main">
            <a:r>
              <a:t>- https://www.ysdinghuo.com/aboutus.html</a:t>
            </a:r>
          </a:p>
          <a:p xmlns:a="http://schemas.openxmlformats.org/drawingml/2006/main">
            <a:r>
              <a:t>- https://www.ysdinghuo.com/service.html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e4e9bcce7146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26f137f2324a94" /><Relationship Type="http://schemas.openxmlformats.org/officeDocument/2006/relationships/slideLayout" Target="/ppt/slideLayouts/slideLayout1.xml" Id="R2edb2e671fc64f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db2e671fc64f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29dd3c856343fb" /><Relationship Type="http://schemas.openxmlformats.org/officeDocument/2006/relationships/image" Target="/ppt/media/image.png" Id="R8ae0e80aa10c4846" /><Relationship Type="http://schemas.openxmlformats.org/officeDocument/2006/relationships/image" Target="/ppt/media/image2.png" Id="R4ae920dc82a94c2d" /><Relationship Type="http://schemas.openxmlformats.org/officeDocument/2006/relationships/notesSlide" Target="/ppt/notesSlides/notesSlide1.xml" Id="R9aa1e53079574d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cb0867b244d5d" /><Relationship Type="http://schemas.openxmlformats.org/officeDocument/2006/relationships/image" Target="/ppt/media/image3.png" Id="Rfe7d816be0fa4588" /><Relationship Type="http://schemas.openxmlformats.org/officeDocument/2006/relationships/image" Target="/ppt/media/image4.png" Id="R01c49a26b34a4467" /><Relationship Type="http://schemas.openxmlformats.org/officeDocument/2006/relationships/image" Target="/ppt/media/image5.png" Id="Ra0d4baf34d0b4ac3" /><Relationship Type="http://schemas.openxmlformats.org/officeDocument/2006/relationships/image" Target="/ppt/media/image6.png" Id="Rae5595cd37e242ed" /><Relationship Type="http://schemas.openxmlformats.org/officeDocument/2006/relationships/image" Target="/ppt/media/image7.png" Id="R1bf1e18acad94f7e" /><Relationship Type="http://schemas.openxmlformats.org/officeDocument/2006/relationships/notesSlide" Target="/ppt/notesSlides/notesSlide2.xml" Id="R1a679a05486045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b3fc234f574274" /><Relationship Type="http://schemas.openxmlformats.org/officeDocument/2006/relationships/image" Target="/ppt/media/image.jpeg" Id="R1f0ec623bc4640eb" /><Relationship Type="http://schemas.openxmlformats.org/officeDocument/2006/relationships/image" Target="/ppt/media/image2.jpeg" Id="Rfcfe4045225f4a46" /><Relationship Type="http://schemas.openxmlformats.org/officeDocument/2006/relationships/image" Target="/ppt/media/image3.jpeg" Id="Rf030ff071f124f38" /><Relationship Type="http://schemas.openxmlformats.org/officeDocument/2006/relationships/image" Target="/ppt/media/image4.jpeg" Id="Rb9906a08f007415b" /><Relationship Type="http://schemas.openxmlformats.org/officeDocument/2006/relationships/notesSlide" Target="/ppt/notesSlides/notesSlide3.xml" Id="Rd9d368465eee4f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7ce2bde30c4ea3" /><Relationship Type="http://schemas.openxmlformats.org/officeDocument/2006/relationships/image" Target="/ppt/media/image8.png" Id="R9210bdc5f7a34002" /><Relationship Type="http://schemas.openxmlformats.org/officeDocument/2006/relationships/notesSlide" Target="/ppt/notesSlides/notesSlide4.xml" Id="Rfcf5f92961f245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c9a68df364660" /><Relationship Type="http://schemas.openxmlformats.org/officeDocument/2006/relationships/image" Target="/ppt/media/image9.png" Id="R12c0d851be1e487f" /><Relationship Type="http://schemas.openxmlformats.org/officeDocument/2006/relationships/notesSlide" Target="/ppt/notesSlides/notesSlide5.xml" Id="R7b83ea77249b48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07d710b814630" /><Relationship Type="http://schemas.openxmlformats.org/officeDocument/2006/relationships/image" Target="/ppt/media/image8.png" Id="Rca96df44d5b8440d" /><Relationship Type="http://schemas.openxmlformats.org/officeDocument/2006/relationships/notesSlide" Target="/ppt/notesSlides/notesSlide6.xml" Id="Ra858c06869c24b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2d9d3881614409" /><Relationship Type="http://schemas.openxmlformats.org/officeDocument/2006/relationships/image" Target="/ppt/media/image8.png" Id="R913422866d654718" /><Relationship Type="http://schemas.openxmlformats.org/officeDocument/2006/relationships/image" Target="/ppt/media/image3.png" Id="R06c41564ba8d4881" /><Relationship Type="http://schemas.openxmlformats.org/officeDocument/2006/relationships/image" Target="/ppt/media/image6.png" Id="R8ed18a3bbca34e68" /><Relationship Type="http://schemas.openxmlformats.org/officeDocument/2006/relationships/image" Target="/ppt/media/image7.png" Id="R81affbaee2cd4e0c" /><Relationship Type="http://schemas.openxmlformats.org/officeDocument/2006/relationships/notesSlide" Target="/ppt/notesSlides/notesSlide7.xml" Id="R1f9f7829ede24e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7b7c2b48a41fa" /><Relationship Type="http://schemas.openxmlformats.org/officeDocument/2006/relationships/image" Target="/ppt/media/image4.png" Id="R822a7b52a71f4fbd" /><Relationship Type="http://schemas.openxmlformats.org/officeDocument/2006/relationships/image" Target="/ppt/media/image3.png" Id="Rb1e6de644c1d41bc" /><Relationship Type="http://schemas.openxmlformats.org/officeDocument/2006/relationships/image" Target="/ppt/media/image8.png" Id="Ra9610c75150d4cdb" /><Relationship Type="http://schemas.openxmlformats.org/officeDocument/2006/relationships/image" Target="/ppt/media/image5.png" Id="R883c6baec7e6406d" /><Relationship Type="http://schemas.openxmlformats.org/officeDocument/2006/relationships/image" Target="/ppt/media/image6.png" Id="R855d9c534e034580" /><Relationship Type="http://schemas.openxmlformats.org/officeDocument/2006/relationships/image" Target="/ppt/media/image7.png" Id="R06ad016add044c70" /><Relationship Type="http://schemas.openxmlformats.org/officeDocument/2006/relationships/image" Target="/ppt/media/image10.png" Id="R19ba69c1c7ba446f" /><Relationship Type="http://schemas.openxmlformats.org/officeDocument/2006/relationships/notesSlide" Target="/ppt/notesSlides/notesSlide8.xml" Id="R27f6ea8ddde244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cc283ee7f480e" /><Relationship Type="http://schemas.openxmlformats.org/officeDocument/2006/relationships/image" Target="/ppt/media/image11.png" Id="Ra05097268bbc40cc" /><Relationship Type="http://schemas.openxmlformats.org/officeDocument/2006/relationships/image" Target="/ppt/media/image12.png" Id="R71cccbde8c2040fc" /><Relationship Type="http://schemas.openxmlformats.org/officeDocument/2006/relationships/image" Target="/ppt/media/image13.png" Id="R6cc8ace6f1c14f24" /><Relationship Type="http://schemas.openxmlformats.org/officeDocument/2006/relationships/notesSlide" Target="/ppt/notesSlides/notesSlide9.xml" Id="R7d4726fd2b3f45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fec2a903142e8" /><Relationship Type="http://schemas.openxmlformats.org/officeDocument/2006/relationships/notesSlide" Target="/ppt/notesSlides/notesSlide10.xml" Id="R9ecc07f478e84a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02037207f4660" /><Relationship Type="http://schemas.openxmlformats.org/officeDocument/2006/relationships/image" Target="/ppt/media/image14.png" Id="R737d1416d47d4964" /><Relationship Type="http://schemas.openxmlformats.org/officeDocument/2006/relationships/image" Target="/ppt/media/image12.png" Id="Rb906d4832445457b" /><Relationship Type="http://schemas.openxmlformats.org/officeDocument/2006/relationships/image" Target="/ppt/media/image8.png" Id="R1a5fdc9b466345b0" /><Relationship Type="http://schemas.openxmlformats.org/officeDocument/2006/relationships/notesSlide" Target="/ppt/notesSlides/notesSlide11.xml" Id="Rbb916e61c0a74e8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39114fa534bfe" /><Relationship Type="http://schemas.openxmlformats.org/officeDocument/2006/relationships/image" Target="/ppt/media/image15.png" Id="Rf0b53b74f33444ad" /><Relationship Type="http://schemas.openxmlformats.org/officeDocument/2006/relationships/image" Target="/ppt/media/image16.png" Id="R00372c59c21e482f" /><Relationship Type="http://schemas.openxmlformats.org/officeDocument/2006/relationships/notesSlide" Target="/ppt/notesSlides/notesSlide12.xml" Id="R64be36fb6f414f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0aed86c31487a" /><Relationship Type="http://schemas.openxmlformats.org/officeDocument/2006/relationships/image" Target="/ppt/media/image17.png" Id="Re87f5740424443ea" /><Relationship Type="http://schemas.openxmlformats.org/officeDocument/2006/relationships/image" Target="/ppt/media/image13.png" Id="Re9537f4a46be48b7" /><Relationship Type="http://schemas.openxmlformats.org/officeDocument/2006/relationships/image" Target="/ppt/media/image8.png" Id="R3a3fe809efbe4463" /><Relationship Type="http://schemas.openxmlformats.org/officeDocument/2006/relationships/notesSlide" Target="/ppt/notesSlides/notesSlide13.xml" Id="Ra14a5a9a0a6a4d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9ee981cf1424e" /><Relationship Type="http://schemas.openxmlformats.org/officeDocument/2006/relationships/image" Target="/ppt/media/image12.png" Id="Rd20f263142bb4173" /><Relationship Type="http://schemas.openxmlformats.org/officeDocument/2006/relationships/image" Target="/ppt/media/image8.png" Id="R68907737f8614ca8" /><Relationship Type="http://schemas.openxmlformats.org/officeDocument/2006/relationships/notesSlide" Target="/ppt/notesSlides/notesSlide14.xml" Id="R0804f143c75240c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0a86bfb7a04913" /><Relationship Type="http://schemas.openxmlformats.org/officeDocument/2006/relationships/image" Target="/ppt/media/image18.png" Id="R3b437a6d8a9b4271" /><Relationship Type="http://schemas.openxmlformats.org/officeDocument/2006/relationships/image" Target="/ppt/media/image8.png" Id="R1648f96e09fc4d60" /><Relationship Type="http://schemas.openxmlformats.org/officeDocument/2006/relationships/image" Target="/ppt/media/image5.png" Id="R2de84cf4e11f42af" /><Relationship Type="http://schemas.openxmlformats.org/officeDocument/2006/relationships/image" Target="/ppt/media/image19.png" Id="R97bf803bd62949cd" /><Relationship Type="http://schemas.openxmlformats.org/officeDocument/2006/relationships/notesSlide" Target="/ppt/notesSlides/notesSlide15.xml" Id="R2cc2de6151804f9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2fe4976994fc2" /><Relationship Type="http://schemas.openxmlformats.org/officeDocument/2006/relationships/image" Target="/ppt/media/image18.png" Id="R1c0265afa8fd45af" /><Relationship Type="http://schemas.openxmlformats.org/officeDocument/2006/relationships/image" Target="/ppt/media/image8.png" Id="R06162ba0d8eb4c72" /><Relationship Type="http://schemas.openxmlformats.org/officeDocument/2006/relationships/notesSlide" Target="/ppt/notesSlides/notesSlide16.xml" Id="R88b64454e4ed436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352c721234a73" /><Relationship Type="http://schemas.openxmlformats.org/officeDocument/2006/relationships/image" Target="/ppt/media/image3.png" Id="Rf843e5c83cda4201" /><Relationship Type="http://schemas.openxmlformats.org/officeDocument/2006/relationships/image" Target="/ppt/media/image8.png" Id="R65075cdf697844fe" /><Relationship Type="http://schemas.openxmlformats.org/officeDocument/2006/relationships/image" Target="/ppt/media/image18.png" Id="R3341283de09b4cac" /><Relationship Type="http://schemas.openxmlformats.org/officeDocument/2006/relationships/notesSlide" Target="/ppt/notesSlides/notesSlide17.xml" Id="R41741487b220459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082da69ea40c1" /><Relationship Type="http://schemas.openxmlformats.org/officeDocument/2006/relationships/image" Target="/ppt/media/image18.png" Id="Rf36b7290a5ff49ca" /><Relationship Type="http://schemas.openxmlformats.org/officeDocument/2006/relationships/notesSlide" Target="/ppt/notesSlides/notesSlide18.xml" Id="R8a6159db96c242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b41988db54820" /><Relationship Type="http://schemas.openxmlformats.org/officeDocument/2006/relationships/image" Target="/ppt/media/image20.png" Id="R03b6f420309b4d7f" /><Relationship Type="http://schemas.openxmlformats.org/officeDocument/2006/relationships/image" Target="/ppt/media/image5.png" Id="Re25643fe24b24de0" /><Relationship Type="http://schemas.openxmlformats.org/officeDocument/2006/relationships/image" Target="/ppt/media/image8.png" Id="Rcb1bee7dcf714b07" /><Relationship Type="http://schemas.openxmlformats.org/officeDocument/2006/relationships/notesSlide" Target="/ppt/notesSlides/notesSlide19.xml" Id="Rf64b619712db4df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a6c8586e8437e" /><Relationship Type="http://schemas.openxmlformats.org/officeDocument/2006/relationships/image" Target="/ppt/media/image12.png" Id="Rb20baa2b38194bbe" /><Relationship Type="http://schemas.openxmlformats.org/officeDocument/2006/relationships/image" Target="/ppt/media/image13.png" Id="Re20e4099ae594658" /><Relationship Type="http://schemas.openxmlformats.org/officeDocument/2006/relationships/image" Target="/ppt/media/image8.png" Id="Rda65b572d169432b" /><Relationship Type="http://schemas.openxmlformats.org/officeDocument/2006/relationships/image" Target="/ppt/media/image3.png" Id="R4d6d36d433874477" /><Relationship Type="http://schemas.openxmlformats.org/officeDocument/2006/relationships/notesSlide" Target="/ppt/notesSlides/notesSlide20.xml" Id="Rfbd49a4115c147f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7f561362f46e9" /><Relationship Type="http://schemas.openxmlformats.org/officeDocument/2006/relationships/notesSlide" Target="/ppt/notesSlides/notesSlide21.xml" Id="Rabee1ad8dd57474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979c2cd024c89" /><Relationship Type="http://schemas.openxmlformats.org/officeDocument/2006/relationships/image" Target="/ppt/media/image3.png" Id="Rf9085807fe83467c" /><Relationship Type="http://schemas.openxmlformats.org/officeDocument/2006/relationships/image" Target="/ppt/media/image19.png" Id="R4ee4e08eb51b4631" /><Relationship Type="http://schemas.openxmlformats.org/officeDocument/2006/relationships/image" Target="/ppt/media/image8.png" Id="Re6c07a00102a4831" /><Relationship Type="http://schemas.openxmlformats.org/officeDocument/2006/relationships/notesSlide" Target="/ppt/notesSlides/notesSlide22.xml" Id="R7cd1307281f04ca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c409cc54e4ecc" /><Relationship Type="http://schemas.openxmlformats.org/officeDocument/2006/relationships/image" Target="/ppt/media/image18.png" Id="R4646a7ac51f446c7" /><Relationship Type="http://schemas.openxmlformats.org/officeDocument/2006/relationships/image" Target="/ppt/media/image8.png" Id="R43cfce41f6c544c5" /><Relationship Type="http://schemas.openxmlformats.org/officeDocument/2006/relationships/image" Target="/ppt/media/image21.png" Id="R11df6bba446e47eb" /><Relationship Type="http://schemas.openxmlformats.org/officeDocument/2006/relationships/notesSlide" Target="/ppt/notesSlides/notesSlide23.xml" Id="R90cb418b50954f9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1813953b649cb" /><Relationship Type="http://schemas.openxmlformats.org/officeDocument/2006/relationships/image" Target="/ppt/media/image22.png" Id="R3bbcad0eca2c48fd" /><Relationship Type="http://schemas.openxmlformats.org/officeDocument/2006/relationships/image" Target="/ppt/media/image10.png" Id="R8a205ea5e4a744de" /><Relationship Type="http://schemas.openxmlformats.org/officeDocument/2006/relationships/image" Target="/ppt/media/image8.png" Id="Raa90d728aed548a7" /><Relationship Type="http://schemas.openxmlformats.org/officeDocument/2006/relationships/image" Target="/ppt/media/image5.png" Id="Raec97d26fc31419b" /><Relationship Type="http://schemas.openxmlformats.org/officeDocument/2006/relationships/image" Target="/ppt/media/image6.png" Id="Rc45408aa0c154dc5" /><Relationship Type="http://schemas.openxmlformats.org/officeDocument/2006/relationships/notesSlide" Target="/ppt/notesSlides/notesSlide24.xml" Id="Refb9ca65f95e42c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4cf66994b4476" /><Relationship Type="http://schemas.openxmlformats.org/officeDocument/2006/relationships/image" Target="/ppt/media/image23.png" Id="R222c5c19835c4bc6" /><Relationship Type="http://schemas.openxmlformats.org/officeDocument/2006/relationships/image" Target="/ppt/media/image8.png" Id="R693e67963584471a" /><Relationship Type="http://schemas.openxmlformats.org/officeDocument/2006/relationships/notesSlide" Target="/ppt/notesSlides/notesSlide25.xml" Id="R195727abb63441f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f8e35ff5b4256" /><Relationship Type="http://schemas.openxmlformats.org/officeDocument/2006/relationships/image" Target="/ppt/media/image24.png" Id="R5bf891995df741c2" /><Relationship Type="http://schemas.openxmlformats.org/officeDocument/2006/relationships/image" Target="/ppt/media/image20.png" Id="Rd1a88e10f5bd40b1" /><Relationship Type="http://schemas.openxmlformats.org/officeDocument/2006/relationships/image" Target="/ppt/media/image8.png" Id="R96ed1ca4cbc84ec1" /><Relationship Type="http://schemas.openxmlformats.org/officeDocument/2006/relationships/notesSlide" Target="/ppt/notesSlides/notesSlide26.xml" Id="R2286ce10ae7443d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a147556939480b" /><Relationship Type="http://schemas.openxmlformats.org/officeDocument/2006/relationships/image" Target="/ppt/media/image25.png" Id="Re4d6e8d7b7a94248" /><Relationship Type="http://schemas.openxmlformats.org/officeDocument/2006/relationships/image" Target="/ppt/media/image8.png" Id="Re19a81af1f1c4d18" /><Relationship Type="http://schemas.openxmlformats.org/officeDocument/2006/relationships/image" Target="/ppt/media/image7.png" Id="R14149cd8663341e9" /><Relationship Type="http://schemas.openxmlformats.org/officeDocument/2006/relationships/notesSlide" Target="/ppt/notesSlides/notesSlide27.xml" Id="R272b5547ed77420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50b36f4ae4449" /><Relationship Type="http://schemas.openxmlformats.org/officeDocument/2006/relationships/image" Target="/ppt/media/image26.png" Id="R167ffca258164324" /><Relationship Type="http://schemas.openxmlformats.org/officeDocument/2006/relationships/image" Target="/ppt/media/image2.jpeg" Id="Ra2c324b8f76d4afc" /><Relationship Type="http://schemas.openxmlformats.org/officeDocument/2006/relationships/image" Target="/ppt/media/image4.jpeg" Id="Rfef9015029534d42" /><Relationship Type="http://schemas.openxmlformats.org/officeDocument/2006/relationships/image" Target="/ppt/media/image8.png" Id="R7996b42d7f5e4a55" /><Relationship Type="http://schemas.openxmlformats.org/officeDocument/2006/relationships/notesSlide" Target="/ppt/notesSlides/notesSlide28.xml" Id="R616be0b7f2ed471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44d546a544949" /><Relationship Type="http://schemas.openxmlformats.org/officeDocument/2006/relationships/image" Target="/ppt/media/image27.png" Id="R03c55767c2a14d38" /><Relationship Type="http://schemas.openxmlformats.org/officeDocument/2006/relationships/image" Target="/ppt/media/image28.png" Id="Rcc8727fecc2944c7" /><Relationship Type="http://schemas.openxmlformats.org/officeDocument/2006/relationships/image" Target="/ppt/media/image8.png" Id="R493457f00260424b" /><Relationship Type="http://schemas.openxmlformats.org/officeDocument/2006/relationships/image" Target="/ppt/media/image3.png" Id="R1f50b4ce604d485e" /><Relationship Type="http://schemas.openxmlformats.org/officeDocument/2006/relationships/notesSlide" Target="/ppt/notesSlides/notesSlide29.xml" Id="R2246d413310b443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9e36a75cf4905" /><Relationship Type="http://schemas.openxmlformats.org/officeDocument/2006/relationships/image" Target="/ppt/media/image29.png" Id="Rfb22d1ef18ff46eb" /><Relationship Type="http://schemas.openxmlformats.org/officeDocument/2006/relationships/image" Target="/ppt/media/image6.png" Id="Rbba2544f551b4024" /><Relationship Type="http://schemas.openxmlformats.org/officeDocument/2006/relationships/image" Target="/ppt/media/image8.png" Id="Ra8bf5222f76549c0" /><Relationship Type="http://schemas.openxmlformats.org/officeDocument/2006/relationships/notesSlide" Target="/ppt/notesSlides/notesSlide30.xml" Id="R27c6476f175e4ff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5c5b62319e470b" /><Relationship Type="http://schemas.openxmlformats.org/officeDocument/2006/relationships/image" Target="/ppt/media/image30.png" Id="R6bd78b30edb24d90" /><Relationship Type="http://schemas.openxmlformats.org/officeDocument/2006/relationships/image" Target="/ppt/media/image28.png" Id="R0bc8727082c84a34" /><Relationship Type="http://schemas.openxmlformats.org/officeDocument/2006/relationships/image" Target="/ppt/media/image3.png" Id="Rc41cac61174f4821" /><Relationship Type="http://schemas.openxmlformats.org/officeDocument/2006/relationships/image" Target="/ppt/media/image20.png" Id="R3f8aa627d5f94ed6" /><Relationship Type="http://schemas.openxmlformats.org/officeDocument/2006/relationships/image" Target="/ppt/media/image5.png" Id="R908f7c3880ba4fa7" /><Relationship Type="http://schemas.openxmlformats.org/officeDocument/2006/relationships/image" Target="/ppt/media/image7.png" Id="Rba3443bc991b4a0b" /><Relationship Type="http://schemas.openxmlformats.org/officeDocument/2006/relationships/notesSlide" Target="/ppt/notesSlides/notesSlide31.xml" Id="R384404e0026c4d0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166565ad84861" /><Relationship Type="http://schemas.openxmlformats.org/officeDocument/2006/relationships/image" Target="/ppt/media/image31.png" Id="Ree4a82f808c840ef" /><Relationship Type="http://schemas.openxmlformats.org/officeDocument/2006/relationships/image" Target="/ppt/media/image32.png" Id="Rc1ede18374a24b48" /><Relationship Type="http://schemas.openxmlformats.org/officeDocument/2006/relationships/notesSlide" Target="/ppt/notesSlides/notesSlide32.xml" Id="R914055d32deb4f3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a693c0e334d90" /><Relationship Type="http://schemas.openxmlformats.org/officeDocument/2006/relationships/notesSlide" Target="/ppt/notesSlides/notesSlide33.xml" Id="R93519f35676d45e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3783f98774630" /><Relationship Type="http://schemas.openxmlformats.org/officeDocument/2006/relationships/image" Target="/ppt/media/image7.png" Id="R512b490f8f6047e8" /><Relationship Type="http://schemas.openxmlformats.org/officeDocument/2006/relationships/notesSlide" Target="/ppt/notesSlides/notesSlide34.xml" Id="R794ec04309ca48e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ddf2da9d94407f" /><Relationship Type="http://schemas.openxmlformats.org/officeDocument/2006/relationships/image" Target="/ppt/media/image33.png" Id="R73c0cec3a2664aaf" /><Relationship Type="http://schemas.openxmlformats.org/officeDocument/2006/relationships/image" Target="/ppt/media/image10.png" Id="R619a677c5aa3497d" /><Relationship Type="http://schemas.openxmlformats.org/officeDocument/2006/relationships/image" Target="/ppt/media/image8.png" Id="Rdd9bd5175848478b" /><Relationship Type="http://schemas.openxmlformats.org/officeDocument/2006/relationships/image" Target="/ppt/media/image5.png" Id="R539df0be64144d46" /><Relationship Type="http://schemas.openxmlformats.org/officeDocument/2006/relationships/image" Target="/ppt/media/image7.png" Id="R55f9c4d59d454f9e" /><Relationship Type="http://schemas.openxmlformats.org/officeDocument/2006/relationships/notesSlide" Target="/ppt/notesSlides/notesSlide35.xml" Id="Rcad09426d2f243c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c63b295b84a1e" /><Relationship Type="http://schemas.openxmlformats.org/officeDocument/2006/relationships/image" Target="/ppt/media/image34.png" Id="R9d198cd2b5b3439b" /><Relationship Type="http://schemas.openxmlformats.org/officeDocument/2006/relationships/image" Target="/ppt/media/image6.png" Id="R191c2e9404e74b04" /><Relationship Type="http://schemas.openxmlformats.org/officeDocument/2006/relationships/image" Target="/ppt/media/image35.png" Id="R04bf8a213ff34b58" /><Relationship Type="http://schemas.openxmlformats.org/officeDocument/2006/relationships/image" Target="/ppt/media/image8.png" Id="R6445de0f616f43a6" /><Relationship Type="http://schemas.openxmlformats.org/officeDocument/2006/relationships/notesSlide" Target="/ppt/notesSlides/notesSlide36.xml" Id="R0cb7ecebcab84ca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99f008e5f4821" /><Relationship Type="http://schemas.openxmlformats.org/officeDocument/2006/relationships/image" Target="/ppt/media/image36.png" Id="Ra02e4443c0284125" /><Relationship Type="http://schemas.openxmlformats.org/officeDocument/2006/relationships/image" Target="/ppt/media/image37.png" Id="R3ca87928c2aa49ea" /><Relationship Type="http://schemas.openxmlformats.org/officeDocument/2006/relationships/notesSlide" Target="/ppt/notesSlides/notesSlide37.xml" Id="Rf45a5358c0ac420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dea1cd4084e9a" /><Relationship Type="http://schemas.openxmlformats.org/officeDocument/2006/relationships/image" Target="/ppt/media/image38.png" Id="R5a61d02cb5d34c22" /><Relationship Type="http://schemas.openxmlformats.org/officeDocument/2006/relationships/image" Target="/ppt/media/image8.png" Id="R29d15efdb52a4fbe" /><Relationship Type="http://schemas.openxmlformats.org/officeDocument/2006/relationships/image" Target="/ppt/media/image6.png" Id="Rcadec04405644ae7" /><Relationship Type="http://schemas.openxmlformats.org/officeDocument/2006/relationships/image" Target="/ppt/media/image10.png" Id="R074536df09064183" /><Relationship Type="http://schemas.openxmlformats.org/officeDocument/2006/relationships/notesSlide" Target="/ppt/notesSlides/notesSlide38.xml" Id="Rc85c4c2250504b3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b301dcd4d477f" /><Relationship Type="http://schemas.openxmlformats.org/officeDocument/2006/relationships/image" Target="/ppt/media/image2.jpeg" Id="R21d2bba35f2a4264" /><Relationship Type="http://schemas.openxmlformats.org/officeDocument/2006/relationships/notesSlide" Target="/ppt/notesSlides/notesSlide39.xml" Id="R4baf2dff5bed4e55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a1d290eff4b1c" /><Relationship Type="http://schemas.openxmlformats.org/officeDocument/2006/relationships/image" Target="/ppt/media/image4.jpeg" Id="R53e61eb1f9f94567" /><Relationship Type="http://schemas.openxmlformats.org/officeDocument/2006/relationships/image" Target="/ppt/media/image3.jpeg" Id="R34a46a9cf93f4fec" /><Relationship Type="http://schemas.openxmlformats.org/officeDocument/2006/relationships/notesSlide" Target="/ppt/notesSlides/notesSlide40.xml" Id="R0c8f53886d264e7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f63239ba3482b" /><Relationship Type="http://schemas.openxmlformats.org/officeDocument/2006/relationships/image" Target="/ppt/media/image5.jpeg" Id="R93ee460c2bbe4174" /><Relationship Type="http://schemas.openxmlformats.org/officeDocument/2006/relationships/image" Target="/ppt/media/image2.png" Id="R9513db905b8c4b7a" /><Relationship Type="http://schemas.openxmlformats.org/officeDocument/2006/relationships/image" Target="/ppt/media/image8.png" Id="R9e8832dcce564953" /><Relationship Type="http://schemas.openxmlformats.org/officeDocument/2006/relationships/image" Target="/ppt/media/image20.png" Id="Rd9d57f973ffc4950" /><Relationship Type="http://schemas.openxmlformats.org/officeDocument/2006/relationships/notesSlide" Target="/ppt/notesSlides/notesSlide41.xml" Id="Rac6ac76ec97b4db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60a3727244ff9" /><Relationship Type="http://schemas.openxmlformats.org/officeDocument/2006/relationships/image" Target="/ppt/media/image2.png" Id="R89114627965d4786" /><Relationship Type="http://schemas.openxmlformats.org/officeDocument/2006/relationships/image" Target="/ppt/media/image6.jpeg" Id="Ra5f9a7ee27a6402a" /><Relationship Type="http://schemas.openxmlformats.org/officeDocument/2006/relationships/notesSlide" Target="/ppt/notesSlides/notesSlide42.xml" Id="Re1e43880035e40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9">
            <a:extLst xmlns:a="http://schemas.openxmlformats.org/drawingml/2006/main">
              <a:ext uri="{FF2B5EF4-FFF2-40B4-BE49-F238E27FC236}">
                <a16:creationId xmlns:a16="http://schemas.microsoft.com/office/drawing/2014/main" id="{571AC8D0-6720-4FE2-A8ED-9A2FEF63D1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0e80aa10c484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7D1B778-AA81-4C2B-AD01-9CBA9270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2000"/>
                </a:srgbClr>
              </a:gs>
              <a:gs pos="43000">
                <a:srgbClr val="052633">
                  <a:alpha val="68000"/>
                </a:srgbClr>
              </a:gs>
              <a:gs pos="67000">
                <a:srgbClr val="052633">
                  <a:alpha val="10000"/>
                </a:srgbClr>
              </a:gs>
              <a:gs pos="100000">
                <a:srgbClr val="052633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矩形: 圆角 2">
            <a:extLst xmlns:a="http://schemas.openxmlformats.org/drawingml/2006/main">
              <a:ext uri="{FF2B5EF4-FFF2-40B4-BE49-F238E27FC236}">
                <a16:creationId xmlns:a16="http://schemas.microsoft.com/office/drawing/2014/main" id="{9FD28FD3-0DDA-4E71-95F3-6D454FE4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5621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图片 22">
            <a:extLst xmlns:a="http://schemas.openxmlformats.org/drawingml/2006/main">
              <a:ext uri="{FF2B5EF4-FFF2-40B4-BE49-F238E27FC236}">
                <a16:creationId xmlns:a16="http://schemas.microsoft.com/office/drawing/2014/main" id="{9B5EC590-8F8D-4BD4-A538-54577EE1E9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920dc82a94c2d"/>
          <a:stretch xmlns:a="http://schemas.openxmlformats.org/drawingml/2006/main"/>
        </p:blipFill>
        <p:spPr>
          <a:xfrm xmlns:a="http://schemas.openxmlformats.org/drawingml/2006/main">
            <a:off x="757518" y="495300"/>
            <a:ext cx="1075765" cy="304800"/>
          </a:xfrm>
          <a:prstGeom xmlns:a="http://schemas.openxmlformats.org/drawingml/2006/main" prst="rect">
            <a:avLst/>
          </a:prstGeom>
        </p:spPr>
      </p:pic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C71BD18B-A10A-4FC5-A6D6-1BD53F8D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20955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>
              <a:alpha val="20000"/>
            </a:srgbClr>
          </a:solidFill>
          <a:ln xmlns:a="http://schemas.openxmlformats.org/drawingml/2006/main" w="9525">
            <a:solidFill>
              <a:srgbClr val="76D8F7">
                <a:alpha val="40000"/>
              </a:srgbClr>
            </a:solidFill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F0D8731-E697-4555-8F10-B6D18E38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097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BCEE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BCEEFF"/>
                </a:solidFill>
                <a:latin typeface="Microsoft YaHei"/>
                <a:ea typeface="Microsoft YaHei"/>
                <a:cs typeface="Microsoft YaHei"/>
              </a:rPr>
              <a:t>粮油调料行业解决方案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A86CA72-FF78-468E-A64C-09D1BC38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5905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让订货、履约、回款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连成一条业务链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F20E5E63-7A99-4661-8271-D4944567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600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CDE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CDECF4"/>
                </a:solidFill>
                <a:latin typeface="Microsoft YaHei"/>
                <a:ea typeface="Microsoft YaHei"/>
                <a:cs typeface="Microsoft YaHei"/>
              </a:rPr>
              <a:t>云上订货 · 粮油调料一体化订货解决方案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E4FDA179-AE69-4B44-A793-04F5537E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628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AF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EAF7FA"/>
                </a:solidFill>
                <a:latin typeface="Microsoft YaHei"/>
                <a:ea typeface="Microsoft YaHei"/>
                <a:cs typeface="Microsoft YaHei"/>
              </a:rPr>
              <a:t>让客户订得方便，让仓库配得清楚，让货款对得明白。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CC122169-0B91-494B-94C4-E156AE3A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379DAD5-E499-4E4B-9C0D-1A851F8C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53050"/>
            <a:ext cx="838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品牌商城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D9EDCB56-E657-4FF0-A890-FBD0AB85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3340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4FBBA412-DC4B-43BC-AC68-CFD52694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353050"/>
            <a:ext cx="838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分层价格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18A894F9-8230-4857-8F2E-7BA4015E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53340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2605286-00D6-4095-9D93-829F0BEF6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353050"/>
            <a:ext cx="838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批次效期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A4C9978D-B1DA-4C9A-9553-A21429DF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3340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6035688-B1AF-43A7-9BCE-45C2E4E4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353050"/>
            <a:ext cx="838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配送对账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CE8C42A-F6E1-43D3-8858-402FDCBA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5312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DD3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BDD3D9"/>
                </a:solidFill>
                <a:latin typeface="Microsoft YaHei"/>
                <a:ea typeface="Microsoft YaHei"/>
                <a:cs typeface="Microsoft YaHei"/>
              </a:rPr>
              <a:t>面向粮油调料批发 · 餐饮配送 · 区域经销 · 连锁供应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8DC80D67-6601-4015-AA79-DF5FD2D2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115050"/>
            <a:ext cx="93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767468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9402EE4B-6D31-4CB3-9B05-47D4F92C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AAA44EA-223A-4C4F-8271-BAE661CC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 客户为什么需要改变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F2458C8-B515-4D08-A0BD-4D23DC37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把订货、履约、回款放回同一条链路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693576B-3E65-4926-9DEC-6F234036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客户更好订，价格少争议，仓库好配，财务好核。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01B28B6-7F89-4B7F-8EDA-FC3396AF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20B5E49-8220-48DA-8247-846BE4D1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B641A9A-34BD-41B0-8CC5-1A064A80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1BDD47C-8BE4-407C-BF63-64319325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90875"/>
            <a:ext cx="9667875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8D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5EC9E450-8E8A-4B21-B081-68C41EAB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28875"/>
            <a:ext cx="1657350" cy="179070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2069761-6107-409A-809C-A8595FB9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14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9FD7E7"/>
            </a:solidFill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DAE81D71-FFFE-4F17-934A-12D4D79BA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d816be0fa4588"/>
          <a:stretch xmlns:a="http://schemas.openxmlformats.org/drawingml/2006/main"/>
        </p:blipFill>
        <p:spPr>
          <a:xfrm xmlns:a="http://schemas.openxmlformats.org/drawingml/2006/main">
            <a:off x="1502569" y="21693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851B3C1-A672-44A3-B573-7E3F55E0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0"/>
            <a:ext cx="1352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客户订货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81BC594-116C-4484-A265-6B9A40A3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24225"/>
            <a:ext cx="1314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自助下单 / 补货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6A320CD-85BE-4458-87A2-357CD48E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3038475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C5C47D02-183C-4BA8-98CD-62716F34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28875"/>
            <a:ext cx="1657350" cy="179070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54C423E3-C3B7-4FF9-8725-CAA87019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114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9FD7E7"/>
            </a:solidFill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8539185F-1160-4B11-8BF5-DCFA27A579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49a26b34a4467"/>
          <a:stretch xmlns:a="http://schemas.openxmlformats.org/drawingml/2006/main"/>
        </p:blipFill>
        <p:spPr>
          <a:xfrm xmlns:a="http://schemas.openxmlformats.org/drawingml/2006/main">
            <a:off x="3655219" y="21693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E3FD08AD-6CCE-4072-967C-CF92F8B6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857500"/>
            <a:ext cx="1352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核价审核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4D70FEA-2B0C-4B88-9D08-8EE367C2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324225"/>
            <a:ext cx="1314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核价规则 / 复核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99A7BC4-A101-473C-B91C-3EDBEFAD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038475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2F60C862-BF1E-4BDB-B345-92750194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428875"/>
            <a:ext cx="1657350" cy="179070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B0C64630-E5F2-4B49-B306-28D451C2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14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9FD7E7"/>
            </a:solidFill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E99C3604-B089-42F1-B113-C30C86E2F7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4baf34d0b4ac3"/>
          <a:stretch xmlns:a="http://schemas.openxmlformats.org/drawingml/2006/main"/>
        </p:blipFill>
        <p:spPr>
          <a:xfrm xmlns:a="http://schemas.openxmlformats.org/drawingml/2006/main">
            <a:off x="5807869" y="21693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1E5B5549-519B-419C-8D88-68E3E619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857500"/>
            <a:ext cx="1352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仓库履约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81312D9-965E-4B3A-B478-AFDA5309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324225"/>
            <a:ext cx="1314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拣货 / 验货 / 出库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B0045AB-2B40-4CB9-8C8F-116E1E58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038475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35F1F95D-D17C-44DC-AF5C-7AE762C9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428875"/>
            <a:ext cx="1657350" cy="179070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AF258C99-F869-4B17-B7CC-B907E0AD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14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9FD7E7"/>
            </a:solidFill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A77E76F8-2856-4CA4-9BA6-676A439067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595cd37e242ed"/>
          <a:stretch xmlns:a="http://schemas.openxmlformats.org/drawingml/2006/main"/>
        </p:blipFill>
        <p:spPr>
          <a:xfrm xmlns:a="http://schemas.openxmlformats.org/drawingml/2006/main">
            <a:off x="7960519" y="21693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6BBD574C-3ED0-4460-B44B-C3BE5230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857500"/>
            <a:ext cx="1352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配送签收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199D835-61DC-47FE-AAEF-7E9C35E3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24225"/>
            <a:ext cx="1314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线路 / 司机 / 回单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F8E2EE76-D6B7-4FB1-AD5D-05625737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38475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FA665CF5-5D54-433D-ACE4-E8201386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428875"/>
            <a:ext cx="1657350" cy="179070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189E23E6-AF4D-4482-A592-F723AF03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1145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9FD7E7"/>
            </a:solidFill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37EC0DA6-13C3-487A-AEA9-B5F42190BE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1e18acad94f7e"/>
          <a:stretch xmlns:a="http://schemas.openxmlformats.org/drawingml/2006/main"/>
        </p:blipFill>
        <p:spPr>
          <a:xfrm xmlns:a="http://schemas.openxmlformats.org/drawingml/2006/main">
            <a:off x="10113169" y="21693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7693AF0C-0947-480A-BBEB-7283CC82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857500"/>
            <a:ext cx="1352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对账回款</a:t>
            </a: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EAA6EB74-F429-4598-BFB0-4F8F4628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24225"/>
            <a:ext cx="1314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应收 / 核销 / 凭证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4F3A77A5-2713-45EF-B9F9-304459F2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686300"/>
            <a:ext cx="44958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2B5FE437-3C2B-453E-B922-914808C5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705350"/>
            <a:ext cx="4305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同一订单号 · 同一状态 · 同一凭证链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2EA12FFD-B0E2-4F88-9414-224DA305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257800"/>
            <a:ext cx="628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rPr>
              <a:t>每一次改价、发货、签收和收款，都能回到原订单核对。</a:t>
            </a:r>
          </a:p>
        </p:txBody>
      </p:sp>
    </p:spTree>
    <p:extLst>
      <p:ext uri="{BB962C8B-B14F-4D97-AF65-F5344CB8AC3E}">
        <p14:creationId xmlns:p14="http://schemas.microsoft.com/office/powerpoint/2010/main" val="15648291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F4939779-45AC-4CA1-AA5D-8B614261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607DB29-EE6A-48C4-90F1-383E2DE7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 客户为什么需要改变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B8C5C15-F3B2-4C9C-BA89-7B4F569DD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这套系统为高频、多规格、多价格而生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2C2D08B-EABC-4D43-B0D6-D9F94F36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适合粮油调料批发、餐饮配送、区域经销与连锁供应。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27382D4-A6A4-4C07-8BB1-95E4E8E1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CD1A121-26CB-45A8-8774-7263AC84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36C922A-7AD1-4AA4-BAFC-D4C832D8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31" name="图片 30">
            <a:extLst xmlns:a="http://schemas.openxmlformats.org/drawingml/2006/main">
              <a:ext uri="{FF2B5EF4-FFF2-40B4-BE49-F238E27FC236}">
                <a16:creationId xmlns:a16="http://schemas.microsoft.com/office/drawing/2014/main" id="{7C58E3A8-0232-4D72-87DC-AF97140D54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ec623bc4640eb"/>
          <a:srcRect xmlns:a="http://schemas.openxmlformats.org/drawingml/2006/main" l="0" t="4258" r="0" b="42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33600"/>
            <a:ext cx="5219700" cy="17907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E2069112-C2C6-4727-BA98-73D5A28E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5219700" cy="800100"/>
          </a:xfrm>
          <a:prstGeom xmlns:a="http://schemas.openxmlformats.org/drawingml/2006/main" prst="roundRect">
            <a:avLst>
              <a:gd name="adj" fmla="val 19048"/>
            </a:avLst>
          </a:prstGeom>
          <a:gradFill xmlns:a="http://schemas.openxmlformats.org/drawingml/2006/main">
            <a:gsLst>
              <a:gs pos="0">
                <a:srgbClr val="052633">
                  <a:alpha val="92000"/>
                </a:srgbClr>
              </a:gs>
              <a:gs pos="100000">
                <a:srgbClr val="052633">
                  <a:alpha val="58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1EEFFBE-5AEC-4FFF-8615-261FFFAB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38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粮油调料批发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7CD92B0-01EC-4613-AE41-AF85702F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71875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rPr>
              <a:t>标品多、单位多、价格体系复杂</a:t>
            </a:r>
          </a:p>
        </p:txBody>
      </p:sp>
      <p:pic>
        <p:nvPicPr>
          <p:cNvPr id="35" name="图片 34">
            <a:extLst xmlns:a="http://schemas.openxmlformats.org/drawingml/2006/main">
              <a:ext uri="{FF2B5EF4-FFF2-40B4-BE49-F238E27FC236}">
                <a16:creationId xmlns:a16="http://schemas.microsoft.com/office/drawing/2014/main" id="{DE63C10A-B36B-4007-B180-4FA16B1BC0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e4045225f4a46"/>
          <a:srcRect xmlns:a="http://schemas.openxmlformats.org/drawingml/2006/main" l="0" t="19467" r="0" b="194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34100" y="2133600"/>
            <a:ext cx="5219700" cy="17907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09AAC191-3737-4DD2-9D98-6C068B46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24200"/>
            <a:ext cx="5219700" cy="800100"/>
          </a:xfrm>
          <a:prstGeom xmlns:a="http://schemas.openxmlformats.org/drawingml/2006/main" prst="roundRect">
            <a:avLst>
              <a:gd name="adj" fmla="val 19048"/>
            </a:avLst>
          </a:prstGeom>
          <a:gradFill xmlns:a="http://schemas.openxmlformats.org/drawingml/2006/main">
            <a:gsLst>
              <a:gs pos="0">
                <a:srgbClr val="052633">
                  <a:alpha val="92000"/>
                </a:srgbClr>
              </a:gs>
              <a:gs pos="100000">
                <a:srgbClr val="052633">
                  <a:alpha val="58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1C10063-E59B-4AC3-8A6E-6DC62E74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238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餐饮与团餐配送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B3BBADE-D19D-4D0B-B1BE-0BEA011A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71875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rPr>
              <a:t>高频补货、到货窗口与账期并存</a:t>
            </a:r>
          </a:p>
        </p:txBody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8EBED297-4FC0-492A-B538-8B7A1C5060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0ff071f124f38"/>
          <a:srcRect xmlns:a="http://schemas.openxmlformats.org/drawingml/2006/main" l="0" t="19467" r="0" b="194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4181475"/>
            <a:ext cx="5219700" cy="17907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4270C2FC-908D-48B1-9855-29ED505D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5219700" cy="800100"/>
          </a:xfrm>
          <a:prstGeom xmlns:a="http://schemas.openxmlformats.org/drawingml/2006/main" prst="roundRect">
            <a:avLst>
              <a:gd name="adj" fmla="val 19048"/>
            </a:avLst>
          </a:prstGeom>
          <a:gradFill xmlns:a="http://schemas.openxmlformats.org/drawingml/2006/main">
            <a:gsLst>
              <a:gs pos="0">
                <a:srgbClr val="052633">
                  <a:alpha val="92000"/>
                </a:srgbClr>
              </a:gs>
              <a:gs pos="100000">
                <a:srgbClr val="052633">
                  <a:alpha val="58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8EF8C25E-5AAA-433C-B16F-1DDAC133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8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区域经销与二批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97416325-8C7E-41A7-BF4C-ADFAF769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6197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rPr>
              <a:t>客户层级、多仓协同、业务员覆盖</a:t>
            </a:r>
          </a:p>
        </p:txBody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323DFEB7-B894-4D61-8A09-02F3383627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06a08f007415b"/>
          <a:srcRect xmlns:a="http://schemas.openxmlformats.org/drawingml/2006/main" l="0" t="19467" r="0" b="194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34100" y="4181475"/>
            <a:ext cx="5219700" cy="17907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B86A337C-3170-4600-AD50-44740898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172075"/>
            <a:ext cx="5219700" cy="800100"/>
          </a:xfrm>
          <a:prstGeom xmlns:a="http://schemas.openxmlformats.org/drawingml/2006/main" prst="roundRect">
            <a:avLst>
              <a:gd name="adj" fmla="val 19048"/>
            </a:avLst>
          </a:prstGeom>
          <a:gradFill xmlns:a="http://schemas.openxmlformats.org/drawingml/2006/main">
            <a:gsLst>
              <a:gs pos="0">
                <a:srgbClr val="052633">
                  <a:alpha val="92000"/>
                </a:srgbClr>
              </a:gs>
              <a:gs pos="100000">
                <a:srgbClr val="052633">
                  <a:alpha val="58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EFC79A2-AF34-4C87-9A6A-0AE70982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28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商超与连锁终端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BF098DE-0ACB-4B6C-8014-B4FE6FA9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6197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DEEF2"/>
                </a:solidFill>
                <a:latin typeface="Microsoft YaHei"/>
                <a:ea typeface="Microsoft YaHei"/>
                <a:cs typeface="Microsoft YaHei"/>
              </a:rPr>
              <a:t>促销、复购、门店统一采购</a:t>
            </a:r>
          </a:p>
        </p:txBody>
      </p:sp>
    </p:spTree>
    <p:extLst>
      <p:ext uri="{BB962C8B-B14F-4D97-AF65-F5344CB8AC3E}">
        <p14:creationId xmlns:p14="http://schemas.microsoft.com/office/powerpoint/2010/main" val="13776238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831D6086-9BD1-48F1-B3B4-B0AC4F0C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5B80D5D-520B-42FB-BF81-CE840E8F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 客户为什么需要改变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D06F85D-00C1-4519-B3FD-908B370E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生意越忙，信息分散的代价越高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47AD4F8-9B13-475B-BD6D-65F0A32C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微信接单、口头报价、纸单拣货，让差错与返工难追溯。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40B98008-CC2C-4481-9318-8F9A0899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2687553-1DF1-4C06-BA50-CBE7573C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AB93498-6A90-4B31-8BC0-B7E5FC22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8BAE66B5-2939-469B-845D-2C876C4F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2514600" cy="26670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8DC34470-1D0E-4F39-ADD0-66242041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81250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2F955AA1-1D77-41A7-B87A-DCAE7E487B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0bdc5f7a34002"/>
          <a:stretch xmlns:a="http://schemas.openxmlformats.org/drawingml/2006/main"/>
        </p:blipFill>
        <p:spPr>
          <a:xfrm xmlns:a="http://schemas.openxmlformats.org/drawingml/2006/main">
            <a:off x="955358" y="24412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23504FE-76B8-4007-8E4C-6CDB6EB7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3812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A636895-08F9-4195-A5BD-63E6109F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微信接单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6F8C1161-CF1B-4370-A38D-1654BA3E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57600"/>
            <a:ext cx="1447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9EAC7FD-55C0-4D05-AD2B-86A5980B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766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消息被刷走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93CAFE9-B07A-4BDD-9582-CE4D3639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148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同一订单被拆成多条聊天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A5874757-67B3-4D86-8306-30A71E4B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171700"/>
            <a:ext cx="2514600" cy="26670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68841657-3C65-4AE3-A9F2-86CD5FB7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DB4C51B2-125F-4F7E-91FB-2BC88FBA25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0bdc5f7a34002"/>
          <a:stretch xmlns:a="http://schemas.openxmlformats.org/drawingml/2006/main"/>
        </p:blipFill>
        <p:spPr>
          <a:xfrm xmlns:a="http://schemas.openxmlformats.org/drawingml/2006/main">
            <a:off x="3679508" y="24412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A36BD95-EC58-4145-AF97-EA68946F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29618D0-3802-4FE4-8AC9-B82F6ECB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432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口头报价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79358BA8-A2EC-4407-B8B0-AF22194A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657600"/>
            <a:ext cx="1447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94031C5-6055-4CA9-8370-CC381D8A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766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价格靠记忆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CF2488E-1E40-47E4-A345-EED85576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1148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客户等级与临时价难复核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5F91D45E-F394-422A-9073-BE80FFA4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71700"/>
            <a:ext cx="2514600" cy="26670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5D6D6016-7FD0-499B-8610-EB00AB72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81250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图片 66">
            <a:extLst xmlns:a="http://schemas.openxmlformats.org/drawingml/2006/main">
              <a:ext uri="{FF2B5EF4-FFF2-40B4-BE49-F238E27FC236}">
                <a16:creationId xmlns:a16="http://schemas.microsoft.com/office/drawing/2014/main" id="{47D41DC0-AE92-47EC-927A-25CDB0CE33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0bdc5f7a34002"/>
          <a:stretch xmlns:a="http://schemas.openxmlformats.org/drawingml/2006/main"/>
        </p:blipFill>
        <p:spPr>
          <a:xfrm xmlns:a="http://schemas.openxmlformats.org/drawingml/2006/main">
            <a:off x="6403658" y="24412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488F1AF-3070-4CA6-9798-9BE2553C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812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0743A2DF-A59D-4B23-A468-C5882B87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432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纸单拣货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CF29C03B-02BA-4896-8321-2464C303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657600"/>
            <a:ext cx="1447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48CFC32B-8BD2-4C98-8021-2A4CBBAC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改动不同步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A0F8FD6A-D50B-4507-8902-0E44831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148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仓库拿到的不是最新版本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4C643788-A9E5-4BB9-A468-F408EE91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71700"/>
            <a:ext cx="2514600" cy="26670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F0C98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67FF3F91-2E93-4473-B195-4914A189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81250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D9A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3FF6F744-552E-4561-97F2-0254ABC183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0bdc5f7a34002"/>
          <a:stretch xmlns:a="http://schemas.openxmlformats.org/drawingml/2006/main"/>
        </p:blipFill>
        <p:spPr>
          <a:xfrm xmlns:a="http://schemas.openxmlformats.org/drawingml/2006/main">
            <a:off x="9127808" y="24412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8811491-21AC-483E-B6FA-B1C36B52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381250"/>
            <a:ext cx="361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4BB25B98-AA97-4807-B95A-6451DEAA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1432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表格对账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20D65E10-0E19-4525-99BD-079DA35B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657600"/>
            <a:ext cx="1447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5867F1AA-E06F-4F6F-8852-55B8685E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676650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凭证来回找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70FFC73D-53AD-41A0-880B-EA8E519B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1148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发货、收款与退货难关联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E63F1637-77C1-4608-AD5C-A331FDCA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257800"/>
            <a:ext cx="8686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5391BD7-07E1-4C95-928E-00AC6A03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381625"/>
            <a:ext cx="8229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最难管理的不是订单多，而是同一笔订单出现了多个版本。</a:t>
            </a:r>
          </a:p>
        </p:txBody>
      </p:sp>
    </p:spTree>
    <p:extLst>
      <p:ext uri="{BB962C8B-B14F-4D97-AF65-F5344CB8AC3E}">
        <p14:creationId xmlns:p14="http://schemas.microsoft.com/office/powerpoint/2010/main" val="8857852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81B65F4A-1BFE-454A-A7A9-77978A91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AB10A2D-3058-4FF7-BE9B-A9D4D9D7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 客户为什么需要改变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AF9EBA7-8B5B-4618-B17C-427C425E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客户想快订，企业却在反复确认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54DF6EA-CF31-4830-8D26-68923CF2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找商品、问价格、报数量、催进度，每一步都占用销售。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8F2109E-70D2-481B-8171-EE9A06BB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EFA5981-FFE2-4B07-B0CB-C2F4F33D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39BB365-378F-4111-86BB-83EAD0E6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09489EE7-036A-49F2-872E-B8B8E84D7C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c0d851be1e487f"/>
          <a:srcRect xmlns:a="http://schemas.openxmlformats.org/drawingml/2006/main" l="13779" t="0" r="137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1943100"/>
            <a:ext cx="478155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8D710178-5050-46B4-85D9-A695579D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943100"/>
            <a:ext cx="4781550" cy="3714750"/>
          </a:xfrm>
          <a:prstGeom xmlns:a="http://schemas.openxmlformats.org/drawingml/2006/main" prst="roundRect">
            <a:avLst>
              <a:gd name="adj" fmla="val 4103"/>
            </a:avLst>
          </a:prstGeom>
          <a:gradFill xmlns:a="http://schemas.openxmlformats.org/drawingml/2006/main">
            <a:gsLst>
              <a:gs pos="0">
                <a:srgbClr val="F4F8FA"/>
              </a:gs>
              <a:gs pos="28000">
                <a:srgbClr val="F4F8FA">
                  <a:alpha val="0"/>
                </a:srgbClr>
              </a:gs>
              <a:gs pos="100000">
                <a:srgbClr val="052633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EAF6FD84-657E-4C2B-826E-F12F231F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0482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CEC71CE9-FFC5-4232-8C13-E4F003AA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57425"/>
            <a:ext cx="533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0A45967-6441-4160-B74D-83999690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76475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FDA02E1F-E678-4CF1-8800-C60130D8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200275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找商品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8DA2FAB-C84D-4252-97BF-F356511C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238375"/>
            <a:ext cx="2800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问业务员有没有货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540F8287-DF86-49CA-A4D3-517FBCE34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50482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C108A76B-96DB-4521-891E-15A9BA77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33725"/>
            <a:ext cx="533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26A359C-A415-4504-ACDB-3BE5ED87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52775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CE33C2D-834E-44C9-BBB3-BC78D4BB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076575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问价格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E199C75-2F07-4262-97F1-8E2052F2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114675"/>
            <a:ext cx="2800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确认今天的客户价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DD3BC677-2DC1-45B1-8CC1-8DC4D64F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0482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FA77A402-E7B2-4123-8095-C4599704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0025"/>
            <a:ext cx="533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D5E5A4A-C9D4-45F2-9157-19FE40DE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29075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0425611-DB64-4143-B9CB-08DED0B8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52875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报数量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0EF07410-3576-41A0-BDD2-69430035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990975"/>
            <a:ext cx="2800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箱、桶、瓶反复折算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38D87408-17FE-4DC9-AF2F-4322C9CCD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50482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6FD0A505-D2ED-4B11-A5EA-926C025D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86325"/>
            <a:ext cx="5334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BB14A10-2644-4002-A5F5-94AE1C35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05375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776C45E0-E34B-4677-B706-2B23DDB1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29175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催进度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AEF407D-615B-442C-9173-DD2DF79A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867275"/>
            <a:ext cx="2800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再问是否已出库配送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DFDE184B-198D-4353-9162-4B1752FB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734050"/>
            <a:ext cx="37147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D42BD177-9B62-45F7-9654-E7345E0C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75310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让客户沿熟悉清单自助补货</a:t>
            </a:r>
          </a:p>
        </p:txBody>
      </p:sp>
    </p:spTree>
    <p:extLst>
      <p:ext uri="{BB962C8B-B14F-4D97-AF65-F5344CB8AC3E}">
        <p14:creationId xmlns:p14="http://schemas.microsoft.com/office/powerpoint/2010/main" val="4290158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6947EB3D-3907-4509-9389-875730BBC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216B278-F4AF-4FD2-9CC2-ED21E092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 客户为什么需要改变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FF9D4B5-BC0C-4935-97D2-5B60A396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真正要改造的不是入口，而是全程协同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CD824C2-3084-45CF-9B33-B4DF8E99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线上下单只是起点，库存、配送、签收和对账必须接上。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B2213F0-C21B-42EA-8D35-8ACAFE53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0A13258-1EE3-4BC6-B368-86A44D53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6A23883-3942-4962-8E2D-9B48D371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666277FC-7857-4190-B323-250FBA86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70535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80E478FD-A838-4A06-9984-807C7D01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18097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EF2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0AB3BBE5-7019-4A93-81E3-4518128B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765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只有一个线上入口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E14CC5A-A798-4831-B49D-01D32967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00375"/>
            <a:ext cx="1143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431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1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1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75967F4-4E13-4AA5-BF84-F672D670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9525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客户提交订单</a:t>
            </a:r>
          </a:p>
        </p:txBody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CF13E31-26B3-4B0D-BD20-AB40476170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6df44d5b8440d"/>
          <a:stretch xmlns:a="http://schemas.openxmlformats.org/drawingml/2006/main"/>
        </p:blipFill>
        <p:spPr>
          <a:xfrm xmlns:a="http://schemas.openxmlformats.org/drawingml/2006/main">
            <a:off x="932974" y="420957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F837705-B9E2-47AE-8211-9DE0660A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2481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订单之后仍靠群聊确认</a:t>
            </a:r>
          </a:p>
        </p:txBody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53FDA241-5611-4A94-BEE1-AE9A45CD7E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6df44d5b8440d"/>
          <a:stretch xmlns:a="http://schemas.openxmlformats.org/drawingml/2006/main"/>
        </p:blipFill>
        <p:spPr>
          <a:xfrm xmlns:a="http://schemas.openxmlformats.org/drawingml/2006/main">
            <a:off x="932974" y="460962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4F2ADD6-DF34-4258-9DB0-0C963357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64820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库存与承诺数量脱节</a:t>
            </a:r>
          </a:p>
        </p:txBody>
      </p:sp>
      <p:pic>
        <p:nvPicPr>
          <p:cNvPr id="53" name="图片 52">
            <a:extLst xmlns:a="http://schemas.openxmlformats.org/drawingml/2006/main">
              <a:ext uri="{FF2B5EF4-FFF2-40B4-BE49-F238E27FC236}">
                <a16:creationId xmlns:a16="http://schemas.microsoft.com/office/drawing/2014/main" id="{D90100DA-4A88-4C8A-99DA-5F47EBD95E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6df44d5b8440d"/>
          <a:stretch xmlns:a="http://schemas.openxmlformats.org/drawingml/2006/main"/>
        </p:blipFill>
        <p:spPr>
          <a:xfrm xmlns:a="http://schemas.openxmlformats.org/drawingml/2006/main">
            <a:off x="932974" y="500967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137BA721-1E33-4BA9-AD00-29343819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0482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签收和收款另外留痕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294C6A8B-AD61-4CBB-87E0-F447A0EA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190750"/>
            <a:ext cx="5619750" cy="3238500"/>
          </a:xfrm>
          <a:prstGeom xmlns:a="http://schemas.openxmlformats.org/drawingml/2006/main" prst="roundRect">
            <a:avLst>
              <a:gd name="adj" fmla="val 4706"/>
            </a:avLst>
          </a:prstGeom>
          <a:gradFill xmlns:a="http://schemas.openxmlformats.org/drawingml/2006/main">
            <a:gsLst>
              <a:gs pos="0">
                <a:srgbClr val="073743"/>
              </a:gs>
              <a:gs pos="100000">
                <a:srgbClr val="0B5563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88E00150-E8F8-4677-8162-2D2BEEB8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57450"/>
            <a:ext cx="16192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C5A8767-9FD3-4AE0-BF80-09401444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765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D9F5F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D9F5FC"/>
                </a:solidFill>
                <a:latin typeface="Microsoft YaHei"/>
                <a:ea typeface="Microsoft YaHei"/>
                <a:cs typeface="Microsoft YaHei"/>
              </a:rPr>
              <a:t>完整业务闭环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1FEC28B-7863-4D56-847B-1238E435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00375"/>
            <a:ext cx="2571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431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150" b="1">
                <a:solidFill>
                  <a:srgbClr val="F4B6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150" b="1">
                <a:solidFill>
                  <a:srgbClr val="F4B63D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6B7FFCD-16F7-40D7-BBC7-F90BD004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1952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订货—履约—回款环节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D544B7ED-69B9-4456-AAA9-94D88B76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6720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ECD5D4D-6E81-404B-A2EE-326590E9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8625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E71FBF92-F72A-469B-B334-58D55502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26720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22B5E7F-9CA4-4F0A-98B1-1E35DFAA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8625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审核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FF1661EE-661B-4BE3-B1A3-69DE7350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26720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EAF43A5-0040-4AE9-9414-1F0947FA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28625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0FAF25DE-1009-4E05-B10F-ECBDA9B9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5775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783F3E23-E94D-4DD1-AB0A-C3B4B291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7680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拣配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13468DC5-43C3-4073-A274-5F8CADC7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85775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EA47F859-B44D-4BBC-A0E1-08462091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87680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签收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E4B16BA6-9826-47C7-8383-1D7CA9E8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857750"/>
            <a:ext cx="13525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>
              <a:alpha val="3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572B88C1-A3CF-464E-86CB-9364DC55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76800"/>
            <a:ext cx="1162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AC06F5AA-D3F2-4997-9ADD-8B1B39D3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62625"/>
            <a:ext cx="752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rPr>
              <a:t>入口决定“能不能下单”，闭环决定“能不能稳定经营”。</a:t>
            </a:r>
          </a:p>
        </p:txBody>
      </p:sp>
    </p:spTree>
    <p:extLst>
      <p:ext uri="{BB962C8B-B14F-4D97-AF65-F5344CB8AC3E}">
        <p14:creationId xmlns:p14="http://schemas.microsoft.com/office/powerpoint/2010/main" val="17482889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97B55D0E-FE48-4982-A992-34736F6E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D25"/>
              </a:gs>
              <a:gs pos="62000">
                <a:srgbClr val="073743"/>
              </a:gs>
              <a:gs pos="100000">
                <a:srgbClr val="0B5563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矩形: 圆角 1">
            <a:extLst xmlns:a="http://schemas.openxmlformats.org/drawingml/2006/main">
              <a:ext uri="{FF2B5EF4-FFF2-40B4-BE49-F238E27FC236}">
                <a16:creationId xmlns:a16="http://schemas.microsoft.com/office/drawing/2014/main" id="{69239433-FCD2-4A70-B4EB-FE701047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A2EC842-90E0-4D51-86D2-5B1B52B1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02 一张订单驱动全流程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BD818E1-9EB4-48FB-8235-F85BDF40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09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一张订单，驱动六个业务环节</a:t>
            </a:r>
          </a:p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82B9C38A-DAE0-4E2F-A5A5-7EF57DFE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补货、核价、审核、备货、配送、回款沿同一记录推进。</a:t>
            </a:r>
          </a:p>
        </p:txBody>
      </p:sp>
      <p:sp>
        <p:nvSpPr>
          <p:cNvPr id="6" name="矩形: 圆角 5">
            <a:extLst xmlns:a="http://schemas.openxmlformats.org/drawingml/2006/main">
              <a:ext uri="{FF2B5EF4-FFF2-40B4-BE49-F238E27FC236}">
                <a16:creationId xmlns:a16="http://schemas.microsoft.com/office/drawing/2014/main" id="{B97B6F66-D00B-4043-9EE8-1ABBFED6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DD35F45-4B3D-4CC3-9E2A-9F422B41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4791C582-5DCE-422A-9483-BA32E66E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E0AA5D46-6E04-4969-8997-09AA8870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609600"/>
            <a:ext cx="2933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3150" b="1">
                <a:solidFill>
                  <a:srgbClr val="FFFFFF">
                    <a:alpha val="7000"/>
                  </a:srgbClr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>
                    <a:alpha val="7000"/>
                  </a:srgbClr>
                </a:solidFill>
                <a:latin typeface="Microsoft YaHei"/>
                <a:ea typeface="Microsoft YaHei"/>
                <a:cs typeface="Microsoft YaHei"/>
              </a:rPr>
              <a:t>ORDER FLOW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A8396022-1EC9-4FB7-AB7B-2AEBCD5A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椭圆 10">
            <a:extLst xmlns:a="http://schemas.openxmlformats.org/drawingml/2006/main">
              <a:ext uri="{FF2B5EF4-FFF2-40B4-BE49-F238E27FC236}">
                <a16:creationId xmlns:a16="http://schemas.microsoft.com/office/drawing/2014/main" id="{695DA58A-6743-4217-A8F4-83527B8A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173D4645-0AEA-474F-B4AC-98AD527B6F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422866d654718"/>
          <a:stretch xmlns:a="http://schemas.openxmlformats.org/drawingml/2006/main"/>
        </p:blipFill>
        <p:spPr>
          <a:xfrm xmlns:a="http://schemas.openxmlformats.org/drawingml/2006/main">
            <a:off x="1178719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4EC5F809-051C-476F-9C8C-A948385B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14BF198-02BC-4C79-A13B-56F564DD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客户补货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E999C38-A2D6-43E3-A640-0B95161AD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429000"/>
            <a:ext cx="371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3E6AA75E-6085-4359-B4EA-1AF7E3C1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02239E12-6D36-43BA-B725-62D135AB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4B7EA0BF-8047-42B5-8AA4-A181CF6AF0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422866d654718"/>
          <a:stretch xmlns:a="http://schemas.openxmlformats.org/drawingml/2006/main"/>
        </p:blipFill>
        <p:spPr>
          <a:xfrm xmlns:a="http://schemas.openxmlformats.org/drawingml/2006/main">
            <a:off x="2978944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81F87158-2E03-4DCA-898B-23D8E3FE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F7E07D8-ED15-495D-90F7-6CD7B7BA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价格匹配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7FD04EB-20FF-4849-A05C-AD3604AA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3429000"/>
            <a:ext cx="371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E6B5160C-093F-4897-880A-161448EC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D97706">
              <a:alpha val="20000"/>
            </a:srgbClr>
          </a:solidFill>
          <a:ln xmlns:a="http://schemas.openxmlformats.org/drawingml/2006/main" w="9525">
            <a:solidFill>
              <a:srgbClr val="F4B63D">
                <a:alpha val="60000"/>
              </a:srgbClr>
            </a:solidFill>
            <a:prstDash val="solid"/>
          </a:ln>
        </p:spPr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4D143E94-9B36-44ED-82B4-1C29D288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0" name="图片 69">
            <a:extLst xmlns:a="http://schemas.openxmlformats.org/drawingml/2006/main">
              <a:ext uri="{FF2B5EF4-FFF2-40B4-BE49-F238E27FC236}">
                <a16:creationId xmlns:a16="http://schemas.microsoft.com/office/drawing/2014/main" id="{7715C24D-FA1A-41AB-A3F3-56264A152F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422866d654718"/>
          <a:stretch xmlns:a="http://schemas.openxmlformats.org/drawingml/2006/main"/>
        </p:blipFill>
        <p:spPr>
          <a:xfrm xmlns:a="http://schemas.openxmlformats.org/drawingml/2006/main">
            <a:off x="4779169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FB79A896-F607-4053-89FF-7C5B9668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98FC695-F95B-4799-B06A-79A4C083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订单审核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C00A40B-4229-413C-BE8E-64C70202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429000"/>
            <a:ext cx="371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834C61DF-A7A3-449A-B738-71D83572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ACE0E358-BC74-4652-B04A-F51DD6F6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图片 75">
            <a:extLst xmlns:a="http://schemas.openxmlformats.org/drawingml/2006/main">
              <a:ext uri="{FF2B5EF4-FFF2-40B4-BE49-F238E27FC236}">
                <a16:creationId xmlns:a16="http://schemas.microsoft.com/office/drawing/2014/main" id="{287B6F8F-991D-447F-AB51-B348BF75D6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41564ba8d4881"/>
          <a:stretch xmlns:a="http://schemas.openxmlformats.org/drawingml/2006/main"/>
        </p:blipFill>
        <p:spPr>
          <a:xfrm xmlns:a="http://schemas.openxmlformats.org/drawingml/2006/main">
            <a:off x="6579394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50EF9F91-A214-4A3C-93AD-B8B77F68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2F6C014-50A9-41ED-919D-CFE9EA3A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仓库备货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D6A1F81C-A57E-4930-856B-DAD6F05F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429000"/>
            <a:ext cx="371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EF090387-F01B-4E55-9812-3741127D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5" name="椭圆 34">
            <a:extLst xmlns:a="http://schemas.openxmlformats.org/drawingml/2006/main">
              <a:ext uri="{FF2B5EF4-FFF2-40B4-BE49-F238E27FC236}">
                <a16:creationId xmlns:a16="http://schemas.microsoft.com/office/drawing/2014/main" id="{2B3CD181-5E00-49D7-BC8D-A8B70869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367B0541-8583-4B71-98EF-977BBC0C4D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18a3bbca34e68"/>
          <a:stretch xmlns:a="http://schemas.openxmlformats.org/drawingml/2006/main"/>
        </p:blipFill>
        <p:spPr>
          <a:xfrm xmlns:a="http://schemas.openxmlformats.org/drawingml/2006/main">
            <a:off x="8379619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A309CBA9-8417-4523-8435-4477EC66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F6DF4AC6-5863-48B5-8CF5-1AE43D9F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配送签收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3DC8A1A2-B91D-4FB0-8A70-35FCAB10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429000"/>
            <a:ext cx="371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28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77CDE5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98D82756-13C6-4418-BEE0-269EEC77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762250"/>
            <a:ext cx="1428750" cy="180975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2D751BF0-0924-45E0-BBD8-9277B66F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8" name="图片 87">
            <a:extLst xmlns:a="http://schemas.openxmlformats.org/drawingml/2006/main">
              <a:ext uri="{FF2B5EF4-FFF2-40B4-BE49-F238E27FC236}">
                <a16:creationId xmlns:a16="http://schemas.microsoft.com/office/drawing/2014/main" id="{8F494382-83ED-4AE1-9C70-39ECB99EA8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ffbaee2cd4e0c"/>
          <a:stretch xmlns:a="http://schemas.openxmlformats.org/drawingml/2006/main"/>
        </p:blipFill>
        <p:spPr>
          <a:xfrm xmlns:a="http://schemas.openxmlformats.org/drawingml/2006/main">
            <a:off x="10179844" y="30837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6E1CED52-394B-412B-9D75-10F236AC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FB7C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18830327-48FD-412B-A144-63051285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3848100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财务回款</a:t>
            </a:r>
          </a:p>
        </p:txBody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515C0C5B-ECE1-409B-BE48-FEEDDDE6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143500"/>
            <a:ext cx="52959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D9DDF76C-B292-4838-BF88-705D396C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162550"/>
            <a:ext cx="510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425" b="1">
                <a:solidFill>
                  <a:srgbClr val="DFF6F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DFF6FB"/>
                </a:solidFill>
                <a:latin typeface="Microsoft YaHei"/>
                <a:ea typeface="Microsoft YaHei"/>
                <a:cs typeface="Microsoft YaHei"/>
              </a:rPr>
              <a:t>主线先统一，复杂能力再按业务需要扩展</a:t>
            </a:r>
          </a:p>
        </p:txBody>
      </p:sp>
    </p:spTree>
    <p:extLst>
      <p:ext uri="{BB962C8B-B14F-4D97-AF65-F5344CB8AC3E}">
        <p14:creationId xmlns:p14="http://schemas.microsoft.com/office/powerpoint/2010/main" val="14481467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1085F55C-C786-436D-BC9A-6A7FD92E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DE3ECE4-9C78-4B56-8A4A-5DE94DD6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02 一张订单驱动全流程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88E6FF5-CB2D-4C7A-9A60-0A9A5CD0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六类角色看到同一笔业务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86926A7-189F-4991-B63B-1BD849C0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客户、业务员、仓管、司机、财务和老板共享进度与结果。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C0B81B1-9B34-46E0-B0C1-2E997619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7A8B1F0-7624-42C4-8910-8AD751C8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52C52D4-C3FE-4F94-A5CA-A62140D7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1D9A666E-C783-46FC-9890-87F1884B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09850"/>
            <a:ext cx="3086100" cy="1866900"/>
          </a:xfrm>
          <a:prstGeom xmlns:a="http://schemas.openxmlformats.org/drawingml/2006/main" prst="roundRect">
            <a:avLst>
              <a:gd name="adj" fmla="val 12245"/>
            </a:avLst>
          </a:prstGeom>
          <a:gradFill xmlns:a="http://schemas.openxmlformats.org/drawingml/2006/main">
            <a:gsLst>
              <a:gs pos="0">
                <a:srgbClr val="073743"/>
              </a:gs>
              <a:gs pos="100000">
                <a:srgbClr val="0B5563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193A10AF-44AF-4035-AA7B-235D738E23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a7b52a71f4fbd"/>
          <a:stretch xmlns:a="http://schemas.openxmlformats.org/drawingml/2006/main"/>
        </p:blipFill>
        <p:spPr>
          <a:xfrm xmlns:a="http://schemas.openxmlformats.org/drawingml/2006/main">
            <a:off x="5705475" y="2714625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AD9277E-FE92-43B7-9860-2E8B659E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48615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同一笔订单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D9F82F8-34A4-4330-BD95-B3BB1068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962400"/>
            <a:ext cx="2362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CAE7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AE7ED"/>
                </a:solidFill>
                <a:latin typeface="Microsoft YaHei"/>
                <a:ea typeface="Microsoft YaHei"/>
                <a:cs typeface="Microsoft YaHei"/>
              </a:rPr>
              <a:t>状态 / 价格 / 数量 / 凭证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57AB5F4A-C020-4D31-A6D4-B466D271F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3BD2A321-722A-47D4-BE50-4D98BE08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381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74E8B770-9F43-45B6-8516-D4DD9B865A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6de644c1d41bc"/>
          <a:stretch xmlns:a="http://schemas.openxmlformats.org/drawingml/2006/main"/>
        </p:blipFill>
        <p:spPr>
          <a:xfrm xmlns:a="http://schemas.openxmlformats.org/drawingml/2006/main">
            <a:off x="1269683" y="2431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ACE4ACB-8FE6-4010-B6DF-60630661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34315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5BBC59-B182-498F-9459-71197B50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66700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下单、查进度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D03B11AB-E600-44EF-9E6C-7189269F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7675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067C542A-01DB-40B8-B8B2-E6D3B86D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B3E10010-C24B-4D28-92A0-AFE4262A9B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10c75150d4cdb"/>
          <a:stretch xmlns:a="http://schemas.openxmlformats.org/drawingml/2006/main"/>
        </p:blipFill>
        <p:spPr>
          <a:xfrm xmlns:a="http://schemas.openxmlformats.org/drawingml/2006/main">
            <a:off x="1269683" y="46986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0B21B13-50E5-4972-982F-33DCBBEF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61010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983C685-46F5-4C54-ADE1-95B56F16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93395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代客下单、跟进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CEC2792B-642D-4BA5-8B0E-CFBC4373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098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CF215918-CE05-414D-8290-EDAF89B2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381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1" name="图片 70">
            <a:extLst xmlns:a="http://schemas.openxmlformats.org/drawingml/2006/main">
              <a:ext uri="{FF2B5EF4-FFF2-40B4-BE49-F238E27FC236}">
                <a16:creationId xmlns:a16="http://schemas.microsoft.com/office/drawing/2014/main" id="{67D25FE1-27F8-4778-B4B8-B739B7335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c6baec7e6406d"/>
          <a:stretch xmlns:a="http://schemas.openxmlformats.org/drawingml/2006/main"/>
        </p:blipFill>
        <p:spPr>
          <a:xfrm xmlns:a="http://schemas.openxmlformats.org/drawingml/2006/main">
            <a:off x="8889683" y="2431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1453E166-D8F5-4D3C-9EE3-D90133087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34315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仓管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20BC6B1-6470-433F-AA76-F3EE7DAF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66700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拣货、验货、出库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81BF3F1C-27C5-4073-B383-2C0B67D3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7675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0BFD9CD5-C107-4F02-A6BD-4BEA8D02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64820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图片 75">
            <a:extLst xmlns:a="http://schemas.openxmlformats.org/drawingml/2006/main">
              <a:ext uri="{FF2B5EF4-FFF2-40B4-BE49-F238E27FC236}">
                <a16:creationId xmlns:a16="http://schemas.microsoft.com/office/drawing/2014/main" id="{D610121A-F1D2-47E7-961D-069B4AEC91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5d9c534e034580"/>
          <a:stretch xmlns:a="http://schemas.openxmlformats.org/drawingml/2006/main"/>
        </p:blipFill>
        <p:spPr>
          <a:xfrm xmlns:a="http://schemas.openxmlformats.org/drawingml/2006/main">
            <a:off x="8889683" y="46986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CBBF66D0-C232-4ADC-8608-B661B100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61010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司机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86786B0-790E-4298-95A3-A2FB2B8C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93395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任务、签收、回单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79B8536F-47C2-42FC-8212-358CDE7B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143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722694D8-F5DC-4797-8669-067AE8A5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314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1" name="图片 80">
            <a:extLst xmlns:a="http://schemas.openxmlformats.org/drawingml/2006/main">
              <a:ext uri="{FF2B5EF4-FFF2-40B4-BE49-F238E27FC236}">
                <a16:creationId xmlns:a16="http://schemas.microsoft.com/office/drawing/2014/main" id="{8388E567-2D33-4438-B573-D10ECE78E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ad016add044c70"/>
          <a:stretch xmlns:a="http://schemas.openxmlformats.org/drawingml/2006/main"/>
        </p:blipFill>
        <p:spPr>
          <a:xfrm xmlns:a="http://schemas.openxmlformats.org/drawingml/2006/main">
            <a:off x="3136583" y="5365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2DA82DB1-0B7B-4532-B276-18D93E0C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27685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2C1C1FEF-C13C-41AC-AB58-BFFF34FC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60070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收款、核销、对账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05DD8185-1102-4D1B-96FA-86A5C2E8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143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8" name="椭圆 37">
            <a:extLst xmlns:a="http://schemas.openxmlformats.org/drawingml/2006/main">
              <a:ext uri="{FF2B5EF4-FFF2-40B4-BE49-F238E27FC236}">
                <a16:creationId xmlns:a16="http://schemas.microsoft.com/office/drawing/2014/main" id="{6726EF15-72FF-4337-AC68-B9573B34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314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6" name="图片 85">
            <a:extLst xmlns:a="http://schemas.openxmlformats.org/drawingml/2006/main">
              <a:ext uri="{FF2B5EF4-FFF2-40B4-BE49-F238E27FC236}">
                <a16:creationId xmlns:a16="http://schemas.microsoft.com/office/drawing/2014/main" id="{C0469FC9-9082-4EB1-8AA8-5208564068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a69c1c7ba446f"/>
          <a:stretch xmlns:a="http://schemas.openxmlformats.org/drawingml/2006/main"/>
        </p:blipFill>
        <p:spPr>
          <a:xfrm xmlns:a="http://schemas.openxmlformats.org/drawingml/2006/main">
            <a:off x="6927533" y="5365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9FFCB209-D567-4C5E-AFF5-02671ED8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276850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95D85BC5-1D30-4A51-981C-30739DCB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600700"/>
            <a:ext cx="1466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看经营、看异常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8D13F218-415B-4B83-BAFB-FABF12E4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647950"/>
            <a:ext cx="10287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: 圆角 42">
            <a:extLst xmlns:a="http://schemas.openxmlformats.org/drawingml/2006/main">
              <a:ext uri="{FF2B5EF4-FFF2-40B4-BE49-F238E27FC236}">
                <a16:creationId xmlns:a16="http://schemas.microsoft.com/office/drawing/2014/main" id="{A00D8889-1E47-4D73-8605-3A87CDA3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914900"/>
            <a:ext cx="10287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90BE655C-756A-47AA-AD2A-D0499C65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647950"/>
            <a:ext cx="10287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0ACED0FD-EB05-4029-9EB7-8CB8C244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095750"/>
            <a:ext cx="10287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49931821-5B85-4250-ADC2-68CD95C9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476750"/>
            <a:ext cx="10858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矩形: 圆角 46">
            <a:extLst xmlns:a="http://schemas.openxmlformats.org/drawingml/2006/main">
              <a:ext uri="{FF2B5EF4-FFF2-40B4-BE49-F238E27FC236}">
                <a16:creationId xmlns:a16="http://schemas.microsoft.com/office/drawing/2014/main" id="{6E1526E8-1AB8-481D-AE01-796DA60D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476750"/>
            <a:ext cx="9334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CFDA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86673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1807E37D-133C-47C7-A888-DBBC7A33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1D895BB-0C48-4114-8DCF-738C91B3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02 一张订单驱动全流程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F15CA5A-58C1-41BA-A258-78A53686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电脑端看全局，手机端随时完成补货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99B4132-6419-46CB-8AFC-2883E325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手机随时补货，电脑集中核对商品，适应不同采购习惯。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ED46D86-50D8-4B97-BF5B-CA87AD97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3F63614-35A7-4197-8996-501A9852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B99BA18-8E1A-48E5-BB64-26401522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BDF3B6A-C683-4AFB-91C6-4DCC0061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7220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1944F502-3AED-48A1-9587-BAD38978F1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5097268bbc40cc"/>
          <a:srcRect xmlns:a="http://schemas.openxmlformats.org/drawingml/2006/main" l="2310" t="0" r="23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209800"/>
            <a:ext cx="5943600" cy="3505200"/>
          </a:xfrm>
          <a:prstGeom xmlns:a="http://schemas.openxmlformats.org/drawingml/2006/main" prst="roundRect">
            <a:avLst>
              <a:gd name="adj" fmla="val 4348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0AAAD876-B8A6-4DF6-84BA-EE812D07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43150"/>
            <a:ext cx="1676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C4941C1-4462-45F1-820D-A49F3568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6220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 品牌订货商城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0CCFE565-170A-4435-8F51-6E056DC6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426B40C6-1F67-4F46-B254-2ED2327D43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ccbde8c2040fc"/>
          <a:srcRect xmlns:a="http://schemas.openxmlformats.org/drawingml/2006/main" l="0" t="313" r="0" b="3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19950" y="2114550"/>
            <a:ext cx="1771650" cy="3810000"/>
          </a:xfrm>
          <a:prstGeom xmlns:a="http://schemas.openxmlformats.org/drawingml/2006/main" prst="roundRect">
            <a:avLst>
              <a:gd name="adj" fmla="val 8602"/>
            </a:avLst>
          </a:prstGeom>
        </p:spPr>
      </p:pic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2D707A03-3144-4213-9468-C347D5A6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831" y="2047875"/>
            <a:ext cx="62788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BA80A862-B552-47E3-AE8E-C0980451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3605AA96-4478-4022-94B5-C1E35E9C23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8ace6f1c14f24"/>
          <a:srcRect xmlns:a="http://schemas.openxmlformats.org/drawingml/2006/main" l="0" t="313" r="0" b="3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67850" y="2114550"/>
            <a:ext cx="1771650" cy="3810000"/>
          </a:xfrm>
          <a:prstGeom xmlns:a="http://schemas.openxmlformats.org/drawingml/2006/main" prst="roundRect">
            <a:avLst>
              <a:gd name="adj" fmla="val 8602"/>
            </a:avLst>
          </a:prstGeom>
        </p:spPr>
      </p:pic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54ABF762-AC32-4C7A-93AF-37776A60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731" y="2047875"/>
            <a:ext cx="62788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AFBE1929-E911-45BB-AC9C-40D7212A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562600"/>
            <a:ext cx="1466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823FEE53-7505-42FF-81E5-701F9436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581650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活动首页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9B88AAF9-BAE5-47C9-870E-BA3C369F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562600"/>
            <a:ext cx="1466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0E22FC3-A30D-45CF-91D0-46A27906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581650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2C0793F5-A348-4E8C-A305-81D148AD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943600"/>
            <a:ext cx="6629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CC63365A-2E73-4A1E-AE55-7A72AF74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991225"/>
            <a:ext cx="6324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同一企业品牌 · 同一商品价格 · 同一订单进度</a:t>
            </a:r>
          </a:p>
        </p:txBody>
      </p:sp>
    </p:spTree>
    <p:extLst>
      <p:ext uri="{BB962C8B-B14F-4D97-AF65-F5344CB8AC3E}">
        <p14:creationId xmlns:p14="http://schemas.microsoft.com/office/powerpoint/2010/main" val="3150666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D957B2B9-DFC6-483D-86AF-FD4233CF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F7163C7-BC74-4C79-9E3E-74705CBC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02 一张订单驱动全流程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F3F3FB4-3D7C-4E80-87FB-14E06C0D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先跑通主链路，再按需要扩展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C1395BB-A37E-49FE-BF1C-9FCB6C9A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从真实客户、商品、价格和订单开始，逐步接入复杂能力。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1178B98-A76C-4442-8D1A-040EE7DE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0250C0A-F28D-418E-B6BD-442EADF4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B433DBA-B0C5-43AE-B3BE-C3B1FD9C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C9C52361-1278-4FDB-A658-AF47525B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448050"/>
            <a:ext cx="97726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1FA3A670-3793-40D2-A148-1393CF2B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514600" cy="2571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8AAF957A-47A2-4F72-9511-230764B5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533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75E714D-BA48-4A85-83FE-9182BEBE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95550"/>
            <a:ext cx="34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4D18AC1-952F-4C53-A48A-6FE2F5F2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908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基础建档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61109A1-608A-4D6C-A72A-2D0AC758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81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客户 / 商品 / 单位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0D28AEF-BD0B-4CEE-94FC-A6933A5C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767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先把业务口径统一</a:t>
            </a:r>
          </a:p>
        </p:txBody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A17FDC16-3330-4FC9-AD53-1F754580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1813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/>
          </a:solidFill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3BBCCCE4-DEA0-4874-AD91-5D518FA4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66950"/>
            <a:ext cx="2514600" cy="2571750"/>
          </a:xfrm>
          <a:prstGeom xmlns:a="http://schemas.openxmlformats.org/drawingml/2006/main" prst="roundRect">
            <a:avLst>
              <a:gd name="adj" fmla="val 6061"/>
            </a:avLst>
          </a:prstGeom>
          <a:gradFill xmlns:a="http://schemas.openxmlformats.org/drawingml/2006/main">
            <a:gsLst>
              <a:gs pos="0">
                <a:srgbClr val="073743"/>
              </a:gs>
              <a:gs pos="100000">
                <a:srgbClr val="0B5563"/>
              </a:gs>
            </a:gsLst>
            <a:lin ang="10800000"/>
          </a:gradFill>
          <a:ln xmlns:a="http://schemas.openxmlformats.org/drawingml/2006/main" w="9525">
            <a:solidFill>
              <a:srgbClr val="0B556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8B51FB9C-2FB4-4BE3-8932-8A233BA5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476500"/>
            <a:ext cx="533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8852BBF-A269-451B-991F-1A32928D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95550"/>
            <a:ext cx="34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19860B7-5A85-4FC2-9AEB-3A7CE3AF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908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真实订货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10D2E044-35A7-47AB-9E46-BCBB1DED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81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BFEA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BFEAF5"/>
                </a:solidFill>
                <a:latin typeface="Microsoft YaHei"/>
                <a:ea typeface="Microsoft YaHei"/>
                <a:cs typeface="Microsoft YaHei"/>
              </a:rPr>
              <a:t>价格 / 订单 / 审核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2792437-C9DF-42D5-BD93-FC514EA4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0767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选一组客户跑通</a:t>
            </a:r>
          </a:p>
        </p:txBody>
      </p:sp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E8C9613D-0DF1-4141-9023-A8E3BAA7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31813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/>
          </a:solidFill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C2DEC51F-4F41-4B51-B028-4E9DCD7E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266950"/>
            <a:ext cx="2514600" cy="2571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2F2A62EC-6C87-4AFB-BB1A-5589A423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76500"/>
            <a:ext cx="533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C6D0A56-DF96-4998-949F-F3A8A48A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95550"/>
            <a:ext cx="34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13A1DA8-F370-47F9-8691-FB7BFC2C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908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仓配协同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5E8ADBB-AF55-4772-839F-00FC4C53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581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库存 / 拣货 / 配送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1B4FBFF-4565-4A46-A365-46851B19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767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用状态替代传话</a:t>
            </a:r>
          </a:p>
        </p:txBody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0227424E-8ABE-403C-A4C4-13AC6DB1E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1813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/>
          </a:solidFill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5F4B216-B0E1-4B2B-B79F-D0A0D963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66950"/>
            <a:ext cx="2514600" cy="2571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83E0798D-78A0-4BE7-A830-4E74619D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476500"/>
            <a:ext cx="533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EBC94DB3-3C99-4598-B8AF-48517783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95550"/>
            <a:ext cx="34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A2B4F107-411E-4076-8F12-568042E5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9908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经营扩展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0EC8A8EE-DCAE-43AA-B84F-11137C44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581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财务 / 报表 / 接口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C9F997C7-B39B-4AEB-BF9A-79D8C1FCC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76700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按复杂度逐步接入</a:t>
            </a:r>
          </a:p>
        </p:txBody>
      </p:sp>
      <p:sp>
        <p:nvSpPr>
          <p:cNvPr id="36" name="椭圆 35">
            <a:extLst xmlns:a="http://schemas.openxmlformats.org/drawingml/2006/main">
              <a:ext uri="{FF2B5EF4-FFF2-40B4-BE49-F238E27FC236}">
                <a16:creationId xmlns:a16="http://schemas.microsoft.com/office/drawing/2014/main" id="{70DB53AE-1BD4-49B5-AAB2-8D8C4AE4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31813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/>
          </a:solidFill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D470B118-8166-425C-BFC4-2CD4C838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219700"/>
            <a:ext cx="92583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9525">
            <a:solidFill>
              <a:srgbClr val="C8E7F0"/>
            </a:solidFill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2B021FBB-5BFC-4528-A174-336F4D53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37210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5563"/>
                </a:solidFill>
                <a:latin typeface="Microsoft YaHei"/>
                <a:ea typeface="Microsoft YaHei"/>
                <a:cs typeface="Microsoft YaHei"/>
              </a:rPr>
              <a:t>上线不是一次性“大搬家”｜先用真实订单验证，再决定推广范围与接口节奏</a:t>
            </a:r>
          </a:p>
        </p:txBody>
      </p:sp>
    </p:spTree>
    <p:extLst>
      <p:ext uri="{BB962C8B-B14F-4D97-AF65-F5344CB8AC3E}">
        <p14:creationId xmlns:p14="http://schemas.microsoft.com/office/powerpoint/2010/main" val="10894717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DD58EB76-352C-45C5-954F-EBF82981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2F4332E-A36C-4FE6-8E43-46BE1C6F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03 让客户更愿意下单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D2820BD-BDCA-473F-A12F-B88E4526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搭建可装修的企业专属订货商城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1C2AE8E-AED5-45D4-95AB-311586E5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LOGO、导航、首页货架、品牌内容与活动入口均可配置。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4D681DCA-410F-46AD-A668-5F27C182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85281A1-0A3E-4780-9548-F345BD9C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1D69455-BD72-4801-91AA-38316F6F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D3955437-540E-45BC-871B-89847269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239000" cy="3848100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E08713FF-4C0C-4F54-8595-0B599EE686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d1416d47d4964"/>
          <a:srcRect xmlns:a="http://schemas.openxmlformats.org/drawingml/2006/main" l="0" t="6499" r="0" b="64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190750"/>
            <a:ext cx="4762500" cy="3619500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91457656-CB4B-4ED3-ACFC-5446C1D3A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43150"/>
            <a:ext cx="1123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3711E02-6A6C-4F61-B770-8A528A97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362200"/>
            <a:ext cx="933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装修编辑器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0AC830A-6F51-4D80-953D-8974C690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600450"/>
            <a:ext cx="400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4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14363CFA-D36F-428A-AD19-871F73548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47900"/>
            <a:ext cx="1676400" cy="348615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D11D8C1C-F199-4D57-9CD3-85FAE4073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6d4832445457b"/>
          <a:srcRect xmlns:a="http://schemas.openxmlformats.org/drawingml/2006/main" l="643" t="0" r="64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00750" y="2362200"/>
            <a:ext cx="1485900" cy="3257550"/>
          </a:xfrm>
          <a:prstGeom xmlns:a="http://schemas.openxmlformats.org/drawingml/2006/main" prst="roundRect">
            <a:avLst>
              <a:gd name="adj" fmla="val 10256"/>
            </a:avLst>
          </a:prstGeom>
        </p:spPr>
      </p:pic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0774CFD3-10BE-43DF-B81A-590605B6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5476" y="2295525"/>
            <a:ext cx="53644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B444CA2F-258D-432C-9C57-F97D7238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391150"/>
            <a:ext cx="1714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9FB375B-1404-4C22-93CB-4CAA12DB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4102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客户看到的商城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20F673C-B4A1-48E4-B7CA-C8F3E660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14550"/>
            <a:ext cx="32194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C8C14E48-17DE-40A3-8CD3-49CCDFAF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860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7A13C86C-9FB2-4F01-916B-9852F573F2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fdc9b466345b0"/>
          <a:stretch xmlns:a="http://schemas.openxmlformats.org/drawingml/2006/main"/>
        </p:blipFill>
        <p:spPr>
          <a:xfrm xmlns:a="http://schemas.openxmlformats.org/drawingml/2006/main">
            <a:off x="8489633" y="22983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B33293A-4745-48A0-A855-3339513A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86000"/>
            <a:ext cx="2266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品牌化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B73BDCC-469A-4B24-8B22-59B93150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857500"/>
            <a:ext cx="2838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把企业LOGO、主色与内容带进商城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89BCAF22-CE18-46B9-8484-9EBEFFF4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14700"/>
            <a:ext cx="32194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741CD569-ADFD-4619-BB96-5968E2F5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17EC5D8D-F539-4671-B293-B00C50D020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fdc9b466345b0"/>
          <a:stretch xmlns:a="http://schemas.openxmlformats.org/drawingml/2006/main"/>
        </p:blipFill>
        <p:spPr>
          <a:xfrm xmlns:a="http://schemas.openxmlformats.org/drawingml/2006/main">
            <a:off x="8489633" y="34985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8A9BB08-77AF-4391-BC50-62933E1B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86150"/>
            <a:ext cx="2266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可装修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C0321CF-A6A0-4E33-97F3-AE6C9615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57650"/>
            <a:ext cx="2838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按楼层、导航、海报与商品组件编排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E559F5B2-13A9-4CBA-B0D3-FBC03FEA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14850"/>
            <a:ext cx="32194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D579940A-D70A-46DC-B190-9CA3D4E9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6863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C40C88DF-22DD-4029-BC4B-02F28F0B50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fdc9b466345b0"/>
          <a:stretch xmlns:a="http://schemas.openxmlformats.org/drawingml/2006/main"/>
        </p:blipFill>
        <p:spPr>
          <a:xfrm xmlns:a="http://schemas.openxmlformats.org/drawingml/2006/main">
            <a:off x="8489633" y="46986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656EEEEB-0D57-4D19-992D-3B234914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686300"/>
            <a:ext cx="2266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可持续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7BE5FDE9-03B4-4930-B682-F5E1E885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838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促销季、节日与新品上线可随时调整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BC5EE768-EA87-4A90-9D87-EA8EA5D3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810250"/>
            <a:ext cx="348615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DF116F4B-4A9F-4F03-9A31-6FF50E48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829300"/>
            <a:ext cx="3295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从商品链接走向品牌货架</a:t>
            </a:r>
          </a:p>
        </p:txBody>
      </p:sp>
    </p:spTree>
    <p:extLst>
      <p:ext uri="{BB962C8B-B14F-4D97-AF65-F5344CB8AC3E}">
        <p14:creationId xmlns:p14="http://schemas.microsoft.com/office/powerpoint/2010/main" val="15484754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BCC4A00E-D426-466F-A234-83A5E58F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1B95058-312B-4C68-9DB3-80D4900AE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03 让客户更愿意下单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F8ADB7D-BB78-4DCE-82C2-76804841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丰富装修模板，帮助搭建品牌商城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5B0CEA8-6A9F-48FB-82AA-5E73B0DA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选行业风格，替换品牌图、商品和活动，即可持续装修。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B5E68196-F72E-4634-81BB-14B95653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3B15C59-5CC7-472B-864C-EC57CA08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8CE8B57-7054-4313-98CC-456FE0AC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CDE7AF94-5C62-4986-A4AB-870C3668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85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971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9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多种</a:t>
            </a: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2C173F3-6C3A-4765-84C8-6BF8EA43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丰富装修模板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83A570D-22B4-40E1-A140-C7927DF8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90900"/>
            <a:ext cx="304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覆盖食品粮油、餐饮、酒水饮料、商超、生鲜等多种经营场景。</a:t>
            </a:r>
          </a:p>
        </p:txBody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DE56326F-E0FF-4C53-9BC5-F1D9ACF1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129540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404D1E8-D84D-4975-B773-A7F4117A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339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选模板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64F7F213-49B5-4B14-BD09-D148C04C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514850"/>
            <a:ext cx="129540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44B13E2-11BF-4091-A62F-24D2E73A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5339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换品牌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5E6F9372-22D1-42EA-B383-4312DD7E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129540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BA4CCC6-8DA9-4BCC-B5DF-B3A67859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4825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绑商品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6C5F0FAF-7991-44A4-BFFF-B0A127AD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029200"/>
            <a:ext cx="129540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F2C98D"/>
            </a:solidFill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F4F529F-CBC2-425D-B3EF-7E5BDB95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04825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持续更新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6EAED237-A0F2-438F-AE08-F3CF7F29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057400"/>
            <a:ext cx="7448550" cy="3810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D95C9557-05CE-4EA4-B4C5-41DF8519C3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53b74f33444ad"/>
          <a:srcRect xmlns:a="http://schemas.openxmlformats.org/drawingml/2006/main" l="0" t="36332" r="0" b="363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71950" y="2171700"/>
            <a:ext cx="7219950" cy="1724025"/>
          </a:xfrm>
          <a:prstGeom xmlns:a="http://schemas.openxmlformats.org/drawingml/2006/main" prst="roundRect">
            <a:avLst>
              <a:gd name="adj" fmla="val 8840"/>
            </a:avLst>
          </a:prstGeom>
        </p:spPr>
      </p:pic>
      <p:pic>
        <p:nvPicPr>
          <p:cNvPr id="45" name="图片 44">
            <a:extLst xmlns:a="http://schemas.openxmlformats.org/drawingml/2006/main">
              <a:ext uri="{FF2B5EF4-FFF2-40B4-BE49-F238E27FC236}">
                <a16:creationId xmlns:a16="http://schemas.microsoft.com/office/drawing/2014/main" id="{6569E1CD-7B6B-4225-B26F-91D0C3BED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72c59c21e482f"/>
          <a:srcRect xmlns:a="http://schemas.openxmlformats.org/drawingml/2006/main" l="0" t="36332" r="0" b="363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71950" y="4019550"/>
            <a:ext cx="7219950" cy="1724025"/>
          </a:xfrm>
          <a:prstGeom xmlns:a="http://schemas.openxmlformats.org/drawingml/2006/main" prst="roundRect">
            <a:avLst>
              <a:gd name="adj" fmla="val 8840"/>
            </a:avLst>
          </a:prstGeom>
        </p:spPr>
      </p:pic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62E8769E-5DD4-4C48-9E75-74A958EE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22885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805609C-0B25-4B5A-AE47-C8135A7B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247900"/>
            <a:ext cx="106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行业模板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4263FB2-076A-4197-BA79-02CFDE63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模板与组件库持续更新，具体可用内容以当前版本及服务配置为准。</a:t>
            </a:r>
          </a:p>
        </p:txBody>
      </p:sp>
    </p:spTree>
    <p:extLst>
      <p:ext uri="{BB962C8B-B14F-4D97-AF65-F5344CB8AC3E}">
        <p14:creationId xmlns:p14="http://schemas.microsoft.com/office/powerpoint/2010/main" val="18749923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97DF34BD-C2E0-4551-A2DD-903169FE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92720D-08FC-4FF7-8269-77287838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03 让客户更愿意下单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13E3A7-41D1-4CF1-8276-AC07A258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990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一眼看懂商品，客户才愿意自己下单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34A658F-0C61-43D1-9721-129AA0F1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分类、品牌、规格、价格与活动信息，在同一条浏览路径里清楚呈现。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0E94C9A-FBF8-43A0-8BD4-C8DCC5F2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DD9198D-64FC-4D5E-8176-4C095864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4808416-4207-4560-A978-71FBA968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C22D48B0-0225-4D51-AF95-17770F1ED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7181850" cy="3752850"/>
          </a:xfrm>
          <a:prstGeom xmlns:a="http://schemas.openxmlformats.org/drawingml/2006/main" prst="roundRect">
            <a:avLst>
              <a:gd name="adj" fmla="val 4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A1C1918C-6344-46EF-9D5F-93E2C14039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f5740424443ea"/>
          <a:srcRect xmlns:a="http://schemas.openxmlformats.org/drawingml/2006/main" l="0" t="20989" r="0" b="209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228850"/>
            <a:ext cx="6953250" cy="35242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0264840D-9799-482C-A301-444B04AA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733DC0C-8E25-4119-8DFB-951CDBEE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00300"/>
            <a:ext cx="106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 商品货架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D146603A-D775-424D-9D8F-4907DD4B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1952625"/>
            <a:ext cx="2133600" cy="417195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7463A2BB-14CA-4DFF-B10E-85C506C822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37f4a46be48b7"/>
          <a:srcRect xmlns:a="http://schemas.openxmlformats.org/drawingml/2006/main" l="0" t="3112" r="0" b="31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34400" y="2066925"/>
            <a:ext cx="1943100" cy="394335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396B1623-22BD-41F1-968D-A1B560DC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4574" y="2000250"/>
            <a:ext cx="682752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FF435CFB-606F-44A7-AEE1-DCF1B6AE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2533650"/>
            <a:ext cx="857250" cy="10477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469D6DDF-56AD-442A-824A-EA9D9D7F9B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fe809efbe4463"/>
          <a:stretch xmlns:a="http://schemas.openxmlformats.org/drawingml/2006/main"/>
        </p:blipFill>
        <p:spPr>
          <a:xfrm xmlns:a="http://schemas.openxmlformats.org/drawingml/2006/main">
            <a:off x="10826591" y="2577941"/>
            <a:ext cx="501968" cy="501968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FD9D2C0-6BEA-4934-9E01-5E0CC325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3076575"/>
            <a:ext cx="685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规格明确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0882339D-E532-4594-839E-1293F86D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3333750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品牌、包装、单位一屏确认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776307E9-439F-408F-AADB-0053249C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790950"/>
            <a:ext cx="857250" cy="10477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23F7BF53-75F0-40C3-9A20-DE5588B026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fe809efbe4463"/>
          <a:stretch xmlns:a="http://schemas.openxmlformats.org/drawingml/2006/main"/>
        </p:blipFill>
        <p:spPr>
          <a:xfrm xmlns:a="http://schemas.openxmlformats.org/drawingml/2006/main">
            <a:off x="10826591" y="3835241"/>
            <a:ext cx="501968" cy="501968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C391407A-92F5-4D6A-A7B7-1B0474FC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4333875"/>
            <a:ext cx="685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活动可见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8C5145B-2A00-4699-BDC2-D8D1D5ED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4591050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优惠信息直接进入采购决策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6D2A8B0-CBEE-40FD-8389-AC6271C4F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商品与价格为示例</a:t>
            </a:r>
          </a:p>
        </p:txBody>
      </p:sp>
    </p:spTree>
    <p:extLst>
      <p:ext uri="{BB962C8B-B14F-4D97-AF65-F5344CB8AC3E}">
        <p14:creationId xmlns:p14="http://schemas.microsoft.com/office/powerpoint/2010/main" val="4385180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F8221F3D-66D9-4DE8-AABF-9073EDE9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915178-03AB-4413-87AB-534F1528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7CFDEBC-DBDA-4759-B6A9-C57E6CCE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营销能力，直接长在客户每天使用的商城里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0598A25-1F52-4EFA-875A-60A37F5C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客户看见活动、理解优惠、完成下单；营销不再停留在群发海报。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842B688-0F56-4016-BABC-27BB9B75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32C0118-D1DE-4E68-BB5F-EB300947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9CC3EAB-1ECF-4405-8DD2-7F9AA223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3D5EA4C-366F-47F0-84DC-5193EF308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38350"/>
            <a:ext cx="3429000" cy="39243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A4351"/>
          </a:solidFill>
          <a:ln xmlns:a="http://schemas.openxmlformats.org/drawingml/2006/main" w="9525">
            <a:solidFill>
              <a:srgbClr val="4FC3E4">
                <a:alpha val="35000"/>
              </a:srgbClr>
            </a:solidFill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DFDB1587-F933-47DD-B6D2-67A78B53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1847850"/>
            <a:ext cx="1962150" cy="432435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31A22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图片 44">
            <a:extLst xmlns:a="http://schemas.openxmlformats.org/drawingml/2006/main">
              <a:ext uri="{FF2B5EF4-FFF2-40B4-BE49-F238E27FC236}">
                <a16:creationId xmlns:a16="http://schemas.microsoft.com/office/drawing/2014/main" id="{475E827C-4136-4E56-98EE-B0BF4501A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f263142bb4173"/>
          <a:srcRect xmlns:a="http://schemas.openxmlformats.org/drawingml/2006/main" l="3195" t="0" r="319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09700" y="1962150"/>
            <a:ext cx="1771650" cy="4095750"/>
          </a:xfrm>
          <a:prstGeom xmlns:a="http://schemas.openxmlformats.org/drawingml/2006/main" prst="roundRect">
            <a:avLst>
              <a:gd name="adj" fmla="val 8602"/>
            </a:avLst>
          </a:prstGeom>
        </p:spPr>
      </p:pic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3EB5B8B0-2D1A-4FB1-8B3D-B9EA16BEC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581" y="1895475"/>
            <a:ext cx="62788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5F262861-5B54-4CC9-9A7A-3C3560C6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34050"/>
            <a:ext cx="2152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6121BECD-159B-404D-8C43-BE0B592D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753100"/>
            <a:ext cx="1962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客户看到的活动首页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E105C08E-E54E-41DD-A72D-673D182A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52650"/>
            <a:ext cx="32575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8C4D460E-0036-4D62-AC31-EB897313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24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26360C4B-AE74-4675-AFB8-84D52C442C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07737f8614ca8"/>
          <a:stretch xmlns:a="http://schemas.openxmlformats.org/drawingml/2006/main"/>
        </p:blipFill>
        <p:spPr>
          <a:xfrm xmlns:a="http://schemas.openxmlformats.org/drawingml/2006/main">
            <a:off x="4641533" y="23364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9F1BD56-A991-4035-AEE2-B04304FB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324100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D99D9F5-AC27-4A69-A6BB-38D29825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9560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新客、满额、指定商品等活动入口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72736F57-E07B-4DD2-99F2-DB1D7449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152650"/>
            <a:ext cx="32575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734365DD-CE01-43D5-B25C-B3B0B118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24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6C70B55D-03C9-49EF-9D56-73A7CCC4C4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07737f8614ca8"/>
          <a:stretch xmlns:a="http://schemas.openxmlformats.org/drawingml/2006/main"/>
        </p:blipFill>
        <p:spPr>
          <a:xfrm xmlns:a="http://schemas.openxmlformats.org/drawingml/2006/main">
            <a:off x="8146733" y="23364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41853C6-0227-47A0-BB71-5BBF6748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324100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积分运营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C49785F-9CDE-4CBC-B8C0-208B668C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89560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让持续采购形成可积累的会员权益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E472884E-FC4D-4DC2-8D94-BB1D4E9A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810000"/>
            <a:ext cx="32575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E1A7DFA-6035-40CE-9E0F-20380A58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981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524A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476CE849-9211-4634-9187-80C9DDD2CB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07737f8614ca8"/>
          <a:stretch xmlns:a="http://schemas.openxmlformats.org/drawingml/2006/main"/>
        </p:blipFill>
        <p:spPr>
          <a:xfrm xmlns:a="http://schemas.openxmlformats.org/drawingml/2006/main">
            <a:off x="4641533" y="39938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C318959-7BBB-4E23-8C56-33ACE4D8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981450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商品促销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855F5B56-BE1E-49EE-B3CD-331F7AF8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55295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重点商品与活动价在货架中直接呈现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52F797A2-733B-405A-95B1-5602F826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810000"/>
            <a:ext cx="32575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346FE8CF-44AD-43E6-AFD6-6E701662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81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A36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DCFF39EF-AF1B-4527-AE09-844F969160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07737f8614ca8"/>
          <a:stretch xmlns:a="http://schemas.openxmlformats.org/drawingml/2006/main"/>
        </p:blipFill>
        <p:spPr>
          <a:xfrm xmlns:a="http://schemas.openxmlformats.org/drawingml/2006/main">
            <a:off x="8146733" y="39938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F0DD8652-C3B2-4CE6-AEA6-3E25CA7E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981450"/>
            <a:ext cx="2305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套餐与预售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2723EB85-CFE3-4F63-805A-B01B42A5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552950"/>
            <a:ext cx="2876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承接组合销售、新品推广与计划采购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7E10097F-62C0-4FDE-B84B-88E38F15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524500"/>
            <a:ext cx="676275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33445011-18FA-4B26-9742-F43482C2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572125"/>
            <a:ext cx="6457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活动规则进入订单，优惠结果进入经营数据</a:t>
            </a:r>
          </a:p>
        </p:txBody>
      </p:sp>
    </p:spTree>
    <p:extLst>
      <p:ext uri="{BB962C8B-B14F-4D97-AF65-F5344CB8AC3E}">
        <p14:creationId xmlns:p14="http://schemas.microsoft.com/office/powerpoint/2010/main" val="11247811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矩形: 圆角 65">
            <a:extLst xmlns:a="http://schemas.openxmlformats.org/drawingml/2006/main">
              <a:ext uri="{FF2B5EF4-FFF2-40B4-BE49-F238E27FC236}">
                <a16:creationId xmlns:a16="http://schemas.microsoft.com/office/drawing/2014/main" id="{82D26E0D-DF14-4EF8-898D-4A8AF732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D3D325-2FB9-42B2-B1AB-BE124B23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E5731A4-6E39-4AE3-BD98-2BF4C18F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分类、搜索和品牌入口，让补货不必反复找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8A24E11-FED5-4ADA-AF1C-7031FC9D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把客户熟悉的采购路径搬进商城，缩短从“想买”到“找到”的距离。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C824EDD-2645-4F8A-921C-4DBB7C58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A8675DD-33C4-489C-BC30-823DC25D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453864C-0BBD-4A01-8A42-FED0B1F4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E4AD6BE4-1AE6-466F-8F6F-1975B2D2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67246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88B78A05-99F3-45F3-9C61-4786F8A3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62674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9525">
            <a:solidFill>
              <a:srgbClr val="B9E2EC"/>
            </a:solidFill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235609B7-F2AF-4176-9BDD-71B740CDC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37a6d8a9b4271"/>
          <a:stretch xmlns:a="http://schemas.openxmlformats.org/drawingml/2006/main"/>
        </p:blipFill>
        <p:spPr>
          <a:xfrm xmlns:a="http://schemas.openxmlformats.org/drawingml/2006/main">
            <a:off x="1026319" y="2359819"/>
            <a:ext cx="442913" cy="442913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03B49AC-DEEE-41A3-8D5C-6C38ABE6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419350"/>
            <a:ext cx="3886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搜索商品名称 / 品牌 / 编码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F608C783-E96B-4C40-8E22-B056F6F8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19350"/>
            <a:ext cx="838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48113D2D-6F92-4F26-A2DC-1EBA18DC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38400"/>
            <a:ext cx="64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搜索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1EB91DD0-60E0-424B-9B4C-0916D81A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4800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4C5D525E-CA83-43D0-8809-C16FB9AD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194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1" name="图片 80">
            <a:extLst xmlns:a="http://schemas.openxmlformats.org/drawingml/2006/main">
              <a:ext uri="{FF2B5EF4-FFF2-40B4-BE49-F238E27FC236}">
                <a16:creationId xmlns:a16="http://schemas.microsoft.com/office/drawing/2014/main" id="{608A5434-089F-4E84-B0BB-B7B7D00A59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37a6d8a9b4271"/>
          <a:stretch xmlns:a="http://schemas.openxmlformats.org/drawingml/2006/main"/>
        </p:blipFill>
        <p:spPr>
          <a:xfrm xmlns:a="http://schemas.openxmlformats.org/drawingml/2006/main">
            <a:off x="1113949" y="326659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4EDA3F0-EBE6-4C7A-ADD3-B9614BE6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18135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米面粮油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B65F89A-2E6F-4A1E-B8F5-7CF7341C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338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大米 · 面粉 · 食用油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E280D0A9-3D5F-4D95-800F-923E9308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04800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F0D4BF55-46C4-42BD-9FEC-E118E2B3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2194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524A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6" name="图片 85">
            <a:extLst xmlns:a="http://schemas.openxmlformats.org/drawingml/2006/main">
              <a:ext uri="{FF2B5EF4-FFF2-40B4-BE49-F238E27FC236}">
                <a16:creationId xmlns:a16="http://schemas.microsoft.com/office/drawing/2014/main" id="{450EDE33-0DEB-4EE3-AC4D-CFB991EEE6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37a6d8a9b4271"/>
          <a:stretch xmlns:a="http://schemas.openxmlformats.org/drawingml/2006/main"/>
        </p:blipFill>
        <p:spPr>
          <a:xfrm xmlns:a="http://schemas.openxmlformats.org/drawingml/2006/main">
            <a:off x="3190399" y="326659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F8F9053-3A3E-46D1-A13A-B516432A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18135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调味酱料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3C85C78-AC62-4B72-9E59-E12B9BEC1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7338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酱油 · 醋 · 调味汁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E68E286A-60B3-4122-B1F3-82D59E61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04800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FA1D119-7039-4CF7-B8D1-6DC908ED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2194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A36B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1" name="图片 90">
            <a:extLst xmlns:a="http://schemas.openxmlformats.org/drawingml/2006/main">
              <a:ext uri="{FF2B5EF4-FFF2-40B4-BE49-F238E27FC236}">
                <a16:creationId xmlns:a16="http://schemas.microsoft.com/office/drawing/2014/main" id="{684C7273-A1ED-4E9A-A667-7585E1428D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96e09fc4d60"/>
          <a:stretch xmlns:a="http://schemas.openxmlformats.org/drawingml/2006/main"/>
        </p:blipFill>
        <p:spPr>
          <a:xfrm xmlns:a="http://schemas.openxmlformats.org/drawingml/2006/main">
            <a:off x="5266849" y="326659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A340EAE-28C9-4C4C-A46E-FC823981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18135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厨房干货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E21A5D60-92AC-4B36-B05A-1B253A0E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7338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香料 · 杂粮 · 干货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243AD757-2D8C-4E6D-B11D-485A576D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4815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9E704766-8CE7-410C-AAF3-0DD32B6C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76503E04-BD46-49B9-BD90-0BD379A9FE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84cf4e11f42af"/>
          <a:stretch xmlns:a="http://schemas.openxmlformats.org/drawingml/2006/main"/>
        </p:blipFill>
        <p:spPr>
          <a:xfrm xmlns:a="http://schemas.openxmlformats.org/drawingml/2006/main">
            <a:off x="1113949" y="446674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59B45B2E-E329-4BF5-9CFA-4A1A9138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38150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餐饮大包装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AEFB7AE7-CA30-412A-A4CC-7C52F08A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9339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整箱 · 整袋 · 大桶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3E4EA4FA-AF0E-4985-838B-0B8B3852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424815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35" name="椭圆 34">
            <a:extLst xmlns:a="http://schemas.openxmlformats.org/drawingml/2006/main">
              <a:ext uri="{FF2B5EF4-FFF2-40B4-BE49-F238E27FC236}">
                <a16:creationId xmlns:a16="http://schemas.microsoft.com/office/drawing/2014/main" id="{8CDA20C8-3802-45A9-9A63-16CC59A0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6B8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1" name="图片 100">
            <a:extLst xmlns:a="http://schemas.openxmlformats.org/drawingml/2006/main">
              <a:ext uri="{FF2B5EF4-FFF2-40B4-BE49-F238E27FC236}">
                <a16:creationId xmlns:a16="http://schemas.microsoft.com/office/drawing/2014/main" id="{6C2F4C08-29F0-4048-A7DE-25197A0AC1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96e09fc4d60"/>
          <a:stretch xmlns:a="http://schemas.openxmlformats.org/drawingml/2006/main"/>
        </p:blipFill>
        <p:spPr>
          <a:xfrm xmlns:a="http://schemas.openxmlformats.org/drawingml/2006/main">
            <a:off x="3190399" y="446674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4B0900B0-6A55-436E-9E82-0EFC52BC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38150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常购品牌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AB9FC96F-015D-4B34-BB5B-7F18F878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9339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稳定品牌快速进入</a:t>
            </a:r>
          </a:p>
        </p:txBody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8BFE5601-CEE3-4E72-82C9-9D5E610BC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248150"/>
            <a:ext cx="19240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F1C483"/>
            </a:solidFill>
            <a:prstDash val="solid"/>
          </a:ln>
        </p:spPr>
      </p:sp>
      <p:sp>
        <p:nvSpPr>
          <p:cNvPr id="40" name="椭圆 39">
            <a:extLst xmlns:a="http://schemas.openxmlformats.org/drawingml/2006/main">
              <a:ext uri="{FF2B5EF4-FFF2-40B4-BE49-F238E27FC236}">
                <a16:creationId xmlns:a16="http://schemas.microsoft.com/office/drawing/2014/main" id="{6B9A1736-4196-4935-A5DD-5CE96480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524A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图片 105">
            <a:extLst xmlns:a="http://schemas.openxmlformats.org/drawingml/2006/main">
              <a:ext uri="{FF2B5EF4-FFF2-40B4-BE49-F238E27FC236}">
                <a16:creationId xmlns:a16="http://schemas.microsoft.com/office/drawing/2014/main" id="{D255FF66-F4E6-42DA-B1BA-9DFAD0DA65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bf803bd62949cd"/>
          <a:stretch xmlns:a="http://schemas.openxmlformats.org/drawingml/2006/main"/>
        </p:blipFill>
        <p:spPr>
          <a:xfrm xmlns:a="http://schemas.openxmlformats.org/drawingml/2006/main">
            <a:off x="5266849" y="4466749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7B8A9438-1E51-4C4C-A2D5-09707827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38150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热销活动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5E9C0AA1-45E9-443C-9F64-E091C892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9339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新品 · 促销 · 推荐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A45C7231-9B8E-4592-8C9F-60DE3D5E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076450"/>
            <a:ext cx="36766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椭圆 44">
            <a:extLst xmlns:a="http://schemas.openxmlformats.org/drawingml/2006/main">
              <a:ext uri="{FF2B5EF4-FFF2-40B4-BE49-F238E27FC236}">
                <a16:creationId xmlns:a16="http://schemas.microsoft.com/office/drawing/2014/main" id="{5E202216-C8E7-4D0A-848A-009FAC3D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2479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1" name="图片 110">
            <a:extLst xmlns:a="http://schemas.openxmlformats.org/drawingml/2006/main">
              <a:ext uri="{FF2B5EF4-FFF2-40B4-BE49-F238E27FC236}">
                <a16:creationId xmlns:a16="http://schemas.microsoft.com/office/drawing/2014/main" id="{635E40ED-4A41-4CEC-BBA0-BB5736B0C5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37a6d8a9b4271"/>
          <a:stretch xmlns:a="http://schemas.openxmlformats.org/drawingml/2006/main"/>
        </p:blipFill>
        <p:spPr>
          <a:xfrm xmlns:a="http://schemas.openxmlformats.org/drawingml/2006/main">
            <a:off x="7994333" y="22602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726B1A6-685B-439A-AE5E-AFC208D6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526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直接搜索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5D282ED1-F62D-403D-86C2-38C3F4BB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384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按名称、编码或关键词定位</a:t>
            </a:r>
          </a:p>
        </p:txBody>
      </p:sp>
      <p:sp>
        <p:nvSpPr>
          <p:cNvPr id="49" name="矩形: 圆角 48">
            <a:extLst xmlns:a="http://schemas.openxmlformats.org/drawingml/2006/main">
              <a:ext uri="{FF2B5EF4-FFF2-40B4-BE49-F238E27FC236}">
                <a16:creationId xmlns:a16="http://schemas.microsoft.com/office/drawing/2014/main" id="{14857EC3-E6F9-48A6-B165-9579C3C2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009900"/>
            <a:ext cx="36766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0" name="椭圆 49">
            <a:extLst xmlns:a="http://schemas.openxmlformats.org/drawingml/2006/main">
              <a:ext uri="{FF2B5EF4-FFF2-40B4-BE49-F238E27FC236}">
                <a16:creationId xmlns:a16="http://schemas.microsoft.com/office/drawing/2014/main" id="{EFD13348-AF4C-49B4-9017-ED2E58FA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181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6" name="图片 115">
            <a:extLst xmlns:a="http://schemas.openxmlformats.org/drawingml/2006/main">
              <a:ext uri="{FF2B5EF4-FFF2-40B4-BE49-F238E27FC236}">
                <a16:creationId xmlns:a16="http://schemas.microsoft.com/office/drawing/2014/main" id="{EACDD769-19FA-4283-9963-3CA943755C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96e09fc4d60"/>
          <a:stretch xmlns:a="http://schemas.openxmlformats.org/drawingml/2006/main"/>
        </p:blipFill>
        <p:spPr>
          <a:xfrm xmlns:a="http://schemas.openxmlformats.org/drawingml/2006/main">
            <a:off x="7994333" y="3193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75C2A223-3F96-42E9-B36D-67D5E9664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861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按品类找</a:t>
            </a: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2FD6AB31-6A89-40B3-92C0-4F825E71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37185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米面、食用油、调味料分层浏览</a:t>
            </a:r>
          </a:p>
        </p:txBody>
      </p:sp>
      <p:sp>
        <p:nvSpPr>
          <p:cNvPr id="54" name="矩形: 圆角 53">
            <a:extLst xmlns:a="http://schemas.openxmlformats.org/drawingml/2006/main">
              <a:ext uri="{FF2B5EF4-FFF2-40B4-BE49-F238E27FC236}">
                <a16:creationId xmlns:a16="http://schemas.microsoft.com/office/drawing/2014/main" id="{C811B015-B5FC-49A1-82B8-9FFFF5D4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943350"/>
            <a:ext cx="36766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5" name="椭圆 54">
            <a:extLst xmlns:a="http://schemas.openxmlformats.org/drawingml/2006/main">
              <a:ext uri="{FF2B5EF4-FFF2-40B4-BE49-F238E27FC236}">
                <a16:creationId xmlns:a16="http://schemas.microsoft.com/office/drawing/2014/main" id="{ACC38A1F-280C-4982-BBAC-E2847518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114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1" name="图片 120">
            <a:extLst xmlns:a="http://schemas.openxmlformats.org/drawingml/2006/main">
              <a:ext uri="{FF2B5EF4-FFF2-40B4-BE49-F238E27FC236}">
                <a16:creationId xmlns:a16="http://schemas.microsoft.com/office/drawing/2014/main" id="{67F11AA1-F407-45E7-AE0B-C55332FE20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96e09fc4d60"/>
          <a:stretch xmlns:a="http://schemas.openxmlformats.org/drawingml/2006/main"/>
        </p:blipFill>
        <p:spPr>
          <a:xfrm xmlns:a="http://schemas.openxmlformats.org/drawingml/2006/main">
            <a:off x="7994333" y="41271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01EA19B2-226D-4C60-8303-A1EED14B1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0195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按品牌找</a:t>
            </a:r>
          </a:p>
        </p:txBody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FFA897C4-4444-482B-985B-B5AA362A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3053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常采购品牌形成稳定入口</a:t>
            </a:r>
          </a:p>
        </p:txBody>
      </p:sp>
      <p:sp>
        <p:nvSpPr>
          <p:cNvPr id="59" name="矩形: 圆角 58">
            <a:extLst xmlns:a="http://schemas.openxmlformats.org/drawingml/2006/main">
              <a:ext uri="{FF2B5EF4-FFF2-40B4-BE49-F238E27FC236}">
                <a16:creationId xmlns:a16="http://schemas.microsoft.com/office/drawing/2014/main" id="{5C420169-9456-4095-86D4-9D513915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876800"/>
            <a:ext cx="36766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0" name="椭圆 59">
            <a:extLst xmlns:a="http://schemas.openxmlformats.org/drawingml/2006/main">
              <a:ext uri="{FF2B5EF4-FFF2-40B4-BE49-F238E27FC236}">
                <a16:creationId xmlns:a16="http://schemas.microsoft.com/office/drawing/2014/main" id="{18E16901-00C5-449E-9084-9A70588A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048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6" name="图片 125">
            <a:extLst xmlns:a="http://schemas.openxmlformats.org/drawingml/2006/main">
              <a:ext uri="{FF2B5EF4-FFF2-40B4-BE49-F238E27FC236}">
                <a16:creationId xmlns:a16="http://schemas.microsoft.com/office/drawing/2014/main" id="{3D22A072-3BD0-48E0-98B1-FAC8BB11DE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96e09fc4d60"/>
          <a:stretch xmlns:a="http://schemas.openxmlformats.org/drawingml/2006/main"/>
        </p:blipFill>
        <p:spPr>
          <a:xfrm xmlns:a="http://schemas.openxmlformats.org/drawingml/2006/main">
            <a:off x="7994333" y="50606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0767B547-ED5B-49D1-AC8F-5FDE9E0B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9530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按推荐找</a:t>
            </a:r>
          </a:p>
        </p:txBody>
      </p:sp>
      <p:sp>
        <p:nvSpPr>
          <p:cNvPr id="63" name="矩形 62">
            <a:extLst xmlns:a="http://schemas.openxmlformats.org/drawingml/2006/main">
              <a:ext uri="{FF2B5EF4-FFF2-40B4-BE49-F238E27FC236}">
                <a16:creationId xmlns:a16="http://schemas.microsoft.com/office/drawing/2014/main" id="{2DB181FB-BDE6-41D0-AD23-6A416237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3875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新品、热销与活动商品集中露出</a:t>
            </a:r>
          </a:p>
        </p:txBody>
      </p:sp>
      <p:sp>
        <p:nvSpPr>
          <p:cNvPr id="64" name="矩形: 圆角 63">
            <a:extLst xmlns:a="http://schemas.openxmlformats.org/drawingml/2006/main">
              <a:ext uri="{FF2B5EF4-FFF2-40B4-BE49-F238E27FC236}">
                <a16:creationId xmlns:a16="http://schemas.microsoft.com/office/drawing/2014/main" id="{C45253AF-81DB-48FA-B777-6C775D40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924550"/>
            <a:ext cx="367665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矩形 64">
            <a:extLst xmlns:a="http://schemas.openxmlformats.org/drawingml/2006/main">
              <a:ext uri="{FF2B5EF4-FFF2-40B4-BE49-F238E27FC236}">
                <a16:creationId xmlns:a16="http://schemas.microsoft.com/office/drawing/2014/main" id="{0AA3CFE2-0F6B-4238-9E8C-4DB2DE00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972175"/>
            <a:ext cx="3371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搜索少一步，电话确认就少一次</a:t>
            </a:r>
          </a:p>
        </p:txBody>
      </p:sp>
    </p:spTree>
    <p:extLst>
      <p:ext uri="{BB962C8B-B14F-4D97-AF65-F5344CB8AC3E}">
        <p14:creationId xmlns:p14="http://schemas.microsoft.com/office/powerpoint/2010/main" val="10187995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矩形: 圆角 52">
            <a:extLst xmlns:a="http://schemas.openxmlformats.org/drawingml/2006/main">
              <a:ext uri="{FF2B5EF4-FFF2-40B4-BE49-F238E27FC236}">
                <a16:creationId xmlns:a16="http://schemas.microsoft.com/office/drawing/2014/main" id="{70FF0BE7-B3BA-44E6-BB80-4D431429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E70AE4F-325D-4D2D-8555-147A15CD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4667571-AA2C-4C7E-BC44-87031C28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常购清单与历史订单，让高频补货更省事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1968DE4-4667-4ECF-A631-F1B6CDF1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客户不必每次从头找货，直接按熟悉的采购组合快速复购。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D269E96-4316-470C-89F9-5990B469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0C11179-9332-429C-9F07-E7E53B05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CCD6144-9FB7-4595-AC18-C60BB1D7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E004AAD3-0C81-4B9D-84C7-DE45D657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457950" cy="3829050"/>
          </a:xfrm>
          <a:prstGeom xmlns:a="http://schemas.openxmlformats.org/drawingml/2006/main" prst="roundRect">
            <a:avLst>
              <a:gd name="adj" fmla="val 39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13DCC4C-AEE0-4679-8FEE-7BACF3B0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我的常购</a:t>
            </a:r>
          </a:p>
        </p:txBody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A8C8D88C-621E-4320-9386-C624C7FB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234315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0098F2A-A26E-4C80-878C-FAE60F37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362200"/>
            <a:ext cx="106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近30天常购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5EF8DFCC-98EA-4B10-8F89-1B0CAC14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57500"/>
            <a:ext cx="6000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3DAA9324-06CE-445D-B4CC-11609A0E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71800"/>
            <a:ext cx="4381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511BA6F5-D37A-4CE4-925A-31106A0833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265afa8fd45af"/>
          <a:stretch xmlns:a="http://schemas.openxmlformats.org/drawingml/2006/main"/>
        </p:blipFill>
        <p:spPr>
          <a:xfrm xmlns:a="http://schemas.openxmlformats.org/drawingml/2006/main">
            <a:off x="1093946" y="2998946"/>
            <a:ext cx="383858" cy="383858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9BEC434-482A-432F-8572-8F7DE0E9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9146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一级大豆油 10L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2AA44C0-E1F3-4A5B-9887-148892D5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2194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整箱 · 2箱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06BE537-BED7-419D-80D3-EE73A41C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908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¥238.00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240861F4-2703-4179-82E6-46CFEFBC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028950"/>
            <a:ext cx="742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98F6D6A-3C72-489C-A908-222FC549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048000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+ 加购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DD34C704-8FCE-47D8-A187-102FA773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76650"/>
            <a:ext cx="6000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936DF576-EA24-4312-895C-24DE6EC3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90950"/>
            <a:ext cx="4381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9D13F984-4709-4E3F-A84A-7E613DE104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265afa8fd45af"/>
          <a:stretch xmlns:a="http://schemas.openxmlformats.org/drawingml/2006/main"/>
        </p:blipFill>
        <p:spPr>
          <a:xfrm xmlns:a="http://schemas.openxmlformats.org/drawingml/2006/main">
            <a:off x="1093946" y="3818096"/>
            <a:ext cx="383858" cy="383858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693E9F1-D9D5-4813-BEED-C35D04C6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7338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特级生抽 1.9L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03ADB15-DDEA-4E09-B4B0-EC5BB498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0386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6瓶/箱 · 1箱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9A982187-261C-45DA-8936-7415E7D2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1000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¥108.00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6F21342F-8000-4EA1-9628-7ECC16B9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48100"/>
            <a:ext cx="742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59A3BB1-E2EC-4268-9FB1-D19825CB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867150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+ 加购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4D526FD0-6AC3-4A14-B33B-8246C96F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95800"/>
            <a:ext cx="6000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B0A13B24-407F-4B26-951F-DB83ADE3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610100"/>
            <a:ext cx="4381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9D787C6A-17B5-4F32-8725-349706676C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265afa8fd45af"/>
          <a:stretch xmlns:a="http://schemas.openxmlformats.org/drawingml/2006/main"/>
        </p:blipFill>
        <p:spPr>
          <a:xfrm xmlns:a="http://schemas.openxmlformats.org/drawingml/2006/main">
            <a:off x="1093946" y="4637246"/>
            <a:ext cx="383858" cy="383858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5461BB0-3CE8-4928-8517-A8B3EF85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5529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东北珍珠米 25kg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A18B71D6-7DD6-46A5-AF0B-227C2D30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8577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整袋 · 3袋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3DB4EFE1-BD26-43CA-BB91-0B576314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6291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¥396.00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0C5FD08C-ABEE-4F0B-A6A1-77E7F45D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667250"/>
            <a:ext cx="742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1D6E71B-4F6E-4FFF-A264-654CE51C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686300"/>
            <a:ext cx="552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+ 加购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2994970B-6F26-468D-9E7C-88E6ACF5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152650"/>
            <a:ext cx="39052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7" name="椭圆 36">
            <a:extLst xmlns:a="http://schemas.openxmlformats.org/drawingml/2006/main">
              <a:ext uri="{FF2B5EF4-FFF2-40B4-BE49-F238E27FC236}">
                <a16:creationId xmlns:a16="http://schemas.microsoft.com/office/drawing/2014/main" id="{C1603550-0283-4DA8-A6B6-06919FDF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24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D2AE67A3-F3E5-4D32-97F1-51795501EF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162ba0d8eb4c72"/>
          <a:stretch xmlns:a="http://schemas.openxmlformats.org/drawingml/2006/main"/>
        </p:blipFill>
        <p:spPr>
          <a:xfrm xmlns:a="http://schemas.openxmlformats.org/drawingml/2006/main">
            <a:off x="7803833" y="23364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B19C126A-9736-4765-9215-399ABCFD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3241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历史订单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771179EC-FEF7-4E3F-8DAB-7590C277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895600"/>
            <a:ext cx="3524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复制上一单，改数量即可提交</a:t>
            </a:r>
          </a:p>
        </p:txBody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823B0FDD-3E81-4F66-BF47-11BC58B0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352800"/>
            <a:ext cx="39052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椭圆 41">
            <a:extLst xmlns:a="http://schemas.openxmlformats.org/drawingml/2006/main">
              <a:ext uri="{FF2B5EF4-FFF2-40B4-BE49-F238E27FC236}">
                <a16:creationId xmlns:a16="http://schemas.microsoft.com/office/drawing/2014/main" id="{7E75C9A1-5D98-4A0E-97E3-5628559E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524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5" name="图片 94">
            <a:extLst xmlns:a="http://schemas.openxmlformats.org/drawingml/2006/main">
              <a:ext uri="{FF2B5EF4-FFF2-40B4-BE49-F238E27FC236}">
                <a16:creationId xmlns:a16="http://schemas.microsoft.com/office/drawing/2014/main" id="{62F838BF-455F-449A-96CC-E50FA4F5DF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162ba0d8eb4c72"/>
          <a:stretch xmlns:a="http://schemas.openxmlformats.org/drawingml/2006/main"/>
        </p:blipFill>
        <p:spPr>
          <a:xfrm xmlns:a="http://schemas.openxmlformats.org/drawingml/2006/main">
            <a:off x="7803833" y="35366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BF313EBB-0AB8-43FD-AF89-CA249B05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5242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常用清单</a:t>
            </a: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8154A77C-E015-471B-BF15-4DAA570A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095750"/>
            <a:ext cx="3524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按门店或厨房保存采购组合</a:t>
            </a:r>
          </a:p>
        </p:txBody>
      </p:sp>
      <p:sp>
        <p:nvSpPr>
          <p:cNvPr id="46" name="矩形: 圆角 45">
            <a:extLst xmlns:a="http://schemas.openxmlformats.org/drawingml/2006/main">
              <a:ext uri="{FF2B5EF4-FFF2-40B4-BE49-F238E27FC236}">
                <a16:creationId xmlns:a16="http://schemas.microsoft.com/office/drawing/2014/main" id="{6126CB3F-20A8-4F05-B493-44E10BE8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52950"/>
            <a:ext cx="39052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7" name="椭圆 46">
            <a:extLst xmlns:a="http://schemas.openxmlformats.org/drawingml/2006/main">
              <a:ext uri="{FF2B5EF4-FFF2-40B4-BE49-F238E27FC236}">
                <a16:creationId xmlns:a16="http://schemas.microsoft.com/office/drawing/2014/main" id="{8E50712B-0A86-4E83-B9E8-F5448B02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724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0" name="图片 99">
            <a:extLst xmlns:a="http://schemas.openxmlformats.org/drawingml/2006/main">
              <a:ext uri="{FF2B5EF4-FFF2-40B4-BE49-F238E27FC236}">
                <a16:creationId xmlns:a16="http://schemas.microsoft.com/office/drawing/2014/main" id="{4E625C2F-1F4F-44D2-B996-73BF9DA78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162ba0d8eb4c72"/>
          <a:stretch xmlns:a="http://schemas.openxmlformats.org/drawingml/2006/main"/>
        </p:blipFill>
        <p:spPr>
          <a:xfrm xmlns:a="http://schemas.openxmlformats.org/drawingml/2006/main">
            <a:off x="7803833" y="47367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48415D25-4133-461B-944B-4CAC7133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7244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一键复购</a:t>
            </a:r>
          </a:p>
        </p:txBody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3C39A979-4A50-49B2-8247-0715D91B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295900"/>
            <a:ext cx="3524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减少找货、询价和漏订</a:t>
            </a:r>
          </a:p>
        </p:txBody>
      </p:sp>
      <p:sp>
        <p:nvSpPr>
          <p:cNvPr id="51" name="矩形: 圆角 50">
            <a:extLst xmlns:a="http://schemas.openxmlformats.org/drawingml/2006/main">
              <a:ext uri="{FF2B5EF4-FFF2-40B4-BE49-F238E27FC236}">
                <a16:creationId xmlns:a16="http://schemas.microsoft.com/office/drawing/2014/main" id="{506D81DB-60C6-4140-A9D9-3FDDD87E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5676900"/>
            <a:ext cx="39052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874C81BE-1756-4AAF-8F93-61B359621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724525"/>
            <a:ext cx="3600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让客户从“重新选货”变成“确认这一单”</a:t>
            </a:r>
          </a:p>
        </p:txBody>
      </p:sp>
    </p:spTree>
    <p:extLst>
      <p:ext uri="{BB962C8B-B14F-4D97-AF65-F5344CB8AC3E}">
        <p14:creationId xmlns:p14="http://schemas.microsoft.com/office/powerpoint/2010/main" val="12855019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E7AB9CD4-B51F-49AA-A29A-47DC93BD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8BC08DA-D44D-48F9-9BEC-FC937625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8F67AD9-0AD6-4098-A1A1-7409F041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箱、瓶、桶、袋、提，按客户习惯直接下单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B284F6F-7A9D-45C3-A302-710A74AD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多单位与规格换算统一管理，采购、销售和库存不再反复人工折算。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884F6E2B-6A3F-4CE1-827B-8365328E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E753F11-B7A0-435B-9C00-EFBC0F4B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415E542-0259-4960-9F44-24A020E3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191541FC-5D8C-4815-8040-35AD7102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820400" cy="323850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6DFF1C4F-9064-4CA4-9029-79298614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647950"/>
            <a:ext cx="3143250" cy="1962150"/>
          </a:xfrm>
          <a:prstGeom xmlns:a="http://schemas.openxmlformats.org/drawingml/2006/main" prst="roundRect">
            <a:avLst>
              <a:gd name="adj" fmla="val 7767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图片 36">
            <a:extLst xmlns:a="http://schemas.openxmlformats.org/drawingml/2006/main">
              <a:ext uri="{FF2B5EF4-FFF2-40B4-BE49-F238E27FC236}">
                <a16:creationId xmlns:a16="http://schemas.microsoft.com/office/drawing/2014/main" id="{31442E80-ABB6-4A91-9296-606CB9BED2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3e5c83cda4201"/>
          <a:stretch xmlns:a="http://schemas.openxmlformats.org/drawingml/2006/main"/>
        </p:blipFill>
        <p:spPr>
          <a:xfrm xmlns:a="http://schemas.openxmlformats.org/drawingml/2006/main">
            <a:off x="1362075" y="2867025"/>
            <a:ext cx="742950" cy="74295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19A9736-F81E-4566-86C2-596A62BA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2781300"/>
            <a:ext cx="180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1 箱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DCCF8A1-3872-4C47-9C9E-E8DFD87C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8290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销售常用单位</a:t>
            </a:r>
          </a:p>
        </p:txBody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70FC7E90-1EA9-436D-9323-00172E6C99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75cdf697844fe"/>
          <a:stretch xmlns:a="http://schemas.openxmlformats.org/drawingml/2006/main"/>
        </p:blipFill>
        <p:spPr>
          <a:xfrm xmlns:a="http://schemas.openxmlformats.org/drawingml/2006/main">
            <a:off x="5109686" y="2880836"/>
            <a:ext cx="620078" cy="620078"/>
          </a:xfrm>
          <a:prstGeom xmlns:a="http://schemas.openxmlformats.org/drawingml/2006/main" prst="rect">
            <a:avLst/>
          </a:prstGeom>
        </p:spPr>
      </p:pic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1F7D317-C096-4757-8534-C2DF5DFE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781300"/>
            <a:ext cx="11049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=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AF2CCCA-3116-45CD-A2A4-36304E57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829050"/>
            <a:ext cx="123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自动换算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B0C4DEC3-544C-4093-9FB2-586F5F11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47950"/>
            <a:ext cx="3143250" cy="1962150"/>
          </a:xfrm>
          <a:prstGeom xmlns:a="http://schemas.openxmlformats.org/drawingml/2006/main" prst="roundRect">
            <a:avLst>
              <a:gd name="adj" fmla="val 7767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413ED585-4C3B-4D38-AB1B-F78E3600D1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1283de09b4cac"/>
          <a:stretch xmlns:a="http://schemas.openxmlformats.org/drawingml/2006/main"/>
        </p:blipFill>
        <p:spPr>
          <a:xfrm xmlns:a="http://schemas.openxmlformats.org/drawingml/2006/main">
            <a:off x="6962775" y="2867025"/>
            <a:ext cx="742950" cy="742950"/>
          </a:xfrm>
          <a:prstGeom xmlns:a="http://schemas.openxmlformats.org/drawingml/2006/main" prst="rect">
            <a:avLst/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9938503-35DB-4A4A-A9A7-B79D04BD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781300"/>
            <a:ext cx="180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12 瓶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5809E34-0D96-411E-B595-120CF2A9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8290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库存基础单位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F45CD387-3034-44C4-9882-A74380DA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2476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8A5E937-6C03-4160-92F1-F83CCF66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95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客户按箱买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2EF23C9F-9934-49C3-9ED1-5C2B220A7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676900"/>
            <a:ext cx="2476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9791A55-C73F-423E-9ABF-00345CCC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695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仓库按瓶管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EDB0B35C-0C2F-4D52-8324-FDC2DAED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676900"/>
            <a:ext cx="2476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79D3A328-9A33-4DCA-9587-8CE86D80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695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系统自动换算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D7AB374C-796C-4BB8-83F2-15753BE1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676900"/>
            <a:ext cx="2476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052633"/>
            </a:solidFill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0A908CB-69DA-42A2-BA9C-79CCD785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695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订单库存同口径</a:t>
            </a:r>
          </a:p>
        </p:txBody>
      </p:sp>
    </p:spTree>
    <p:extLst>
      <p:ext uri="{BB962C8B-B14F-4D97-AF65-F5344CB8AC3E}">
        <p14:creationId xmlns:p14="http://schemas.microsoft.com/office/powerpoint/2010/main" val="94766492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81F9EBA6-610D-4AF6-AD67-724B224A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F5E03E1-4433-4797-8A1C-B99D37E7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F7A9C09-92D0-400F-901C-B95F780F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不同客户，自动看到对应价格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350FCE0-2319-42A9-B9E3-D7BB75BA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等级价、协议价、客户专属价和活动价按规则承接，减少人工报价与价格争议。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B046196E-7601-4747-83B3-275684E8A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F93FC57-E8CF-465E-AEDB-D032E968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4E205A1-3DB0-48B0-85D2-88F9EFB8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E5A3B67E-409A-45C4-B425-B0982733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同一商品</a:t>
            </a:r>
          </a:p>
        </p:txBody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21656E4A-37E7-4DD1-A068-964DDDA1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2857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6A7C7EDA-E62F-4959-8529-1A8F5938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52750"/>
            <a:ext cx="23622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3B885E6C-E054-4FB1-9ABD-872D31312F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b7290a5ff49ca"/>
          <a:stretch xmlns:a="http://schemas.openxmlformats.org/drawingml/2006/main"/>
        </p:blipFill>
        <p:spPr>
          <a:xfrm xmlns:a="http://schemas.openxmlformats.org/drawingml/2006/main">
            <a:off x="1571625" y="2962275"/>
            <a:ext cx="876300" cy="876300"/>
          </a:xfrm>
          <a:prstGeom xmlns:a="http://schemas.openxmlformats.org/drawingml/2006/main" prst="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7384C5A-0A23-4EC1-A245-996F8EBE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2910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一级大豆油 10L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A0BA1A6F-4C1C-43D0-AE77-185630D2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67250"/>
            <a:ext cx="2362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统一商品档案 · 多层价格规则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D3F84D04-9DA5-4B1D-8ADA-E970EC82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381250"/>
            <a:ext cx="2266950" cy="3048000"/>
          </a:xfrm>
          <a:prstGeom xmlns:a="http://schemas.openxmlformats.org/drawingml/2006/main" prst="roundRect">
            <a:avLst>
              <a:gd name="adj" fmla="val 672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9ED9">
                <a:alpha val="4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6A7608B7-C579-4588-A9B1-F2688079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381250"/>
            <a:ext cx="22669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15141D39-10D9-4299-9C0D-83195E57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724150"/>
            <a:ext cx="18097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49D2D03-6530-42CF-B4DB-142E5845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432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餐饮客户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B46D1C9-0A8B-445C-A979-0810BAB6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3528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协议价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63DE46E-A89F-4679-A27B-2EA06052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733800"/>
            <a:ext cx="180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¥118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18FF09AF-BC48-442F-AE1A-6B859A1B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6863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门店签约价格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DE9D358E-1AF1-42C9-BB91-A40E4ACB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81250"/>
            <a:ext cx="2266950" cy="3048000"/>
          </a:xfrm>
          <a:prstGeom xmlns:a="http://schemas.openxmlformats.org/drawingml/2006/main" prst="roundRect">
            <a:avLst>
              <a:gd name="adj" fmla="val 672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FA36B">
                <a:alpha val="4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08B7CA55-9DE4-445A-A7E3-7EB1EDD4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81250"/>
            <a:ext cx="22669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A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6F70D087-38FB-4BF4-912D-0790484A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24150"/>
            <a:ext cx="18097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A36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1C03E41C-E20D-44E8-BCEC-532E12E2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432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rPr>
              <a:t>区域二批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C0B688E1-23E3-4F84-8D0F-51416F4E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528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等级价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3773176C-5898-427A-9C19-49948CC7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33800"/>
            <a:ext cx="180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rPr>
              <a:t>¥112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DAD26BC-1C6A-433F-8570-E738948FA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863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按客户等级自动匹配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2271C99-FD91-4244-BC09-3DBCDF25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381250"/>
            <a:ext cx="2266950" cy="3048000"/>
          </a:xfrm>
          <a:prstGeom xmlns:a="http://schemas.openxmlformats.org/drawingml/2006/main" prst="roundRect">
            <a:avLst>
              <a:gd name="adj" fmla="val 672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524A">
                <a:alpha val="4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05610D64-3661-4D41-8290-19D9B8ED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381250"/>
            <a:ext cx="22669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3E4B4948-8643-4CB3-BBB4-9EB2BD17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724150"/>
            <a:ext cx="18097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90F024C-1301-42DD-BC58-946A502B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432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活动客户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6F24C4C3-2334-4DE7-8ED3-AD432140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3528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促销价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FBA66E77-ED18-455B-A1A0-ABEA5503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733800"/>
            <a:ext cx="1809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¥109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9FAD2A4B-BBFE-48DC-8A37-A63B41BA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6863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满足活动条件后生效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656BBD7D-78D1-4AA1-B3FA-3ABC3466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676900"/>
            <a:ext cx="72199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B4D48FB6-A6EE-45FD-99FC-EA65DF30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24525"/>
            <a:ext cx="691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客户登录后直接看到自己的可购价</a:t>
            </a:r>
          </a:p>
        </p:txBody>
      </p:sp>
    </p:spTree>
    <p:extLst>
      <p:ext uri="{BB962C8B-B14F-4D97-AF65-F5344CB8AC3E}">
        <p14:creationId xmlns:p14="http://schemas.microsoft.com/office/powerpoint/2010/main" val="128509809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5C64AC8F-272E-4A17-AB8A-224326C0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A1FAA43-7B8D-46E3-B467-BD013594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28BC6D6-643C-49FC-A28F-21427EA7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促销不是一张海报，而是一套可执行的下单规则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19A5758-EDE3-4148-BA75-AB90C39A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适用客户、活动商品、时间、门槛与优惠结果，统一进入订单。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47432AB9-E984-40E8-A8B2-73A382AF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BF50912-4741-46E5-BF4C-30069A6B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83261B2-93BA-47A6-9B1C-385F3BC8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9DCE2B8F-5F58-4E3D-B134-AD14F519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29000"/>
            <a:ext cx="95250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F7E8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844F3618-9A67-41CB-B3F2-E6A53AFC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2514600" cy="23241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2519124-7DC1-4FAA-845B-D2586697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CC82CF3-17E7-4B01-9359-9E1FB52AAA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6f420309b4d7f"/>
          <a:stretch xmlns:a="http://schemas.openxmlformats.org/drawingml/2006/main"/>
        </p:blipFill>
        <p:spPr>
          <a:xfrm xmlns:a="http://schemas.openxmlformats.org/drawingml/2006/main">
            <a:off x="173450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2015BF5-06A6-4A10-BE80-53C1A921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90850"/>
            <a:ext cx="213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谁能参加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090EE1F6-B7B3-4334-945A-635EC0C5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861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客户范围 / 等级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BE175BCD-FF93-47D9-AEA1-8ECAB339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114800"/>
            <a:ext cx="838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7003BBF-71FD-4018-A5D8-697C5D1B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13385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3A879FB3-8CFA-4C22-A3E1-B25FC712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24100"/>
            <a:ext cx="2514600" cy="23241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F7B7BB43-288E-485C-B590-5FB7D7A9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9C68724C-6D29-4F98-B04A-0845CCCE47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643fe24b24de0"/>
          <a:stretch xmlns:a="http://schemas.openxmlformats.org/drawingml/2006/main"/>
        </p:blipFill>
        <p:spPr>
          <a:xfrm xmlns:a="http://schemas.openxmlformats.org/drawingml/2006/main">
            <a:off x="445865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CD1EE5C-5F6C-4250-86A6-8E686D57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990850"/>
            <a:ext cx="213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哪些商品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54D0556-02B4-43AB-BF08-D0C6F54F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4861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单品 / 品类 / 组合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B952FB96-650B-46A5-BD48-EE352F20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114800"/>
            <a:ext cx="838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045DBF8-5E19-44F0-9C2D-8F75C2B3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3385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E41F8B78-E67D-4D3C-8771-BF99B27E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24100"/>
            <a:ext cx="2514600" cy="23241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3A45562-ECE0-44CB-A494-70679C63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006CD0C3-38BB-4940-967A-16F3B982E9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bee7dcf714b07"/>
          <a:stretch xmlns:a="http://schemas.openxmlformats.org/drawingml/2006/main"/>
        </p:blipFill>
        <p:spPr>
          <a:xfrm xmlns:a="http://schemas.openxmlformats.org/drawingml/2006/main">
            <a:off x="718280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868739E-C074-43F8-BE92-484C19D3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90850"/>
            <a:ext cx="213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何时生效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96932DA-6D26-46B4-96E1-3D8E1D85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861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活动周期 / 时段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194C4951-B737-4AF4-A21D-3408BC48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114800"/>
            <a:ext cx="838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227BEA2-8F6E-406E-B889-2D25C8F0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13385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8CB77ABC-F4AF-4A7B-BE3F-B137C54A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324100"/>
            <a:ext cx="2514600" cy="23241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2092898F-3A11-491D-980E-41236788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C87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0" name="图片 69">
            <a:extLst xmlns:a="http://schemas.openxmlformats.org/drawingml/2006/main">
              <a:ext uri="{FF2B5EF4-FFF2-40B4-BE49-F238E27FC236}">
                <a16:creationId xmlns:a16="http://schemas.microsoft.com/office/drawing/2014/main" id="{7C0E5A4D-C8CE-43B4-BD8C-11FE4BA0E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bee7dcf714b07"/>
          <a:stretch xmlns:a="http://schemas.openxmlformats.org/drawingml/2006/main"/>
        </p:blipFill>
        <p:spPr>
          <a:xfrm xmlns:a="http://schemas.openxmlformats.org/drawingml/2006/main">
            <a:off x="990695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8C28EB28-55C6-41E9-8A0E-E01C30CD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990850"/>
            <a:ext cx="213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如何优惠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716A050B-A9A8-4D4D-BF2F-00079017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4861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满减 / 折扣 / 赠送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F241E445-A975-46A4-9AD2-22AF5219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14800"/>
            <a:ext cx="838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507AA029-4B14-4CB3-BBB1-3DFC7D6A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133850"/>
            <a:ext cx="64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F6FD3B42-CF28-4BD7-B606-65D6D8D6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334000"/>
            <a:ext cx="88773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EFFD1FEF-C61A-40A9-A189-DAA9D4A1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81625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看得见的优惠 → 算得清的订单 → 可复盘的活动结果</a:t>
            </a:r>
          </a:p>
        </p:txBody>
      </p:sp>
    </p:spTree>
    <p:extLst>
      <p:ext uri="{BB962C8B-B14F-4D97-AF65-F5344CB8AC3E}">
        <p14:creationId xmlns:p14="http://schemas.microsoft.com/office/powerpoint/2010/main" val="139279879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EE70B225-5FA6-4DFC-983F-E1CE2180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7764F0-3E3A-4EFC-B06E-C1DB23CC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4F0746E-1661-420C-B28D-3EB870C7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从活动首页到商品详情，手机上就能完成采购决策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1F1C259-71B8-4B7D-8E7C-B2766B73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客户先被活动吸引，再确认商品与规格，最后进入购物车。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D7148D9-9BE0-41EB-8C3A-67081918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137E15A-969D-44A8-801B-D90E28DD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A5CAE35-5C7B-44EB-89B3-F39B4CDA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973BCA93-807E-470B-A52C-AB4E2750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981200"/>
            <a:ext cx="2209800" cy="41148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3" name="图片 42">
            <a:extLst xmlns:a="http://schemas.openxmlformats.org/drawingml/2006/main">
              <a:ext uri="{FF2B5EF4-FFF2-40B4-BE49-F238E27FC236}">
                <a16:creationId xmlns:a16="http://schemas.microsoft.com/office/drawing/2014/main" id="{F261C5B6-2EB3-4F54-BE2D-6C40EEF9AB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0baa2b38194bbe"/>
          <a:srcRect xmlns:a="http://schemas.openxmlformats.org/drawingml/2006/main" l="0" t="5535" r="0" b="55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4900" y="2095500"/>
            <a:ext cx="2019300" cy="3886200"/>
          </a:xfrm>
          <a:prstGeom xmlns:a="http://schemas.openxmlformats.org/drawingml/2006/main" prst="roundRect">
            <a:avLst>
              <a:gd name="adj" fmla="val 7547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FB8A970A-34AB-4FDC-A139-2DA50BAC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0982" y="2028825"/>
            <a:ext cx="707136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57E78060-B411-4229-8F7E-CA4E96F3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1981200"/>
            <a:ext cx="2209800" cy="41148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图片 45">
            <a:extLst xmlns:a="http://schemas.openxmlformats.org/drawingml/2006/main">
              <a:ext uri="{FF2B5EF4-FFF2-40B4-BE49-F238E27FC236}">
                <a16:creationId xmlns:a16="http://schemas.microsoft.com/office/drawing/2014/main" id="{C1351311-A912-4AD4-8DAB-32B1196511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e4099ae594658"/>
          <a:srcRect xmlns:a="http://schemas.openxmlformats.org/drawingml/2006/main" l="0" t="5535" r="0" b="55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67200" y="2095500"/>
            <a:ext cx="2019300" cy="3886200"/>
          </a:xfrm>
          <a:prstGeom xmlns:a="http://schemas.openxmlformats.org/drawingml/2006/main" prst="roundRect">
            <a:avLst>
              <a:gd name="adj" fmla="val 7547"/>
            </a:avLst>
          </a:prstGeom>
        </p:spPr>
      </p:pic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95F8D5F8-2128-4C31-A142-48C7E0FE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3282" y="2028825"/>
            <a:ext cx="707136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69CB9172-7CC6-445C-8977-A4B6E39B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34050"/>
            <a:ext cx="1981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6420AF2-54B4-4604-819C-6C1F9BBA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7531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 发现活动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6C26F0A8-5D98-4802-ACFD-AB3B7ACF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734050"/>
            <a:ext cx="1981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A758ED3-22FD-4202-8DC5-B822A277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7531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确认商品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3393BBC-FD3E-445E-8EEF-CA99A798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076450"/>
            <a:ext cx="44386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0A86F3D2-0F6C-4FD7-8D5B-80F49AA01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2479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6FED17A8-2922-40AA-9474-404BB1C9DF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5b572d169432b"/>
          <a:stretch xmlns:a="http://schemas.openxmlformats.org/drawingml/2006/main"/>
        </p:blipFill>
        <p:spPr>
          <a:xfrm xmlns:a="http://schemas.openxmlformats.org/drawingml/2006/main">
            <a:off x="7270433" y="22602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99CC0B1-09B5-4F37-9B3E-6CD94167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247900"/>
            <a:ext cx="3486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活动首页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BF2BC37-46E0-4AC2-B0D0-E54BAA9E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819400"/>
            <a:ext cx="405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Banner、专区与热销货架把重点商品放到客户眼前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B91DC90D-4230-4577-BE3E-AE369703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276600"/>
            <a:ext cx="44386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A50D5308-A4EE-4C5E-81C5-E9F81A26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448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52C767F3-A45C-4EE1-91EF-64C632BE5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5b572d169432b"/>
          <a:stretch xmlns:a="http://schemas.openxmlformats.org/drawingml/2006/main"/>
        </p:blipFill>
        <p:spPr>
          <a:xfrm xmlns:a="http://schemas.openxmlformats.org/drawingml/2006/main">
            <a:off x="7270433" y="3460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C72179E-F4F4-45F3-88F3-E792BA25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448050"/>
            <a:ext cx="3486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D86A85B-4E8D-443E-A6B2-F84435FD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019550"/>
            <a:ext cx="405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规格、品牌、价格与促销信息一次确认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94FF7C53-54C2-4CE0-9D7A-23F47412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476750"/>
            <a:ext cx="44386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CF99A185-B2BC-4815-B59C-2026B1C4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648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E006FA50-6135-492D-9F5D-1760A0A3BF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d36d433874477"/>
          <a:stretch xmlns:a="http://schemas.openxmlformats.org/drawingml/2006/main"/>
        </p:blipFill>
        <p:spPr>
          <a:xfrm xmlns:a="http://schemas.openxmlformats.org/drawingml/2006/main">
            <a:off x="7270433" y="4660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5CBF8B33-6D0C-43B1-96EF-9FCECDFC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648200"/>
            <a:ext cx="3486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进入购物车</a:t>
            </a: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C22431B4-B978-4E03-A98F-BACB4DE0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5219700"/>
            <a:ext cx="405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按采购单位修改数量，继续统一结算</a:t>
            </a:r>
          </a:p>
        </p:txBody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5E346452-3F0A-41E5-9D65-13C54797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657850"/>
            <a:ext cx="44386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7806B733-9A36-487E-8522-FB8CEE58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5705475"/>
            <a:ext cx="4133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把营销触达和采购操作放在同一个手机路径里</a:t>
            </a:r>
          </a:p>
        </p:txBody>
      </p:sp>
    </p:spTree>
    <p:extLst>
      <p:ext uri="{BB962C8B-B14F-4D97-AF65-F5344CB8AC3E}">
        <p14:creationId xmlns:p14="http://schemas.microsoft.com/office/powerpoint/2010/main" val="134402115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矩形: 圆角 48">
            <a:extLst xmlns:a="http://schemas.openxmlformats.org/drawingml/2006/main">
              <a:ext uri="{FF2B5EF4-FFF2-40B4-BE49-F238E27FC236}">
                <a16:creationId xmlns:a16="http://schemas.microsoft.com/office/drawing/2014/main" id="{1DA171C8-44ED-413B-909E-B83D61B4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AAE7585-5D54-4D83-87E2-0B162180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E26C1B9-60B6-4ECE-B21A-BBD57DD5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优惠券：给客户一个清晰、可核算的下单理由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AFB686D-63E2-44F9-BCD0-6C3AFFE2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围绕拉新、复购、满额或重点商品设计活动，并在订单中自动核销。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4B608A0-AEA2-4595-B56F-303741C9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7E26797-F291-4F25-BAD3-E552EDBD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CA990A7-EDDE-4B6C-878E-9FA5ECCE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D476BFEE-2421-4CB5-8FDB-11944DF4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057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9ED9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2A35161C-4570-4F7C-B249-C35F66AE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6002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3C5AAEF3-2C1E-4BE8-978F-C923E7A9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05050"/>
            <a:ext cx="1295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¥30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5878C7A-3D1D-423E-9A52-D5DF09B5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95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满300可用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3DC25E8-1A60-4AFC-8A12-82ED151F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381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新客首单券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CD37D2D8-07DC-49BC-802A-1524AAE7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724150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适用客户与有效期可按活动设置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16882EDA-31B3-425D-B732-B68E3FC7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495550"/>
            <a:ext cx="800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359D107-4236-4D27-9325-1B4FAE20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51460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9ED9"/>
                </a:solidFill>
                <a:latin typeface="Microsoft YaHei"/>
                <a:ea typeface="Microsoft YaHei"/>
                <a:cs typeface="Microsoft YaHei"/>
              </a:rPr>
              <a:t>领取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1E122E58-FA94-465F-83BE-8E80326E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6057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524A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9772B555-5B38-4E15-A13A-65EFA282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16002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D95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149C19E-C67E-4FEC-ACF1-8A6AF629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9950"/>
            <a:ext cx="1295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¥50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6B74AC8-4D05-46C2-8E09-FF2D54D8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86200"/>
            <a:ext cx="1295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满800可用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F1B52B2-36B2-4693-BAC1-F7240D11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34861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满额复购券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C28F917-225E-40D7-AA7A-8565A185D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3829050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适用客户与有效期可按活动设置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4E75EB44-AAE1-4B67-9724-D67686C0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00450"/>
            <a:ext cx="800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26FD456-72B3-4171-A5E7-C5FEB2E6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61950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领取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3B329949-5A08-4488-8B57-25F68AD3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6057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7706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DCB5CBB6-8A56-4B91-B8DB-2F0350CB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16002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85536AF-CD05-4804-B8F4-9943BA80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14850"/>
            <a:ext cx="1295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8.8折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2C19817-1BBC-430C-A5E5-78819594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91100"/>
            <a:ext cx="1295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调味品专区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087FB4E8-D5AE-4899-AD4F-275A9873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5910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指定商品券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6A4D48C9-800C-4F4E-8CE6-AA850D2F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933950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适用客户与有效期可按活动设置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190F4306-916F-445C-8AE6-E07E61A9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705350"/>
            <a:ext cx="800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1E307FD-EB72-40E4-9551-BF39108C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72440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领取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F2E96847-A359-455C-8C65-13E687CD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381250"/>
            <a:ext cx="165735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: 圆角 32">
            <a:extLst xmlns:a="http://schemas.openxmlformats.org/drawingml/2006/main">
              <a:ext uri="{FF2B5EF4-FFF2-40B4-BE49-F238E27FC236}">
                <a16:creationId xmlns:a16="http://schemas.microsoft.com/office/drawing/2014/main" id="{DD940429-2B9D-45E0-BAD1-66210563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533650"/>
            <a:ext cx="514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F4430B33-2EE4-40BA-8361-D078B99C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552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0E6672C5-D5F7-4183-AFF0-6521C755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09900"/>
            <a:ext cx="1314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发放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7A880A49-768F-4BF4-A4F2-1D2D3272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381250"/>
            <a:ext cx="165735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811FE0B5-5AB5-4EA2-B8D8-A71E6D07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533650"/>
            <a:ext cx="514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65C7232A-8852-465B-BA6F-9EEA451C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552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2D07F14E-F0F1-4095-8BC6-54AF39FB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009900"/>
            <a:ext cx="1314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领取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074AD133-83AC-4953-B35F-09A32C9C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848100"/>
            <a:ext cx="165735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F58EBC73-073B-43D6-8E61-DD0B5205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000500"/>
            <a:ext cx="514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3F397AFC-0E5C-4C30-A1D0-4F33DFD5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01955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B9361983-29DF-4DA0-B9B2-761508A8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76750"/>
            <a:ext cx="1314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下单核销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23EC1469-759D-45B0-9967-2B08BCB3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848100"/>
            <a:ext cx="165735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66A73987-0C22-49AA-93C6-5A776DD1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4000500"/>
            <a:ext cx="514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32F8AF83-FAC8-46D0-8172-127497C8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1955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E6F04B92-D500-4117-A85B-F49139FF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4476750"/>
            <a:ext cx="1314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活动复盘</a:t>
            </a:r>
          </a:p>
        </p:txBody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43472CA5-46DD-475A-83FB-4F8960D5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4292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优惠券形式与规则以所选版本及实际配置为准。</a:t>
            </a:r>
          </a:p>
        </p:txBody>
      </p:sp>
    </p:spTree>
    <p:extLst>
      <p:ext uri="{BB962C8B-B14F-4D97-AF65-F5344CB8AC3E}">
        <p14:creationId xmlns:p14="http://schemas.microsoft.com/office/powerpoint/2010/main" val="25382658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4A32C95F-1217-45AC-86CA-423673E6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8DE6266-8A0D-4C30-905E-F1CF5817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77337C7-53AD-4DE1-8BF4-93F08C6E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积分运营：把持续采购变成长期互动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EAF0D84-C202-4550-8E34-C882F4FC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让客户的每次采购都沉淀为可感知的权益，形成更稳定的复购触点。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7D68A7E-BEC9-4558-B9C9-C205F3A0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8C28BBC-FC6F-42C4-8F4A-48E98439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F8B5009-2444-47A1-92F6-52C2AEFE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B5E7EBE2-BB4A-408D-BFDC-02FFDF2F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514850" cy="3752850"/>
          </a:xfrm>
          <a:prstGeom xmlns:a="http://schemas.openxmlformats.org/drawingml/2006/main" prst="roundRect">
            <a:avLst>
              <a:gd name="adj" fmla="val 6091"/>
            </a:avLst>
          </a:prstGeom>
          <a:gradFill xmlns:a="http://schemas.openxmlformats.org/drawingml/2006/main">
            <a:gsLst>
              <a:gs pos="0">
                <a:srgbClr val="073743"/>
              </a:gs>
              <a:gs pos="100000">
                <a:srgbClr val="0B7488"/>
              </a:gs>
            </a:gsLst>
            <a:lin ang="87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6C05DCD9-FBC0-4967-B796-DB4A6CD6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00300"/>
            <a:ext cx="990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D8F244D0-095E-41F5-AEA4-D83FE67B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19350"/>
            <a:ext cx="800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会员中心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CA498EA-91C0-4DA2-BF81-A9D6B42A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908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0">
                <a:solidFill>
                  <a:srgbClr val="C9E9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E9EF"/>
                </a:solidFill>
                <a:latin typeface="Microsoft YaHei"/>
                <a:ea typeface="Microsoft YaHei"/>
                <a:cs typeface="Microsoft YaHei"/>
              </a:rPr>
              <a:t>可用积分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F8E3BDF-C341-4D35-BAC2-282E2F2D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76600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2,680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065FF036-F788-4798-A623-C672B29B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86250"/>
            <a:ext cx="365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2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98EF095-F3DD-46CD-8C75-5A38B4EE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339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rPr>
              <a:t>本月新增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D454809-68D5-4B9A-B123-D9F1F42A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5775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7DE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7DE6FF"/>
                </a:solidFill>
                <a:latin typeface="Microsoft YaHei"/>
                <a:ea typeface="Microsoft YaHei"/>
                <a:cs typeface="Microsoft YaHei"/>
              </a:rPr>
              <a:t>+520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012AE98-0698-4A80-95B1-61B0BBCA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339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rPr>
              <a:t>已兑换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456A957-BB2C-45F2-AC73-296B36E8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5775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F6C2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6C25F"/>
                </a:solidFill>
                <a:latin typeface="Microsoft YaHei"/>
                <a:ea typeface="Microsoft YaHei"/>
                <a:cs typeface="Microsoft YaHei"/>
              </a:rPr>
              <a:t>3次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04F44FB-5B55-4EB0-8808-C3F65900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864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B9D8DF"/>
                </a:solidFill>
                <a:latin typeface="Microsoft YaHei"/>
                <a:ea typeface="Microsoft YaHei"/>
                <a:cs typeface="Microsoft YaHei"/>
              </a:rPr>
              <a:t>积分数字为示例</a:t>
            </a: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B4B7926-03F7-4317-9BA3-BF399B8A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2098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积分可以围绕什么设计？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4C8DABE8-9FB2-498C-86DB-39B0EE60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781300"/>
            <a:ext cx="57912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1A966244-6F23-40F4-B262-CDEA017B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952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F5D46D44-1948-4FD1-93EC-E33C4C237C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85807fe83467c"/>
          <a:stretch xmlns:a="http://schemas.openxmlformats.org/drawingml/2006/main"/>
        </p:blipFill>
        <p:spPr>
          <a:xfrm xmlns:a="http://schemas.openxmlformats.org/drawingml/2006/main">
            <a:off x="5879783" y="29651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1F6EB46-F2DF-449D-BE00-309CD580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575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采购积累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EF3D194C-6B5A-43BD-BE62-4104D562C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43250"/>
            <a:ext cx="487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按订单或活动规则获得积分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CBC896A3-3DB1-4C53-B0AB-AD07F23F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714750"/>
            <a:ext cx="57912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380F4CCA-F69C-43AF-A2E3-C244382B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886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38D5160B-AD2B-4D37-A55F-F21F3856F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4e08eb51b4631"/>
          <a:stretch xmlns:a="http://schemas.openxmlformats.org/drawingml/2006/main"/>
        </p:blipFill>
        <p:spPr>
          <a:xfrm xmlns:a="http://schemas.openxmlformats.org/drawingml/2006/main">
            <a:off x="5879783" y="3898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570FFDCF-AB98-4AC3-8C61-F3FCE5A7F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909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权益兑换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243C09C-0C35-40A9-8705-08177389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76700"/>
            <a:ext cx="487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兑换礼品、优惠或会员权益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D4FE209F-3485-495C-ABD7-B78DA6B5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648200"/>
            <a:ext cx="57912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22B4F21B-6551-462C-89BC-4E8931A3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8196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图片 67">
            <a:extLst xmlns:a="http://schemas.openxmlformats.org/drawingml/2006/main">
              <a:ext uri="{FF2B5EF4-FFF2-40B4-BE49-F238E27FC236}">
                <a16:creationId xmlns:a16="http://schemas.microsoft.com/office/drawing/2014/main" id="{23A58381-AD39-4683-BF56-BCE1ED84E9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07a00102a4831"/>
          <a:stretch xmlns:a="http://schemas.openxmlformats.org/drawingml/2006/main"/>
        </p:blipFill>
        <p:spPr>
          <a:xfrm xmlns:a="http://schemas.openxmlformats.org/drawingml/2006/main">
            <a:off x="5879783" y="48320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9533B70A-94A2-4E5F-BE90-D1F470C9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244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促进复购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441F50F-8F9C-4C6A-8A3A-A734A356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010150"/>
            <a:ext cx="487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把一次采购连接到下一次互动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967AA2E2-789A-453A-950E-1D4854F0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695950"/>
            <a:ext cx="57912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40B7D942-7CAF-485C-B16E-E5FF3B62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743575"/>
            <a:ext cx="5486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权益可感知，客户关系才更容易持续</a:t>
            </a:r>
          </a:p>
        </p:txBody>
      </p:sp>
    </p:spTree>
    <p:extLst>
      <p:ext uri="{BB962C8B-B14F-4D97-AF65-F5344CB8AC3E}">
        <p14:creationId xmlns:p14="http://schemas.microsoft.com/office/powerpoint/2010/main" val="16182511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1F6DBD06-9752-445C-AEDB-33956C51A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E8E6348-43DC-4976-935E-0136816F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04 手机商城营销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C2FC945-AF51-457B-819B-75DD0F2F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商品促销、套餐与预售，承接不同经营目标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1D89209-06B2-42C5-9757-D915D0E7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清库存、推新品、做组合、收计划，都能在客户下单时直接执行。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5CB8802-55B7-4BC9-87CB-20917BEE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8B06906-8D3C-4F18-97AA-697B401F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6A52020-A6F3-49A7-A3F1-ECAC1629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BB4E02FA-CD22-4D51-BC3D-DE7F252F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572000" cy="3752850"/>
          </a:xfrm>
          <a:prstGeom xmlns:a="http://schemas.openxmlformats.org/drawingml/2006/main" prst="roundRect">
            <a:avLst>
              <a:gd name="adj" fmla="val 6091"/>
            </a:avLst>
          </a:prstGeom>
          <a:gradFill xmlns:a="http://schemas.openxmlformats.org/drawingml/2006/main">
            <a:gsLst>
              <a:gs pos="0">
                <a:srgbClr val="FFF7E8"/>
              </a:gs>
              <a:gs pos="100000">
                <a:srgbClr val="FCE7C1"/>
              </a:gs>
            </a:gsLst>
            <a:lin ang="87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D7D90474-C56B-43CA-82CE-31D2567E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8125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DB4B3205-465F-4696-ADA7-26064EC8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00300"/>
            <a:ext cx="76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本周主推</a:t>
            </a:r>
          </a:p>
        </p:txBody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B76C25E5-FE12-4785-8C84-D6EE131D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33700"/>
            <a:ext cx="13525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30467C02-03C2-46CA-A216-1CA60743D2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6a7ac51f446c7"/>
          <a:stretch xmlns:a="http://schemas.openxmlformats.org/drawingml/2006/main"/>
        </p:blipFill>
        <p:spPr>
          <a:xfrm xmlns:a="http://schemas.openxmlformats.org/drawingml/2006/main">
            <a:off x="1238250" y="3114675"/>
            <a:ext cx="857250" cy="857250"/>
          </a:xfrm>
          <a:prstGeom xmlns:a="http://schemas.openxmlformats.org/drawingml/2006/main" prst="rect">
            <a:avLst/>
          </a:prstGeom>
        </p:spPr>
      </p:pic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3A0FC3EA-553A-4606-9C4D-13B8CFB7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8956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一级大豆油 10L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331721C-66D2-403F-9E41-7C2CF9F7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3147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餐饮装 · 整箱采购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10F2CDC-F2EC-4B3B-8E31-96B7D7A4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69570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0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¥118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1747B03A-A7D6-4F81-9B3B-4987D8C6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362450"/>
            <a:ext cx="15621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65334BD-F31C-4BF3-B3E9-64AF4C41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381500"/>
            <a:ext cx="1371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满5箱减50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F529EF6-743A-489C-B3D5-A4CEFA6E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482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活动价与门槛进入订单自动计算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7133BC98-1AD4-4DBA-94E6-219BDA32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52650"/>
            <a:ext cx="57531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E66BAF94-347F-459F-ACD0-9DE76DA4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3241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524A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BE491CA9-A8A0-42FB-A38A-0C56E22ED9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fce41f6c544c5"/>
          <a:stretch xmlns:a="http://schemas.openxmlformats.org/drawingml/2006/main"/>
        </p:blipFill>
        <p:spPr>
          <a:xfrm xmlns:a="http://schemas.openxmlformats.org/drawingml/2006/main">
            <a:off x="5955983" y="23364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0688B42-2F98-4F24-8E27-547D0E6C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商品促销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FA8C580-0D49-4CF5-8177-0988940E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895600"/>
            <a:ext cx="5372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突出重点商品，按客户与时间设置活动价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FE9F6119-3E23-45DB-AF5D-C1DC37C4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352800"/>
            <a:ext cx="57531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67A75787-F0A9-436A-BE38-355332B3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5242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035D03BD-999D-4B14-93B9-7E990A1704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fce41f6c544c5"/>
          <a:stretch xmlns:a="http://schemas.openxmlformats.org/drawingml/2006/main"/>
        </p:blipFill>
        <p:spPr>
          <a:xfrm xmlns:a="http://schemas.openxmlformats.org/drawingml/2006/main">
            <a:off x="5955983" y="35366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A1957ED0-DCBA-451A-8D48-FC6BEC57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组合套餐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ED368119-E82F-4D9E-8A20-B3B8A852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095750"/>
            <a:ext cx="5372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油＋米＋调味品按场景组合销售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1F3DAD21-9AE9-4F4B-8F98-936CAFE6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552950"/>
            <a:ext cx="57531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1B66BE93-9218-4997-9CC4-DF4A5899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24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A36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2F130AF8-BCB4-41FA-90C3-F74144D2CB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f6bba446e47eb"/>
          <a:stretch xmlns:a="http://schemas.openxmlformats.org/drawingml/2006/main"/>
        </p:blipFill>
        <p:spPr>
          <a:xfrm xmlns:a="http://schemas.openxmlformats.org/drawingml/2006/main">
            <a:off x="5955983" y="47367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74A2A07C-354D-45C2-85DE-F3CE52A6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24400"/>
            <a:ext cx="4800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新品预售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B65F0BD7-DB63-42C1-8456-EA742AF6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295900"/>
            <a:ext cx="5372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提前汇总需求，为备货与采购提供参考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291AD20A-6866-46BB-8107-639FB836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695950"/>
            <a:ext cx="57531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7DB329A1-3539-4F9B-91AC-7F28115A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743575"/>
            <a:ext cx="5448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同一商城，既能承接日常补货，也能承接营销活动</a:t>
            </a:r>
          </a:p>
        </p:txBody>
      </p:sp>
    </p:spTree>
    <p:extLst>
      <p:ext uri="{BB962C8B-B14F-4D97-AF65-F5344CB8AC3E}">
        <p14:creationId xmlns:p14="http://schemas.microsoft.com/office/powerpoint/2010/main" val="130713376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B85D11B7-C7EE-48AA-A00F-4967BC7D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72C99D0-1F64-45D5-87E0-528CDA64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DE402FA-5C78-402E-9EFC-82BA4469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一部手机，连接老板、业务、仓库与配送现场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53DBF7-5E73-40DE-9D4E-98EBDCCE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不同岗位进入自己的工作台，重要业务不必等回到电脑前再处理。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5412CD5B-4715-4042-9201-42A1E1F7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8921694-645F-43A1-ACE4-6BA89B63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B85F492-DD7D-47AB-AFE3-DE1F0108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20C2653-7B7C-4C59-B271-A5BED88C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0866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D68B7E6C-BD89-4495-B8E3-D3D0D0B811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cad0eca2c48fd"/>
          <a:stretch xmlns:a="http://schemas.openxmlformats.org/drawingml/2006/main"/>
        </p:blipFill>
        <p:spPr>
          <a:xfrm xmlns:a="http://schemas.openxmlformats.org/drawingml/2006/main">
            <a:off x="1498761" y="2152650"/>
            <a:ext cx="5460678" cy="3676650"/>
          </a:xfrm>
          <a:prstGeom xmlns:a="http://schemas.openxmlformats.org/drawingml/2006/main" prst="roundRect">
            <a:avLst>
              <a:gd name="adj" fmla="val 4145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5C628DD4-3ED4-4858-A60F-1B3B2535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67350"/>
            <a:ext cx="2362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98D2E95-6DF8-4341-9FCE-D678CFB1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486400"/>
            <a:ext cx="2171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BF0E119C-D1AB-4B6B-83C8-742FF657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57400"/>
            <a:ext cx="33909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CCA7F865-A870-4C9C-9E51-D2D48841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2288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1320258D-CD1E-4F43-8BD0-9BDF5F6523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05ea5e4a744de"/>
          <a:stretch xmlns:a="http://schemas.openxmlformats.org/drawingml/2006/main"/>
        </p:blipFill>
        <p:spPr>
          <a:xfrm xmlns:a="http://schemas.openxmlformats.org/drawingml/2006/main">
            <a:off x="8280083" y="22412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FB4E404-2A59-4C39-BAF1-F753C9EB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336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0592F20-BCB6-4127-A16D-09A4617E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41935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看经营与异常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24F10F7C-6143-452A-AE4E-31FDDE2D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09900"/>
            <a:ext cx="33909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EA5CC377-5BBB-421A-BB8F-2B0FA327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81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0149F46D-9042-4A31-9230-291C0DE6D3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90d728aed548a7"/>
          <a:stretch xmlns:a="http://schemas.openxmlformats.org/drawingml/2006/main"/>
        </p:blipFill>
        <p:spPr>
          <a:xfrm xmlns:a="http://schemas.openxmlformats.org/drawingml/2006/main">
            <a:off x="8280083" y="3193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707E2309-BDD7-40D9-9AE6-70E225DA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861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73E5489-5803-473B-93C0-FE8653D6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7185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开单、客户与拜访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A427B086-477C-483B-BD41-44670249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62400"/>
            <a:ext cx="33909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72F772F8-B2EE-4B91-80EA-E87DACE7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338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CD8D1415-7408-4B7D-A5CA-1262FBB772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97d26fc31419b"/>
          <a:stretch xmlns:a="http://schemas.openxmlformats.org/drawingml/2006/main"/>
        </p:blipFill>
        <p:spPr>
          <a:xfrm xmlns:a="http://schemas.openxmlformats.org/drawingml/2006/main">
            <a:off x="8280083" y="41462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A9C335A-B253-44B4-8F36-3CD693E7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386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仓管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6376C18-05FB-43D4-A3E0-BCE7E832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32435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拣货、扫码与出库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3A697E3F-85D9-4A65-A42D-5D1289B6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914900"/>
            <a:ext cx="33909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0216EFC8-20F5-4A48-9F14-5EFE602E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86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3F19A7F7-8AF6-437B-BC04-585FD1CB46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408aa0c154dc5"/>
          <a:stretch xmlns:a="http://schemas.openxmlformats.org/drawingml/2006/main"/>
        </p:blipFill>
        <p:spPr>
          <a:xfrm xmlns:a="http://schemas.openxmlformats.org/drawingml/2006/main">
            <a:off x="8280083" y="5098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4E93F580-4DC8-4534-B830-99481CAC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9911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司机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851BC77F-0195-44D4-8873-55E11A0A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27685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任务、配送与签收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2C085F9F-CE32-437E-85B7-42A4AEBB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886450"/>
            <a:ext cx="33909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54B00A80-BD57-4765-B5DA-9662BBD5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9340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现场能处理，协同才真正提速</a:t>
            </a:r>
          </a:p>
        </p:txBody>
      </p:sp>
    </p:spTree>
    <p:extLst>
      <p:ext uri="{BB962C8B-B14F-4D97-AF65-F5344CB8AC3E}">
        <p14:creationId xmlns:p14="http://schemas.microsoft.com/office/powerpoint/2010/main" val="53404886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2B2B0AB8-A2A7-4E5F-AB52-EE4D6A0E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28AAF26-8F9C-48BE-923B-7EAE0FB8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883D220-F8CF-4B42-B56D-AD75BBF7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990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老板驾驶舱：经营情况随时可看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D934F3D-9873-4959-AB78-167F3C0E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从当天经营到客户、商品与趋势，重要信息在手机上快速聚合。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8BF75CB-6315-4E6F-BF63-C13EEABE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4CF2EB2-4354-45DE-B080-D13170C3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3D769B2-963E-4A4A-89B8-7EBDE548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2CFCF0A-A6D0-40DC-AD53-C7188095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62150"/>
            <a:ext cx="2571750" cy="42481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031A22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AC22FB6D-6872-46C5-ACEB-4E8A4A06BF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c5c19835c4bc6"/>
          <a:srcRect xmlns:a="http://schemas.openxmlformats.org/drawingml/2006/main" l="330" t="0" r="3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" y="2076450"/>
            <a:ext cx="2381250" cy="4019550"/>
          </a:xfrm>
          <a:prstGeom xmlns:a="http://schemas.openxmlformats.org/drawingml/2006/main" prst="roundRect">
            <a:avLst>
              <a:gd name="adj" fmla="val 640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21B2F931-DB9F-4698-9384-A6E942FA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6895" y="2009775"/>
            <a:ext cx="82296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4B8222CC-3D3D-4936-84C8-F2B72603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71700"/>
            <a:ext cx="67627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57A85195-AA8E-4DDD-A9D6-7CC37212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503880C3-7BB9-4B36-81DF-FB0E85E568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e67963584471a"/>
          <a:stretch xmlns:a="http://schemas.openxmlformats.org/drawingml/2006/main"/>
        </p:blipFill>
        <p:spPr>
          <a:xfrm xmlns:a="http://schemas.openxmlformats.org/drawingml/2006/main">
            <a:off x="4489133" y="23555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E470ED9-1333-4D10-A282-7EC35ABE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34315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看今天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5CD5E88-94B9-423D-99E9-798349D0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14650"/>
            <a:ext cx="6381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订单、销售与待办快速掌握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6E623188-6E6B-4C90-B447-0659AE3D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371850"/>
            <a:ext cx="67627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BF3F47F2-ED6D-486B-B886-3DBBA959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433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A36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图片 44">
            <a:extLst xmlns:a="http://schemas.openxmlformats.org/drawingml/2006/main">
              <a:ext uri="{FF2B5EF4-FFF2-40B4-BE49-F238E27FC236}">
                <a16:creationId xmlns:a16="http://schemas.microsoft.com/office/drawing/2014/main" id="{98710978-6304-4400-98F8-4F9812DB70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e67963584471a"/>
          <a:stretch xmlns:a="http://schemas.openxmlformats.org/drawingml/2006/main"/>
        </p:blipFill>
        <p:spPr>
          <a:xfrm xmlns:a="http://schemas.openxmlformats.org/drawingml/2006/main">
            <a:off x="4489133" y="35556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90FAD32-2FF9-4589-870C-28A8AE76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54330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看趋势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7724699C-60B0-437F-9CEA-7F585426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14800"/>
            <a:ext cx="6381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关键指标变化帮助判断节奏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97493F17-6EF6-4D4C-8634-E269C0BA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572000"/>
            <a:ext cx="67627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C27FAF5D-E15F-4E21-A2EF-65271C17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43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1F3BEDEB-B871-4855-877D-59CB299104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e67963584471a"/>
          <a:stretch xmlns:a="http://schemas.openxmlformats.org/drawingml/2006/main"/>
        </p:blipFill>
        <p:spPr>
          <a:xfrm xmlns:a="http://schemas.openxmlformats.org/drawingml/2006/main">
            <a:off x="4489133" y="47558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A0D2975B-F8AF-47C4-B45F-EBC03A87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74345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看异常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4530B2F-CD6E-455F-B144-79B70D9E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314950"/>
            <a:ext cx="6381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把需要关注的事项提前暴露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8A9A0126-30F1-49E6-B5D3-25F69B81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791200"/>
            <a:ext cx="676275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9D61C98-AFBF-411C-A952-0FE8203D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857875"/>
            <a:ext cx="638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8DEE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8DEE4"/>
                </a:solidFill>
                <a:latin typeface="Microsoft YaHei"/>
                <a:ea typeface="Microsoft YaHei"/>
                <a:cs typeface="Microsoft YaHei"/>
              </a:rPr>
              <a:t>界面中的经营数字为演示数据，实际展示以企业业务数据与权限配置为准。</a:t>
            </a:r>
          </a:p>
        </p:txBody>
      </p:sp>
    </p:spTree>
    <p:extLst>
      <p:ext uri="{BB962C8B-B14F-4D97-AF65-F5344CB8AC3E}">
        <p14:creationId xmlns:p14="http://schemas.microsoft.com/office/powerpoint/2010/main" val="154287541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14D62B0E-1117-499E-AE43-3FEDDE3A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0C337FC-4566-4FCB-B2E0-CD3ABAEA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5D48857-30C4-441B-8F01-ACAE6B50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外出开单：业务员在客户现场就能完成订货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2820798-C134-435C-A14F-E657C72C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选客户、查商品、确认客户价格、补充配送信息并提交订单。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58915E06-1640-4712-933A-B7F481C3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6ABB40E-A27D-4165-A88E-060741E1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05C9395-8EC6-4B12-890A-1BB74A4B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AD4F2F3F-F4F1-47BC-AF7F-D9A4F1A9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838950" cy="39624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7" name="图片 36">
            <a:extLst xmlns:a="http://schemas.openxmlformats.org/drawingml/2006/main">
              <a:ext uri="{FF2B5EF4-FFF2-40B4-BE49-F238E27FC236}">
                <a16:creationId xmlns:a16="http://schemas.microsoft.com/office/drawing/2014/main" id="{0633A8CF-F584-4F58-A52A-231172635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891995df741c2"/>
          <a:stretch xmlns:a="http://schemas.openxmlformats.org/drawingml/2006/main"/>
        </p:blipFill>
        <p:spPr>
          <a:xfrm xmlns:a="http://schemas.openxmlformats.org/drawingml/2006/main">
            <a:off x="1360789" y="2171700"/>
            <a:ext cx="5488972" cy="3695700"/>
          </a:xfrm>
          <a:prstGeom xmlns:a="http://schemas.openxmlformats.org/drawingml/2006/main" prst="roundRect">
            <a:avLst>
              <a:gd name="adj" fmla="val 4124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017ABD33-A69B-496C-8D67-ED98852E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6260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1A8EB43-51D6-4437-B354-E630AD88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581650"/>
            <a:ext cx="106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现场开单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E857C8CD-A74B-43FA-9C23-A08A167D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095500"/>
            <a:ext cx="360045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90068242-E6E0-4685-8B78-EE5B52FD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66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04A0FE19-65B4-47B6-A9A9-4F660CE5C8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88e10f5bd40b1"/>
          <a:stretch xmlns:a="http://schemas.openxmlformats.org/drawingml/2006/main"/>
        </p:blipFill>
        <p:spPr>
          <a:xfrm xmlns:a="http://schemas.openxmlformats.org/drawingml/2006/main">
            <a:off x="8108633" y="22793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983A1A1-B29E-41C1-A4FF-CD9F8980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2669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1 选客户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43430A5-6260-42BE-A53F-456CAA9D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38450"/>
            <a:ext cx="3219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自动带出客户价格与结算信息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EE630FF9-5689-4252-A18D-18C4384F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76600"/>
            <a:ext cx="360045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DE60F846-F684-4BBF-8C62-E84AF2F4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48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B557EA62-3CA8-4FAB-BE51-14783AB7A5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d1ca4cbc84ec1"/>
          <a:stretch xmlns:a="http://schemas.openxmlformats.org/drawingml/2006/main"/>
        </p:blipFill>
        <p:spPr>
          <a:xfrm xmlns:a="http://schemas.openxmlformats.org/drawingml/2006/main">
            <a:off x="8108633" y="3460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66642AC-65F6-4806-8DE5-D0361DDD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4480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2 选商品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4F12EC0-9ABB-4216-8194-058A8607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19550"/>
            <a:ext cx="3219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按现场需求快速加入订货单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51452123-22E1-438C-97DE-92982D97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457700"/>
            <a:ext cx="360045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F539D49C-56BE-4F23-BA61-AFF1198C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29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DCAF9754-A6F5-49EF-A548-1535895AB6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d1ca4cbc84ec1"/>
          <a:stretch xmlns:a="http://schemas.openxmlformats.org/drawingml/2006/main"/>
        </p:blipFill>
        <p:spPr>
          <a:xfrm xmlns:a="http://schemas.openxmlformats.org/drawingml/2006/main">
            <a:off x="8108633" y="46415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1AD5D3C-9E45-4BE4-9DB8-D51E2AAB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6291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3 提交订单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F765522-3707-4B64-A508-D4A73416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00650"/>
            <a:ext cx="3219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配送、备注与审批信息一并记录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865F2A43-1347-446D-9706-102B9A37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695950"/>
            <a:ext cx="36004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395E01FA-8A9F-45E7-9397-6471C498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743575"/>
            <a:ext cx="329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少一次回公司补录，订单就早一步进入履约</a:t>
            </a:r>
          </a:p>
        </p:txBody>
      </p:sp>
    </p:spTree>
    <p:extLst>
      <p:ext uri="{BB962C8B-B14F-4D97-AF65-F5344CB8AC3E}">
        <p14:creationId xmlns:p14="http://schemas.microsoft.com/office/powerpoint/2010/main" val="75804308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4BD84B96-61F1-4911-9FFD-10023EDB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2CF52F3-5767-4458-9005-944C6939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F1D8220-6858-4809-AF01-702DA6CD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移动 CRM：客户资料、价格与跟进都带在身边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9A6B352-9D6E-4684-B9C3-26B06AB4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业务员先看懂客户，再决定今天该谈什么、该推什么、该跟进什么。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3E1E1F50-5DE8-455A-8804-D90ECF8C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3EDE103-4407-4D44-9FE5-F44AA740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CC0C5FA-C44B-404D-ACA9-1F75779D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7D4695D-B3CE-4056-85BE-822842B6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838950" cy="384810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7" name="图片 36">
            <a:extLst xmlns:a="http://schemas.openxmlformats.org/drawingml/2006/main">
              <a:ext uri="{FF2B5EF4-FFF2-40B4-BE49-F238E27FC236}">
                <a16:creationId xmlns:a16="http://schemas.microsoft.com/office/drawing/2014/main" id="{F246FBF1-5017-4A7A-A08B-2366C3F3FD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6e8d7b7a9424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74022" y="2457450"/>
            <a:ext cx="5662507" cy="3048000"/>
          </a:xfrm>
          <a:prstGeom xmlns:a="http://schemas.openxmlformats.org/drawingml/2006/main" prst="roundRect">
            <a:avLst>
              <a:gd name="adj" fmla="val 5001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328835E9-4F24-4AF6-93E3-B9C238A4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054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1B2491A-1C14-4067-B69F-DF49DDC8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245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移动客情 + PC 客户档案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8763291C-E28C-4755-9BA1-72CE5361B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58140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FC560DAE-FEF1-4A7F-985A-3C45F921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83243414-31E4-4C00-BF45-3DCC55E70B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a81af1f1c4d18"/>
          <a:stretch xmlns:a="http://schemas.openxmlformats.org/drawingml/2006/main"/>
        </p:blipFill>
        <p:spPr>
          <a:xfrm xmlns:a="http://schemas.openxmlformats.org/drawingml/2006/main">
            <a:off x="8127683" y="22793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177EAAF-50DA-4DF4-97B4-D4D0D01F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2669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651A6D8-6AF2-47F9-879B-14CB24DA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38450"/>
            <a:ext cx="320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联系人、地址、等级与负责业务员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F0D2AEC7-BECF-4AAD-B9C2-361F7B8A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76600"/>
            <a:ext cx="358140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5719F8D6-8575-4372-8D25-A566BD288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48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C129C68D-93C4-4720-9D42-B552EDD6C3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149cd8663341e9"/>
          <a:stretch xmlns:a="http://schemas.openxmlformats.org/drawingml/2006/main"/>
        </p:blipFill>
        <p:spPr>
          <a:xfrm xmlns:a="http://schemas.openxmlformats.org/drawingml/2006/main">
            <a:off x="8127683" y="3460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4229E99-42BB-426E-B68F-1398BA2C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4480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价格与资金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F26376E-2740-4B8C-8699-72E9B62D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19550"/>
            <a:ext cx="320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专属价格、余额与应收信息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6E86054C-276F-4F67-AA72-34B0FD0E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57700"/>
            <a:ext cx="3581400" cy="1009650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9C4E004A-88F7-4533-A2FA-547D6351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629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9124781C-7D44-483F-94C2-DF54B64CF6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a81af1f1c4d18"/>
          <a:stretch xmlns:a="http://schemas.openxmlformats.org/drawingml/2006/main"/>
        </p:blipFill>
        <p:spPr>
          <a:xfrm xmlns:a="http://schemas.openxmlformats.org/drawingml/2006/main">
            <a:off x="8127683" y="46415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F47944CE-5973-4CCA-9461-D3339ED7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6291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跟进记录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3D2DE7C2-E83E-4184-A80F-08F615FD5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00650"/>
            <a:ext cx="320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拜访、商机、任务与后续安排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DC8B39E7-E272-434E-9D4D-BE8EEBEC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95950"/>
            <a:ext cx="3581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98B5CCB3-D844-430C-8D12-70BEC0F8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743575"/>
            <a:ext cx="3276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让客户关系属于企业，而不只留在个人手机里</a:t>
            </a:r>
          </a:p>
        </p:txBody>
      </p:sp>
    </p:spTree>
    <p:extLst>
      <p:ext uri="{BB962C8B-B14F-4D97-AF65-F5344CB8AC3E}">
        <p14:creationId xmlns:p14="http://schemas.microsoft.com/office/powerpoint/2010/main" val="75377400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C9A641BE-BF83-47F4-A602-9059F1C9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FFC41C5-53D8-42E4-B1F1-74CA81DA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E57AC5B-E6C6-42BD-99B9-E0E3EFE7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外勤拜访：把现场过程变成可跟进的客户记录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6AB1333-161E-4107-86F0-E932118F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拜访对象、沟通结果、现场照片与下一步任务，都沿客户持续沉淀。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EE2216A2-DBE3-465D-98CC-168DE57B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1EE6A46-0D38-4294-9841-B3DCC17B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BA86617-BAD7-415E-A00F-7747A9CB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55A5632-8730-43C3-BF1F-72F1B5C3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4050"/>
            <a:ext cx="2152650" cy="428625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1AABE447-1532-4C5E-A419-9827DF1F77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7ffca258164324"/>
          <a:srcRect xmlns:a="http://schemas.openxmlformats.org/drawingml/2006/main" l="837" t="0" r="8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650" y="2038350"/>
            <a:ext cx="1962150" cy="4057650"/>
          </a:xfrm>
          <a:prstGeom xmlns:a="http://schemas.openxmlformats.org/drawingml/2006/main" prst="roundRect">
            <a:avLst>
              <a:gd name="adj" fmla="val 7767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EA52BB1E-1856-4027-9002-7FB4F96E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6301" y="1971675"/>
            <a:ext cx="68884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36988087-EFF7-4728-943A-DEF38509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67050"/>
            <a:ext cx="1809750" cy="213360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AB3DCFB3-9793-4C3A-ACAA-5EFBA721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81350"/>
            <a:ext cx="781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F61AB8A-FE67-4430-9E52-80386C47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00400"/>
            <a:ext cx="590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拜访示例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FEB38ED-AC69-4B90-9B81-80A23A1F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524250"/>
            <a:ext cx="1562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福满楼餐饮 · 外勤拜访</a:t>
            </a: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3A199DF-59C6-48B0-94B1-3D2BBEA0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48100"/>
            <a:ext cx="15621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确认中秋备货清单，重点关注食用油与调味品组合；下周回访核价。</a:t>
            </a:r>
          </a:p>
        </p:txBody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1705E588-0A90-45AE-AA6A-D87A594131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c324b8f76d4afc"/>
          <a:srcRect xmlns:a="http://schemas.openxmlformats.org/drawingml/2006/main" l="7865" t="0" r="78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0150" y="4514850"/>
            <a:ext cx="685800" cy="457200"/>
          </a:xfrm>
          <a:prstGeom xmlns:a="http://schemas.openxmlformats.org/drawingml/2006/main" prst="roundRect">
            <a:avLst>
              <a:gd name="adj" fmla="val 33333"/>
            </a:avLst>
          </a:prstGeom>
        </p:spPr>
      </p:pic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8C32D438-7BA5-4B62-8A1E-4D36201211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9015029534d42"/>
          <a:srcRect xmlns:a="http://schemas.openxmlformats.org/drawingml/2006/main" l="7865" t="0" r="78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000250" y="4514850"/>
            <a:ext cx="685800" cy="457200"/>
          </a:xfrm>
          <a:prstGeom xmlns:a="http://schemas.openxmlformats.org/drawingml/2006/main" prst="roundRect">
            <a:avLst>
              <a:gd name="adj" fmla="val 33333"/>
            </a:avLst>
          </a:prstGeom>
        </p:spPr>
      </p:pic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84D0147-8B46-4F3E-85FD-7929F2F3C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29200"/>
            <a:ext cx="15621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客户资料与记录为示例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0B8BCDA2-B831-4126-974F-801A4CEF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495550"/>
            <a:ext cx="38100" cy="2781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1F793E06-E976-46F9-84DA-F70DE3E8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095500"/>
            <a:ext cx="72961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F9EA62A0-3F4A-4624-A5B0-DC5E2790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2764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图片 62">
            <a:extLst xmlns:a="http://schemas.openxmlformats.org/drawingml/2006/main">
              <a:ext uri="{FF2B5EF4-FFF2-40B4-BE49-F238E27FC236}">
                <a16:creationId xmlns:a16="http://schemas.microsoft.com/office/drawing/2014/main" id="{D8344229-0A22-4C7D-8EFD-47AC4C6CD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6b42d7f5e4a55"/>
          <a:stretch xmlns:a="http://schemas.openxmlformats.org/drawingml/2006/main"/>
        </p:blipFill>
        <p:spPr>
          <a:xfrm xmlns:a="http://schemas.openxmlformats.org/drawingml/2006/main">
            <a:off x="4619149" y="232362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4B754BF-8088-4A09-9D6F-44967CA1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28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到店拜访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D7B3C388-28DE-4FB4-970E-B050548B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247900"/>
            <a:ext cx="4057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选择客户，记录拜访时间与位置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C7411B71-716D-490B-9E9D-1E0D6A82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048000"/>
            <a:ext cx="72961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椭圆 25">
            <a:extLst xmlns:a="http://schemas.openxmlformats.org/drawingml/2006/main">
              <a:ext uri="{FF2B5EF4-FFF2-40B4-BE49-F238E27FC236}">
                <a16:creationId xmlns:a16="http://schemas.microsoft.com/office/drawing/2014/main" id="{05823B25-CCB8-412A-AEE2-424C624A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289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图片 67">
            <a:extLst xmlns:a="http://schemas.openxmlformats.org/drawingml/2006/main">
              <a:ext uri="{FF2B5EF4-FFF2-40B4-BE49-F238E27FC236}">
                <a16:creationId xmlns:a16="http://schemas.microsoft.com/office/drawing/2014/main" id="{489946A6-D06A-4E06-89FC-8459565AFD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6b42d7f5e4a55"/>
          <a:stretch xmlns:a="http://schemas.openxmlformats.org/drawingml/2006/main"/>
        </p:blipFill>
        <p:spPr>
          <a:xfrm xmlns:a="http://schemas.openxmlformats.org/drawingml/2006/main">
            <a:off x="4619149" y="327612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6493E25D-878C-4888-B695-AD9959086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813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现场留痕</a:t>
            </a: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79A7636-1FBC-4C3C-B621-7FE14033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200400"/>
            <a:ext cx="4057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上传货架、陈列或签收等照片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274E0F23-60A1-4E65-8BD5-0F254DA2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000500"/>
            <a:ext cx="72961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360405B6-2436-4C36-A9C7-26539D14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1814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图片 72">
            <a:extLst xmlns:a="http://schemas.openxmlformats.org/drawingml/2006/main">
              <a:ext uri="{FF2B5EF4-FFF2-40B4-BE49-F238E27FC236}">
                <a16:creationId xmlns:a16="http://schemas.microsoft.com/office/drawing/2014/main" id="{7D089BAF-E87D-47BD-923A-ED8BE43FEB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6b42d7f5e4a55"/>
          <a:stretch xmlns:a="http://schemas.openxmlformats.org/drawingml/2006/main"/>
        </p:blipFill>
        <p:spPr>
          <a:xfrm xmlns:a="http://schemas.openxmlformats.org/drawingml/2006/main">
            <a:off x="4619149" y="422862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46B966F-03A7-4A4F-B081-C13E2F99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13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记录结果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AD6E443A-EB79-4570-B1AD-703D0DE5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152900"/>
            <a:ext cx="4057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把沟通内容与客户需求写清楚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9BD0B2E6-C078-438E-920E-5912B549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953000"/>
            <a:ext cx="729615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椭圆 35">
            <a:extLst xmlns:a="http://schemas.openxmlformats.org/drawingml/2006/main">
              <a:ext uri="{FF2B5EF4-FFF2-40B4-BE49-F238E27FC236}">
                <a16:creationId xmlns:a16="http://schemas.microsoft.com/office/drawing/2014/main" id="{5755568D-0D1C-46D8-B565-FEB2E15F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3397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F904A8E6-5CCF-4D05-AD90-3E6760EEC3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6b42d7f5e4a55"/>
          <a:stretch xmlns:a="http://schemas.openxmlformats.org/drawingml/2006/main"/>
        </p:blipFill>
        <p:spPr>
          <a:xfrm xmlns:a="http://schemas.openxmlformats.org/drawingml/2006/main">
            <a:off x="4619149" y="5181124"/>
            <a:ext cx="324803" cy="324803"/>
          </a:xfrm>
          <a:prstGeom xmlns:a="http://schemas.openxmlformats.org/drawingml/2006/main" prst="rect">
            <a:avLst/>
          </a:prstGeom>
        </p:spPr>
      </p:pic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70918958-206B-4910-8C5D-C26C282C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0863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安排跟进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80E75CDA-A4DE-4F83-BA73-0BE8CE35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105400"/>
            <a:ext cx="4057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形成下一次任务与负责人</a:t>
            </a:r>
          </a:p>
        </p:txBody>
      </p:sp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077C6FE7-98F3-41E0-955C-59555489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848350"/>
            <a:ext cx="729615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5C6D8729-5A99-4793-9764-AF0A82B3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895975"/>
            <a:ext cx="6991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拜访结束，客户经营才刚刚开始</a:t>
            </a:r>
          </a:p>
        </p:txBody>
      </p:sp>
    </p:spTree>
    <p:extLst>
      <p:ext uri="{BB962C8B-B14F-4D97-AF65-F5344CB8AC3E}">
        <p14:creationId xmlns:p14="http://schemas.microsoft.com/office/powerpoint/2010/main" val="151228792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6EEF6D23-E7A6-4C72-8909-CEA9BEBDF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73A5B78-D622-4606-9E54-1AC99217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E00CB34-0BF6-4AC0-A9E6-C4365119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仓库按任务拣货、扫码与出库，现场处理更顺手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16E518F-E32D-4D8B-B8F0-21D267C4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从待拣任务出发，核对商品与数量，完成拣货、查验和出库留痕。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0DDC632-0252-4C1B-A621-7D9368EE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6396BE9-1FE9-487C-B163-A82C553F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BD75164-45A2-4AA0-AA87-9FD5D3CB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2BD9E378-7A4A-4E25-BCF5-58DFE2AF1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152650" cy="426720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CE2E32C2-97FE-4FFC-8C98-26B2E9E22D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55767c2a14d38"/>
          <a:srcRect xmlns:a="http://schemas.openxmlformats.org/drawingml/2006/main" l="605" t="0" r="6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1550" y="2057400"/>
            <a:ext cx="1962150" cy="4038600"/>
          </a:xfrm>
          <a:prstGeom xmlns:a="http://schemas.openxmlformats.org/drawingml/2006/main" prst="roundRect">
            <a:avLst>
              <a:gd name="adj" fmla="val 7767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65D75982-DEA2-4D3B-B484-904952D5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8201" y="1990725"/>
            <a:ext cx="68884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528BDF1E-A808-4822-97CF-76A18878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943100"/>
            <a:ext cx="2152650" cy="426720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059DDE89-02FF-4FC5-9F08-EADEAA9C16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8727fecc2944c7"/>
          <a:srcRect xmlns:a="http://schemas.openxmlformats.org/drawingml/2006/main" l="9265" t="0" r="92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57600" y="2057400"/>
            <a:ext cx="1962150" cy="4038600"/>
          </a:xfrm>
          <a:prstGeom xmlns:a="http://schemas.openxmlformats.org/drawingml/2006/main" prst="roundRect">
            <a:avLst>
              <a:gd name="adj" fmla="val 7767"/>
            </a:avLst>
          </a:prstGeom>
        </p:spPr>
      </p:pic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0FC704AE-3029-466A-93D4-F1561CA8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251" y="1990725"/>
            <a:ext cx="68884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05FCB6A9-86E2-421C-9515-F75520C0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1816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015C8CFF-923D-4103-A6FA-2F3BBC1A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05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图片 45">
            <a:extLst xmlns:a="http://schemas.openxmlformats.org/drawingml/2006/main">
              <a:ext uri="{FF2B5EF4-FFF2-40B4-BE49-F238E27FC236}">
                <a16:creationId xmlns:a16="http://schemas.microsoft.com/office/drawing/2014/main" id="{7635DFD1-CACE-4520-9A34-45E7B2C1FD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457f00260424b"/>
          <a:stretch xmlns:a="http://schemas.openxmlformats.org/drawingml/2006/main"/>
        </p:blipFill>
        <p:spPr>
          <a:xfrm xmlns:a="http://schemas.openxmlformats.org/drawingml/2006/main">
            <a:off x="6527483" y="23174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90512BE-F5E6-436C-8158-82D04CC5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05050"/>
            <a:ext cx="422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任务到人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125104C-F66E-428F-BA64-1D1E2783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76550"/>
            <a:ext cx="4800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围绕待出库订单生成现场任务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B3601B32-DEC5-4593-BDD2-34A89103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33750"/>
            <a:ext cx="51816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FB2C5C97-293C-4823-BBF1-A9A80E34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05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1903F06D-C130-4A61-B538-B448C3C6D8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457f00260424b"/>
          <a:stretch xmlns:a="http://schemas.openxmlformats.org/drawingml/2006/main"/>
        </p:blipFill>
        <p:spPr>
          <a:xfrm xmlns:a="http://schemas.openxmlformats.org/drawingml/2006/main">
            <a:off x="6527483" y="3517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02387D3-821B-4112-B074-0D3D8171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505200"/>
            <a:ext cx="422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扫码核对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9607578-0519-457F-904B-165E3F3D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76700"/>
            <a:ext cx="4800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识别商品，减少人工录入与错拣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6E1EEC87-E5AB-46DB-808E-B94E86E5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33900"/>
            <a:ext cx="518160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F96FB415-971F-4B48-B820-A3230849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05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3AB87704-77AA-49F5-B5ED-4A23C8C1A2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0b4ce604d485e"/>
          <a:stretch xmlns:a="http://schemas.openxmlformats.org/drawingml/2006/main"/>
        </p:blipFill>
        <p:spPr>
          <a:xfrm xmlns:a="http://schemas.openxmlformats.org/drawingml/2006/main">
            <a:off x="6527483" y="4717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6659199-8FE6-4A2F-AD7A-FCCE9B15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705350"/>
            <a:ext cx="4229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结果留痕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3AD0274-23F1-45C5-A3D3-77EA1D6A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76850"/>
            <a:ext cx="4800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拣货、查验、出库状态沿订单更新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D385C36F-F864-4500-9BBC-E9AD992E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715000"/>
            <a:ext cx="5181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15908C40-A6C6-48AF-8686-C9E156F5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62625"/>
            <a:ext cx="487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仓库少找单、少口头确认，履约状态更清楚</a:t>
            </a:r>
          </a:p>
        </p:txBody>
      </p:sp>
    </p:spTree>
    <p:extLst>
      <p:ext uri="{BB962C8B-B14F-4D97-AF65-F5344CB8AC3E}">
        <p14:creationId xmlns:p14="http://schemas.microsoft.com/office/powerpoint/2010/main" val="20072645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D9EE30EF-B303-4D5A-8787-2357EDE2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2D6401B-DAD6-4CC7-A9ED-64D051C1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1D4D1E9-E954-4071-9B84-CE7450ED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司机在手机端接任务、配送、签收与回单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BA542F0-2BBF-46DC-8C91-D01E16D5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订单离开仓库以后，配送过程仍然沿任务持续可见。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8763435D-9EAE-4E97-9054-DB80FD53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FA96560-42C4-4EDC-BA1D-605D3576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1F21303-4C51-481D-939F-77DA02F4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8CE9C55F-E1CE-49FB-BA3E-25EA9E35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43100"/>
            <a:ext cx="2171700" cy="42672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EBFD0DC6-397F-4E44-9358-780F507739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2d1ef18ff46eb"/>
          <a:srcRect xmlns:a="http://schemas.openxmlformats.org/drawingml/2006/main" l="126" t="0" r="1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5850" y="2057400"/>
            <a:ext cx="1981200" cy="40386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39DB1BC1-F82D-4FAE-9551-DC39A045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978" y="1990725"/>
            <a:ext cx="694944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B4E52626-BB4A-40AB-985D-09449D8D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419475"/>
            <a:ext cx="65913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A73D15BA-F93B-44B4-8CF8-FF3FFAE9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647950"/>
            <a:ext cx="1657350" cy="18097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84EBE68B-6807-4162-BBEB-46739B57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3622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F9388B9A-77CE-4AEE-A79E-B218B1D46B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2544f551b4024"/>
          <a:stretch xmlns:a="http://schemas.openxmlformats.org/drawingml/2006/main"/>
        </p:blipFill>
        <p:spPr>
          <a:xfrm xmlns:a="http://schemas.openxmlformats.org/drawingml/2006/main">
            <a:off x="4421505" y="2430780"/>
            <a:ext cx="472440" cy="472440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F127112-8F15-4BD0-A481-2449F75D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181350"/>
            <a:ext cx="1390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待出发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B2113AE6-67EE-4061-B262-4C7CC665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38550"/>
            <a:ext cx="1314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确认车辆、货物与配送任务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F8F52729-81D5-40C2-9820-41E79307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647950"/>
            <a:ext cx="1657350" cy="18097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7881887E-FCB2-40D6-93BD-70F2E7BD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3622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E2D8551B-C264-480F-9A46-3F9867C3BD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2544f551b4024"/>
          <a:stretch xmlns:a="http://schemas.openxmlformats.org/drawingml/2006/main"/>
        </p:blipFill>
        <p:spPr>
          <a:xfrm xmlns:a="http://schemas.openxmlformats.org/drawingml/2006/main">
            <a:off x="6345555" y="2430780"/>
            <a:ext cx="472440" cy="472440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FF8F5B4-DA25-4955-B1E9-6E4753BE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181350"/>
            <a:ext cx="1390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待配送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897D970-9F2A-44D0-A29A-3E5089D7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638550"/>
            <a:ext cx="1314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按线路推进配送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8D3BB216-058C-4026-9C20-137D398F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647950"/>
            <a:ext cx="1657350" cy="18097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22D828CB-E5B4-45CF-AC59-512C1437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3622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D29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图片 56">
            <a:extLst xmlns:a="http://schemas.openxmlformats.org/drawingml/2006/main">
              <a:ext uri="{FF2B5EF4-FFF2-40B4-BE49-F238E27FC236}">
                <a16:creationId xmlns:a16="http://schemas.microsoft.com/office/drawing/2014/main" id="{7EEFA23C-C130-4806-A384-EBDE1B9750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f5222f76549c0"/>
          <a:stretch xmlns:a="http://schemas.openxmlformats.org/drawingml/2006/main"/>
        </p:blipFill>
        <p:spPr>
          <a:xfrm xmlns:a="http://schemas.openxmlformats.org/drawingml/2006/main">
            <a:off x="8269605" y="2430780"/>
            <a:ext cx="472440" cy="472440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F6CC880-78B4-48D8-82EF-1694D687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181350"/>
            <a:ext cx="1390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签收回单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8CEFAB4-86BE-445E-8D74-FCAFAD76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38550"/>
            <a:ext cx="1314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记录签收结果与回单凭证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4526BC54-169C-439C-A395-E87FE6E2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647950"/>
            <a:ext cx="1657350" cy="18097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椭圆 27">
            <a:extLst xmlns:a="http://schemas.openxmlformats.org/drawingml/2006/main">
              <a:ext uri="{FF2B5EF4-FFF2-40B4-BE49-F238E27FC236}">
                <a16:creationId xmlns:a16="http://schemas.microsoft.com/office/drawing/2014/main" id="{017C96A4-7D49-4C66-9E73-08B115F0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23622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0CAF6082-A329-4570-AF41-52E9292C2A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f5222f76549c0"/>
          <a:stretch xmlns:a="http://schemas.openxmlformats.org/drawingml/2006/main"/>
        </p:blipFill>
        <p:spPr>
          <a:xfrm xmlns:a="http://schemas.openxmlformats.org/drawingml/2006/main">
            <a:off x="10193655" y="2430780"/>
            <a:ext cx="472440" cy="472440"/>
          </a:xfrm>
          <a:prstGeom xmlns:a="http://schemas.openxmlformats.org/drawingml/2006/main" prst="rect">
            <a:avLst/>
          </a:prstGeom>
        </p:spPr>
      </p:pic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23C08E00-7853-4D06-8328-7A132DB4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181350"/>
            <a:ext cx="1390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异常留痕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0C42F66-C69A-49F7-823F-037442C8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3638550"/>
            <a:ext cx="1314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拒收、少货等情况沿单记录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2E574F11-8765-46D9-B51B-77155074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562600"/>
            <a:ext cx="742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D0325EDF-BD0D-4B8B-BAAB-3CCB3431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10225"/>
            <a:ext cx="7124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从仓库出发，到客户签收，状态不掉线</a:t>
            </a:r>
          </a:p>
        </p:txBody>
      </p:sp>
    </p:spTree>
    <p:extLst>
      <p:ext uri="{BB962C8B-B14F-4D97-AF65-F5344CB8AC3E}">
        <p14:creationId xmlns:p14="http://schemas.microsoft.com/office/powerpoint/2010/main" val="25342906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14ED3607-BDBE-4E6C-B5DE-698D0269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80D4370-3996-454A-9B4B-E6C573BA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05 手机管理端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325D1C1-F572-4321-9DF2-663351E5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同一部手机，不同岗位只看自己的任务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981D47F-E072-43AD-BE9F-84EB035A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订单、客户、仓配、财务与采购按角色进入，减少无关信息与重复沟通。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AE8B83FF-3B5F-4DDF-88BE-94BE71C1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A18F024-1D84-47EE-A582-89B57D11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81B0B5C-5875-4618-B90B-95A098BD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416A2AA2-83C1-41CA-8B03-E007A917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2571750" cy="42291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031A22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4BE8AF0E-F2AB-4302-BCCB-3A2D3672F3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78b30edb24d90"/>
          <a:stretch xmlns:a="http://schemas.openxmlformats.org/drawingml/2006/main"/>
        </p:blipFill>
        <p:spPr>
          <a:xfrm xmlns:a="http://schemas.openxmlformats.org/drawingml/2006/main">
            <a:off x="781050" y="2061157"/>
            <a:ext cx="2381250" cy="3992987"/>
          </a:xfrm>
          <a:prstGeom xmlns:a="http://schemas.openxmlformats.org/drawingml/2006/main" prst="roundRect">
            <a:avLst>
              <a:gd name="adj" fmla="val 6400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DA8ED878-3DEE-4B7F-9FD2-1DDAFF39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0195" y="1990725"/>
            <a:ext cx="82296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A7EA9CE9-8F4A-4F69-8B96-AAD063C7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943100"/>
            <a:ext cx="2571750" cy="42291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031A22"/>
          </a:solidFill>
          <a:ln xmlns:a="http://schemas.openxmlformats.org/drawingml/2006/main" w="9525">
            <a:solidFill>
              <a:srgbClr val="173F4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0BDB2285-F759-4203-B91C-9D772708C5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c8727082c84a34"/>
          <a:stretch xmlns:a="http://schemas.openxmlformats.org/drawingml/2006/main"/>
        </p:blipFill>
        <p:spPr>
          <a:xfrm xmlns:a="http://schemas.openxmlformats.org/drawingml/2006/main">
            <a:off x="3486150" y="2061157"/>
            <a:ext cx="2381250" cy="3992987"/>
          </a:xfrm>
          <a:prstGeom xmlns:a="http://schemas.openxmlformats.org/drawingml/2006/main" prst="roundRect">
            <a:avLst>
              <a:gd name="adj" fmla="val 6400"/>
            </a:avLst>
          </a:prstGeom>
        </p:spPr>
      </p:pic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8B6377C8-F209-440C-97FB-7102A286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5295" y="1990725"/>
            <a:ext cx="82296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1A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EDF794B9-8928-4FB3-B31F-E2F7F0AE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23431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B75BADF6-ED89-4F9F-8D4E-A4D8ADBB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62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图片 50">
            <a:extLst xmlns:a="http://schemas.openxmlformats.org/drawingml/2006/main">
              <a:ext uri="{FF2B5EF4-FFF2-40B4-BE49-F238E27FC236}">
                <a16:creationId xmlns:a16="http://schemas.microsoft.com/office/drawing/2014/main" id="{647EB2C5-A0A8-4B02-B724-318131D1A5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cac61174f4821"/>
          <a:stretch xmlns:a="http://schemas.openxmlformats.org/drawingml/2006/main"/>
        </p:blipFill>
        <p:spPr>
          <a:xfrm xmlns:a="http://schemas.openxmlformats.org/drawingml/2006/main">
            <a:off x="6584633" y="2374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CD4076A-11AF-4BDC-A62B-B19E064D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3622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订单协同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6822D4D-9173-4DAB-88DB-4C86667E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3370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确认、审核、出库与收款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3BC47B2F-9F2D-41E0-A319-92519747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90750"/>
            <a:ext cx="23431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CF81AC6D-3024-4435-A247-416D7C34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62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44D5C299-EE96-4E3D-993F-5795EB12C2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aa627d5f94ed6"/>
          <a:stretch xmlns:a="http://schemas.openxmlformats.org/drawingml/2006/main"/>
        </p:blipFill>
        <p:spPr>
          <a:xfrm xmlns:a="http://schemas.openxmlformats.org/drawingml/2006/main">
            <a:off x="9156383" y="2374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3954DD4-F1D7-49DF-AA1D-82A46C3B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3622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客户协同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488A3E9-A596-477A-B368-9F78B248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93370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客户资料、商机、客情与任务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100A0E0B-776A-4B2C-9E93-8EEB9A69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48100"/>
            <a:ext cx="23431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CC8AA009-DB6B-48F1-ADEA-51688F67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19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图片 60">
            <a:extLst xmlns:a="http://schemas.openxmlformats.org/drawingml/2006/main">
              <a:ext uri="{FF2B5EF4-FFF2-40B4-BE49-F238E27FC236}">
                <a16:creationId xmlns:a16="http://schemas.microsoft.com/office/drawing/2014/main" id="{6A850EA3-DE04-43C0-93BF-74D1CFE1D6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f7c3880ba4fa7"/>
          <a:stretch xmlns:a="http://schemas.openxmlformats.org/drawingml/2006/main"/>
        </p:blipFill>
        <p:spPr>
          <a:xfrm xmlns:a="http://schemas.openxmlformats.org/drawingml/2006/main">
            <a:off x="6584633" y="40319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EB004C8-7F1D-4E64-AD83-8B9178C1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01955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仓配协同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931E3931-A1FE-4A04-AE3B-69D7997C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910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扫码、盘点、拣货、上车与配送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6DE3A62B-8F22-46A5-A011-59E17972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848100"/>
            <a:ext cx="2343150" cy="1390650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48C50A4E-6701-407D-8BC4-3C8FD1CD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019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791FBE78-8C3E-4151-A9FE-8F0ADB180A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443bc991b4a0b"/>
          <a:stretch xmlns:a="http://schemas.openxmlformats.org/drawingml/2006/main"/>
        </p:blipFill>
        <p:spPr>
          <a:xfrm xmlns:a="http://schemas.openxmlformats.org/drawingml/2006/main">
            <a:off x="9156383" y="40319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E106ABA0-4D96-4010-99CA-BFDC4F00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1955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经营协同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ABCE9742-22D1-4277-BB1F-61EEB4E5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910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收款、采购、供应商与交接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E1E5C8C5-6FB8-4C03-BFB8-7FB94E39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562600"/>
            <a:ext cx="49149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BDC40129-0775-48A6-967F-E5605842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610225"/>
            <a:ext cx="4610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移动端不是缩小版后台，而是岗位任务入口</a:t>
            </a:r>
          </a:p>
        </p:txBody>
      </p:sp>
    </p:spTree>
    <p:extLst>
      <p:ext uri="{BB962C8B-B14F-4D97-AF65-F5344CB8AC3E}">
        <p14:creationId xmlns:p14="http://schemas.microsoft.com/office/powerpoint/2010/main" val="212170932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514BECF3-3C23-4AE2-908B-A28489B0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5B97F78-3959-479D-9AC0-5366EF09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06 订单与经营协同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B421016-720B-435B-9E8D-DD181B93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订单与库存放在一起看，履约判断更有依据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2372C57-DF9A-4937-8DF3-E5702BE1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客户与业务员的订单统一进入订单中心，并与库存状态持续衔接。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1833398-8119-4077-B75F-6E3DD802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55D2CD7-C48B-4964-9B0D-1804E984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1429D45-5991-4970-825F-90F8AE5B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965E859-B93E-4C04-8AB7-78C2BB00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18160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4" name="图片 33">
            <a:extLst xmlns:a="http://schemas.openxmlformats.org/drawingml/2006/main">
              <a:ext uri="{FF2B5EF4-FFF2-40B4-BE49-F238E27FC236}">
                <a16:creationId xmlns:a16="http://schemas.microsoft.com/office/drawing/2014/main" id="{DE6A663B-5B90-4252-92B9-7FEC2A0D2A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4a82f808c840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514600"/>
            <a:ext cx="4953000" cy="2305050"/>
          </a:xfrm>
          <a:prstGeom xmlns:a="http://schemas.openxmlformats.org/drawingml/2006/main" prst="roundRect">
            <a:avLst>
              <a:gd name="adj" fmla="val 6612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8A0F3653-8D20-4423-B652-9CB3A6F4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990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33D7BD8-62CE-465F-98C9-D50DDA12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622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294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订单与履约示例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20621B47-8001-404D-B74D-3AADA347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14550"/>
            <a:ext cx="518160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8" name="图片 37">
            <a:extLst xmlns:a="http://schemas.openxmlformats.org/drawingml/2006/main">
              <a:ext uri="{FF2B5EF4-FFF2-40B4-BE49-F238E27FC236}">
                <a16:creationId xmlns:a16="http://schemas.microsoft.com/office/drawing/2014/main" id="{32B5CCE4-DC8E-4F6F-95EC-1C8D0BAA0A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de18374a24b48"/>
          <a:srcRect xmlns:a="http://schemas.openxmlformats.org/drawingml/2006/main" l="1573" t="0" r="15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38900" y="2228850"/>
            <a:ext cx="4953000" cy="2876550"/>
          </a:xfrm>
          <a:prstGeom xmlns:a="http://schemas.openxmlformats.org/drawingml/2006/main" prst="roundRect">
            <a:avLst>
              <a:gd name="adj" fmla="val 5298"/>
            </a:avLst>
          </a:prstGeom>
        </p:spPr>
      </p:pic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451D232E-8D88-4A3B-9B11-AAA891E8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43150"/>
            <a:ext cx="990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22FD844-4D0E-4C99-86DD-60DBE095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622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库存状态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44D96E34-249C-4296-969A-4490E01F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487DBCA-1120-49CA-AC13-6CBEBA9E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0070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客户下单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0AA6C51-B95A-4B82-A0C2-EA7E18B5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58165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FCD961F-BEAD-48F8-9FDF-C8025026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0070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审核核价</a:t>
            </a:r>
          </a:p>
        </p:txBody>
      </p:sp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16DFC0F5-8888-4549-812A-037502D8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58165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3A4D2CD-3BE3-4A84-9B48-1FFCBDDB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60070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锁定库存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3CC6049B-D21A-4679-BC83-30C029D2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58165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E214045-5177-4B9C-A489-63E4239D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60070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拣货出库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6EB7323A-0AD6-40FE-A5B4-79D38EF3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58165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EFC58A"/>
            </a:solidFill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CB34E8FF-EFF7-4607-923F-0C0B8F2F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60070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状态回传</a:t>
            </a:r>
          </a:p>
        </p:txBody>
      </p:sp>
    </p:spTree>
    <p:extLst>
      <p:ext uri="{BB962C8B-B14F-4D97-AF65-F5344CB8AC3E}">
        <p14:creationId xmlns:p14="http://schemas.microsoft.com/office/powerpoint/2010/main" val="139277702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矩形: 圆角 60">
            <a:extLst xmlns:a="http://schemas.openxmlformats.org/drawingml/2006/main">
              <a:ext uri="{FF2B5EF4-FFF2-40B4-BE49-F238E27FC236}">
                <a16:creationId xmlns:a16="http://schemas.microsoft.com/office/drawing/2014/main" id="{A3EBC0C4-05D6-4A55-AA73-1FF0F24B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264D3C7-4D48-4CCB-9AC0-B9A08A76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06 订单与经营协同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77A6A9C-C5D0-447B-9E76-0B5FFC8A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采购、批次与效期，支撑更稳的补货和履约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97CC500-85BF-4849-9D7D-908C6A9AE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供应商采购接入库存变化；批次与保质期信息为先进先出和临期管理提供依据。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05AB612-6495-4345-A2E3-6E4AF973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43FF712-6275-4E47-96B0-9F8F4651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2EBE99E-9D97-4D87-B88D-9C560332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89F00724-272A-402C-B0BF-2F3A5421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0065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AE67484C-4C81-499A-ADC6-F430AAC4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05050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391F3D98-41B2-4367-99E9-EDE88C44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2410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采购清单示例</a:t>
            </a: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8C14130-AA58-4F48-A3D9-D781D7F6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3431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数量与交期示例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40347774-9C67-4595-A5EB-8982DA81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05050"/>
            <a:ext cx="876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2C754ED6-EBDF-480B-B0CF-B8E8EA23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3241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待入库</a:t>
            </a: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3465BA6-4CBE-4E62-B0F1-73E9B487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示例供方｜采购前确认规格与交期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EC80CDF2-61F0-4E3F-97F1-DECF9437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62300"/>
            <a:ext cx="4762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B3A55CA-A869-468E-8FD9-F9EEFA8F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57550"/>
            <a:ext cx="2343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一级大豆油 10L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3614D81-81F1-47ED-B60D-02A8D6D5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257550"/>
            <a:ext cx="76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40箱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66DD136-3CEE-44A2-B546-19161051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2575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8月12日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EB86C135-B75B-4613-B7A2-1E6A109B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33800"/>
            <a:ext cx="4762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D7E7E72-FCE9-49F3-B7F8-7D2B84D7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29050"/>
            <a:ext cx="2343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东北珍珠米 25kg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558E510-E404-4736-8695-F8A278972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29050"/>
            <a:ext cx="76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60袋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4B34A31-3937-4ACE-8C7D-7CFE4CA3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8290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8月12日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5F9C1B66-56F6-4ADE-8C70-44AFBF1A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05300"/>
            <a:ext cx="47625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7B309E07-1F42-4EA5-A5A2-01663844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00550"/>
            <a:ext cx="2343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特级生抽 1.9L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544B6449-B135-4ED8-BAF5-783C568A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400550"/>
            <a:ext cx="76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28箱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7F47D28-5C41-4CA5-98B3-C1F50851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4005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8月13日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5A44922-F771-4669-A049-FE550E08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72050"/>
            <a:ext cx="472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油40箱｜米60袋｜生抽28箱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342B972D-39FD-4B04-9522-FC4B5B94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200650" cy="3238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1BA77DD1-933D-4E65-BFCB-6B6FBD7D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0505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1A070048-20AF-4FD4-8460-6E3C5980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241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批次 · 效期</a:t>
            </a: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1C72A28-1E0F-4672-84A9-F4D02AD4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343150"/>
            <a:ext cx="3371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按批次查看可用库存与到期状态</a:t>
            </a:r>
          </a:p>
        </p:txBody>
      </p:sp>
      <p:sp>
        <p:nvSpPr>
          <p:cNvPr id="32" name="矩形: 圆角 31">
            <a:extLst xmlns:a="http://schemas.openxmlformats.org/drawingml/2006/main">
              <a:ext uri="{FF2B5EF4-FFF2-40B4-BE49-F238E27FC236}">
                <a16:creationId xmlns:a16="http://schemas.microsoft.com/office/drawing/2014/main" id="{1CBA142C-5585-437F-8E11-E25C666B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95600"/>
            <a:ext cx="47815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14D8B3B4-91A2-482D-9955-84D9D623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7180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一级大豆油 10L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9D5AF257-5966-4601-92AC-C31FC323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004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B260801 · 86箱</a:t>
            </a: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1C658911-055B-4B64-A9FC-D8386F9D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067050"/>
            <a:ext cx="1219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2027-07-31</a:t>
            </a:r>
          </a:p>
        </p:txBody>
      </p:sp>
      <p:sp>
        <p:nvSpPr>
          <p:cNvPr id="36" name="矩形: 圆角 35">
            <a:extLst xmlns:a="http://schemas.openxmlformats.org/drawingml/2006/main">
              <a:ext uri="{FF2B5EF4-FFF2-40B4-BE49-F238E27FC236}">
                <a16:creationId xmlns:a16="http://schemas.microsoft.com/office/drawing/2014/main" id="{3BCCE3B4-54A4-4887-8C58-5B04FEA4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028950"/>
            <a:ext cx="9715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A36B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C9D90A76-67C1-42EB-9B64-64BC63BA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04800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FA36B"/>
                </a:solidFill>
                <a:latin typeface="Microsoft YaHei"/>
                <a:ea typeface="Microsoft YaHei"/>
                <a:cs typeface="Microsoft YaHei"/>
              </a:rPr>
              <a:t>正常</a:t>
            </a:r>
          </a:p>
        </p:txBody>
      </p:sp>
      <p:sp>
        <p:nvSpPr>
          <p:cNvPr id="38" name="矩形: 圆角 37">
            <a:extLst xmlns:a="http://schemas.openxmlformats.org/drawingml/2006/main">
              <a:ext uri="{FF2B5EF4-FFF2-40B4-BE49-F238E27FC236}">
                <a16:creationId xmlns:a16="http://schemas.microsoft.com/office/drawing/2014/main" id="{1BAEF47E-6A0F-4782-8E5F-4E9CB705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81400"/>
            <a:ext cx="47815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8FBFC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678A39E7-D1DD-4D49-AEBB-D76C97DF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5760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特级生抽 1.9L</a:t>
            </a:r>
          </a:p>
        </p:txBody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2DBB09A6-4795-4933-A2DE-16CD4D7A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862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B260715 · 42箱</a:t>
            </a: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51B1D7BD-66D0-4302-90BC-993CAA4D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752850"/>
            <a:ext cx="1219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2027-01-15</a:t>
            </a:r>
          </a:p>
        </p:txBody>
      </p:sp>
      <p:sp>
        <p:nvSpPr>
          <p:cNvPr id="42" name="矩形: 圆角 41">
            <a:extLst xmlns:a="http://schemas.openxmlformats.org/drawingml/2006/main">
              <a:ext uri="{FF2B5EF4-FFF2-40B4-BE49-F238E27FC236}">
                <a16:creationId xmlns:a16="http://schemas.microsoft.com/office/drawing/2014/main" id="{74CE05E9-5CFC-4221-9A0B-DA716F35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714750"/>
            <a:ext cx="9715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BB9DC5BD-0AF7-412A-B9EF-1C354420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73380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关注</a:t>
            </a:r>
          </a:p>
        </p:txBody>
      </p:sp>
      <p:sp>
        <p:nvSpPr>
          <p:cNvPr id="44" name="矩形: 圆角 43">
            <a:extLst xmlns:a="http://schemas.openxmlformats.org/drawingml/2006/main">
              <a:ext uri="{FF2B5EF4-FFF2-40B4-BE49-F238E27FC236}">
                <a16:creationId xmlns:a16="http://schemas.microsoft.com/office/drawing/2014/main" id="{4AEA77CD-3D3E-4DA4-8871-296AEF7F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67200"/>
            <a:ext cx="47815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7F3"/>
          </a:solidFill>
          <a:ln xmlns:a="http://schemas.openxmlformats.org/drawingml/2006/main" w="9525">
            <a:solidFill>
              <a:srgbClr val="F2C4B8"/>
            </a:solidFill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B93E0748-24AD-47FD-9459-AA8C4667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4340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东北珍珠米 25kg</a:t>
            </a: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6B509027-57E6-4A4E-B6F2-A019C9E3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720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B260603 · 18袋</a:t>
            </a: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1513CACB-EEAF-4ED7-B5FE-AEE7AC46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438650"/>
            <a:ext cx="1219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2026-11-30</a:t>
            </a:r>
          </a:p>
        </p:txBody>
      </p:sp>
      <p:sp>
        <p:nvSpPr>
          <p:cNvPr id="48" name="矩形: 圆角 47">
            <a:extLst xmlns:a="http://schemas.openxmlformats.org/drawingml/2006/main">
              <a:ext uri="{FF2B5EF4-FFF2-40B4-BE49-F238E27FC236}">
                <a16:creationId xmlns:a16="http://schemas.microsoft.com/office/drawing/2014/main" id="{C8764C1A-1187-4A7C-A56E-7E47E647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00550"/>
            <a:ext cx="9715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24A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07DF720C-F65A-480A-9BDB-F43E3846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41960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524A"/>
                </a:solidFill>
                <a:latin typeface="Microsoft YaHei"/>
                <a:ea typeface="Microsoft YaHei"/>
                <a:cs typeface="Microsoft YaHei"/>
              </a:rPr>
              <a:t>临期</a:t>
            </a:r>
          </a:p>
        </p:txBody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09C8DB06-32DB-41A3-B8C0-C7AE6065E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29200"/>
            <a:ext cx="453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业务流程示例｜数量、日期与状态均为演算</a:t>
            </a:r>
          </a:p>
        </p:txBody>
      </p:sp>
      <p:sp>
        <p:nvSpPr>
          <p:cNvPr id="51" name="矩形: 圆角 50">
            <a:extLst xmlns:a="http://schemas.openxmlformats.org/drawingml/2006/main">
              <a:ext uri="{FF2B5EF4-FFF2-40B4-BE49-F238E27FC236}">
                <a16:creationId xmlns:a16="http://schemas.microsoft.com/office/drawing/2014/main" id="{655B1398-F25C-4287-8772-2A65CC70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67B5D310-572D-4575-9BA5-9C358025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供应商</a:t>
            </a:r>
          </a:p>
        </p:txBody>
      </p:sp>
      <p:sp>
        <p:nvSpPr>
          <p:cNvPr id="53" name="矩形: 圆角 52">
            <a:extLst xmlns:a="http://schemas.openxmlformats.org/drawingml/2006/main">
              <a:ext uri="{FF2B5EF4-FFF2-40B4-BE49-F238E27FC236}">
                <a16:creationId xmlns:a16="http://schemas.microsoft.com/office/drawing/2014/main" id="{E75DDB7E-C7D3-498B-B2C0-F49B1027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3880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91A6FC63-2C16-4E92-8D48-96D34B30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578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采购订单</a:t>
            </a:r>
          </a:p>
        </p:txBody>
      </p:sp>
      <p:sp>
        <p:nvSpPr>
          <p:cNvPr id="55" name="矩形: 圆角 54">
            <a:extLst xmlns:a="http://schemas.openxmlformats.org/drawingml/2006/main">
              <a:ext uri="{FF2B5EF4-FFF2-40B4-BE49-F238E27FC236}">
                <a16:creationId xmlns:a16="http://schemas.microsoft.com/office/drawing/2014/main" id="{57F96EE4-F49A-4A5D-B1E7-CF36F425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3880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56" name="矩形 55">
            <a:extLst xmlns:a="http://schemas.openxmlformats.org/drawingml/2006/main">
              <a:ext uri="{FF2B5EF4-FFF2-40B4-BE49-F238E27FC236}">
                <a16:creationId xmlns:a16="http://schemas.microsoft.com/office/drawing/2014/main" id="{AE16C141-92B8-45C9-9370-458AB225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6578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57" name="矩形: 圆角 56">
            <a:extLst xmlns:a="http://schemas.openxmlformats.org/drawingml/2006/main">
              <a:ext uri="{FF2B5EF4-FFF2-40B4-BE49-F238E27FC236}">
                <a16:creationId xmlns:a16="http://schemas.microsoft.com/office/drawing/2014/main" id="{83211531-5703-49C3-95A2-D689BB42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63880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EFC58A"/>
            </a:solidFill>
            <a:prstDash val="solid"/>
          </a:ln>
        </p:spPr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7F89B7C2-3E83-4393-8A0D-40935D99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6578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批次库存</a:t>
            </a:r>
          </a:p>
        </p:txBody>
      </p:sp>
      <p:sp>
        <p:nvSpPr>
          <p:cNvPr id="59" name="矩形: 圆角 58">
            <a:extLst xmlns:a="http://schemas.openxmlformats.org/drawingml/2006/main">
              <a:ext uri="{FF2B5EF4-FFF2-40B4-BE49-F238E27FC236}">
                <a16:creationId xmlns:a16="http://schemas.microsoft.com/office/drawing/2014/main" id="{82EB89DB-8B9C-40C2-B02C-7B999F09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638800"/>
            <a:ext cx="19431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EFC58A"/>
            </a:solidFill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9850011E-9E80-4911-A6E3-F52B35CEA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657850"/>
            <a:ext cx="1752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临期提醒</a:t>
            </a:r>
          </a:p>
        </p:txBody>
      </p:sp>
    </p:spTree>
    <p:extLst>
      <p:ext uri="{BB962C8B-B14F-4D97-AF65-F5344CB8AC3E}">
        <p14:creationId xmlns:p14="http://schemas.microsoft.com/office/powerpoint/2010/main" val="177172160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矩形: 圆角 44">
            <a:extLst xmlns:a="http://schemas.openxmlformats.org/drawingml/2006/main">
              <a:ext uri="{FF2B5EF4-FFF2-40B4-BE49-F238E27FC236}">
                <a16:creationId xmlns:a16="http://schemas.microsoft.com/office/drawing/2014/main" id="{F90610B1-C576-4008-B054-5C4CA227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291ADAF-8580-4DC9-A401-FD1E372D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06 订单与经营协同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AC83B2C-0E16-4782-A65F-D0C2AA59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收款、应收与对账，延伸到订单末端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15AC6D9-0E9F-4B04-93A8-70F894E5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让财务沿订单核对客户余额、收款记录、应收变化与对账结果。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F094A944-C9FF-4066-AFAC-A438524F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5F11D09-63C9-4C90-BA41-0A3F6049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0B1CB07-6AD1-45CA-B29E-91302D2C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33B18A7-1909-4E08-AC82-87412201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9639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7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16EA053C-2AFF-4082-83E0-5D74C1A0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2514600" cy="2305050"/>
          </a:xfrm>
          <a:prstGeom xmlns:a="http://schemas.openxmlformats.org/drawingml/2006/main" prst="roundRect">
            <a:avLst>
              <a:gd name="adj" fmla="val 66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9ED9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811D345-03CA-43D3-AA79-6CA0BEA7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5" name="图片 54">
            <a:extLst xmlns:a="http://schemas.openxmlformats.org/drawingml/2006/main">
              <a:ext uri="{FF2B5EF4-FFF2-40B4-BE49-F238E27FC236}">
                <a16:creationId xmlns:a16="http://schemas.microsoft.com/office/drawing/2014/main" id="{B0A15B1B-B773-4940-A6D8-D0816F54BD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b490f8f6047e8"/>
          <a:stretch xmlns:a="http://schemas.openxmlformats.org/drawingml/2006/main"/>
        </p:blipFill>
        <p:spPr>
          <a:xfrm xmlns:a="http://schemas.openxmlformats.org/drawingml/2006/main">
            <a:off x="171545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8F008F1-ABE6-4549-BA12-7AB8FFDA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28950"/>
            <a:ext cx="2171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B8506A5-CC63-4301-9561-93B900B5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81400"/>
            <a:ext cx="217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客户、商品、金额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5397DE36-6E0E-47C2-BADF-FEECC918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152900"/>
            <a:ext cx="762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E5C79F6-BAE6-4FBD-AF91-799F4BDA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1719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矩形: 圆角 15">
            <a:extLst xmlns:a="http://schemas.openxmlformats.org/drawingml/2006/main">
              <a:ext uri="{FF2B5EF4-FFF2-40B4-BE49-F238E27FC236}">
                <a16:creationId xmlns:a16="http://schemas.microsoft.com/office/drawing/2014/main" id="{361A1FB8-1508-4D93-8292-8409B228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324100"/>
            <a:ext cx="2514600" cy="2305050"/>
          </a:xfrm>
          <a:prstGeom xmlns:a="http://schemas.openxmlformats.org/drawingml/2006/main" prst="roundRect">
            <a:avLst>
              <a:gd name="adj" fmla="val 66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FA36B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10569187-258C-4426-A4D9-3D797308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A36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图片 61">
            <a:extLst xmlns:a="http://schemas.openxmlformats.org/drawingml/2006/main">
              <a:ext uri="{FF2B5EF4-FFF2-40B4-BE49-F238E27FC236}">
                <a16:creationId xmlns:a16="http://schemas.microsoft.com/office/drawing/2014/main" id="{EC645F1C-1362-4225-A822-876B4E7A2A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b490f8f6047e8"/>
          <a:stretch xmlns:a="http://schemas.openxmlformats.org/drawingml/2006/main"/>
        </p:blipFill>
        <p:spPr>
          <a:xfrm xmlns:a="http://schemas.openxmlformats.org/drawingml/2006/main">
            <a:off x="443960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8195E5C-0F81-4631-9BFD-EF96E29A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028950"/>
            <a:ext cx="2171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收款记录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46DD41D0-911D-45B7-9EAE-34A8DB63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81400"/>
            <a:ext cx="217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现金、转账、在线支付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A0F31272-4452-47D9-953B-7F642678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152900"/>
            <a:ext cx="762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A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038CE5C-FCBF-4DBD-AB93-0667C518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1719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1E3A2DA2-EDCC-45AB-A47C-5C6CD513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24100"/>
            <a:ext cx="2514600" cy="2305050"/>
          </a:xfrm>
          <a:prstGeom xmlns:a="http://schemas.openxmlformats.org/drawingml/2006/main" prst="roundRect">
            <a:avLst>
              <a:gd name="adj" fmla="val 66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7706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4A54BA08-60C1-4B29-A458-F6F419F89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CB5177D8-AF5E-435A-8D4C-F0CD44A635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b490f8f6047e8"/>
          <a:stretch xmlns:a="http://schemas.openxmlformats.org/drawingml/2006/main"/>
        </p:blipFill>
        <p:spPr>
          <a:xfrm xmlns:a="http://schemas.openxmlformats.org/drawingml/2006/main">
            <a:off x="716375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1724C70-9B9B-4608-9220-DBCAB40D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28950"/>
            <a:ext cx="2171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客户应收</a:t>
            </a: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6E55C86-E8A4-47E4-B4AD-DFB6F61E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581400"/>
            <a:ext cx="217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余额、账期、逾期</a:t>
            </a:r>
          </a:p>
        </p:txBody>
      </p:sp>
      <p:sp>
        <p:nvSpPr>
          <p:cNvPr id="28" name="矩形: 圆角 27">
            <a:extLst xmlns:a="http://schemas.openxmlformats.org/drawingml/2006/main">
              <a:ext uri="{FF2B5EF4-FFF2-40B4-BE49-F238E27FC236}">
                <a16:creationId xmlns:a16="http://schemas.microsoft.com/office/drawing/2014/main" id="{EBAFAC62-E835-4E32-9A51-51A924BC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152900"/>
            <a:ext cx="762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761DC93-DBBB-4EAB-8B78-040E7A15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1719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矩形: 圆角 29">
            <a:extLst xmlns:a="http://schemas.openxmlformats.org/drawingml/2006/main">
              <a:ext uri="{FF2B5EF4-FFF2-40B4-BE49-F238E27FC236}">
                <a16:creationId xmlns:a16="http://schemas.microsoft.com/office/drawing/2014/main" id="{492C05C1-58B6-4B3A-9F25-4E0E9BD1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324100"/>
            <a:ext cx="2514600" cy="2305050"/>
          </a:xfrm>
          <a:prstGeom xmlns:a="http://schemas.openxmlformats.org/drawingml/2006/main" prst="roundRect">
            <a:avLst>
              <a:gd name="adj" fmla="val 66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7056B8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41A0AF70-C8BD-45B2-9758-00B16A2A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038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56B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图片 75">
            <a:extLst xmlns:a="http://schemas.openxmlformats.org/drawingml/2006/main">
              <a:ext uri="{FF2B5EF4-FFF2-40B4-BE49-F238E27FC236}">
                <a16:creationId xmlns:a16="http://schemas.microsoft.com/office/drawing/2014/main" id="{BBE8B223-896D-4BE9-9E9D-A5F3864A25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b490f8f6047e8"/>
          <a:stretch xmlns:a="http://schemas.openxmlformats.org/drawingml/2006/main"/>
        </p:blipFill>
        <p:spPr>
          <a:xfrm xmlns:a="http://schemas.openxmlformats.org/drawingml/2006/main">
            <a:off x="9887903" y="2115503"/>
            <a:ext cx="531495" cy="531495"/>
          </a:xfrm>
          <a:prstGeom xmlns:a="http://schemas.openxmlformats.org/drawingml/2006/main" prst="rect">
            <a:avLst/>
          </a:prstGeom>
        </p:spPr>
      </p:pic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4B3FD611-27B9-4239-A8D8-5CD0A3F1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28950"/>
            <a:ext cx="2171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对账单</a:t>
            </a:r>
          </a:p>
        </p:txBody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74C1437-0989-4D9C-AB1C-7CDD942A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581400"/>
            <a:ext cx="217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交易明细与核对结果</a:t>
            </a:r>
          </a:p>
        </p:txBody>
      </p:sp>
      <p:sp>
        <p:nvSpPr>
          <p:cNvPr id="35" name="矩形: 圆角 34">
            <a:extLst xmlns:a="http://schemas.openxmlformats.org/drawingml/2006/main">
              <a:ext uri="{FF2B5EF4-FFF2-40B4-BE49-F238E27FC236}">
                <a16:creationId xmlns:a16="http://schemas.microsoft.com/office/drawing/2014/main" id="{2490346B-66BB-4A67-9B8F-E7562936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4152900"/>
            <a:ext cx="762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56B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86A430BA-ED12-4818-8BB6-4D255F5F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17195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矩形: 圆角 36">
            <a:extLst xmlns:a="http://schemas.openxmlformats.org/drawingml/2006/main">
              <a:ext uri="{FF2B5EF4-FFF2-40B4-BE49-F238E27FC236}">
                <a16:creationId xmlns:a16="http://schemas.microsoft.com/office/drawing/2014/main" id="{008363DD-1936-4965-B5E8-485A9226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24765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27C0A0CD-7EB4-4379-B35E-3EABFF44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864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按客户查余额</a:t>
            </a:r>
          </a:p>
        </p:txBody>
      </p:sp>
      <p:sp>
        <p:nvSpPr>
          <p:cNvPr id="39" name="矩形: 圆角 38">
            <a:extLst xmlns:a="http://schemas.openxmlformats.org/drawingml/2006/main">
              <a:ext uri="{FF2B5EF4-FFF2-40B4-BE49-F238E27FC236}">
                <a16:creationId xmlns:a16="http://schemas.microsoft.com/office/drawing/2014/main" id="{C6C4A5BC-2DF1-458A-B855-3F0A1CAB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467350"/>
            <a:ext cx="24765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99E1B9E2-C2A3-4CE8-B14A-60283782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4864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按订单核收款</a:t>
            </a:r>
          </a:p>
        </p:txBody>
      </p:sp>
      <p:sp>
        <p:nvSpPr>
          <p:cNvPr id="41" name="矩形: 圆角 40">
            <a:extLst xmlns:a="http://schemas.openxmlformats.org/drawingml/2006/main">
              <a:ext uri="{FF2B5EF4-FFF2-40B4-BE49-F238E27FC236}">
                <a16:creationId xmlns:a16="http://schemas.microsoft.com/office/drawing/2014/main" id="{5DD4642D-7E74-48E0-AFFB-4F0AD200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67350"/>
            <a:ext cx="24765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DA5B9462-7BD8-454E-913C-53B105EA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864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按账期看应收</a:t>
            </a:r>
          </a:p>
        </p:txBody>
      </p:sp>
      <p:sp>
        <p:nvSpPr>
          <p:cNvPr id="43" name="矩形: 圆角 42">
            <a:extLst xmlns:a="http://schemas.openxmlformats.org/drawingml/2006/main">
              <a:ext uri="{FF2B5EF4-FFF2-40B4-BE49-F238E27FC236}">
                <a16:creationId xmlns:a16="http://schemas.microsoft.com/office/drawing/2014/main" id="{1E155AD2-672F-4C66-9CA1-8DAFD084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467350"/>
            <a:ext cx="24765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40617EB3-AEFC-401D-B570-023FEA5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4864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按周期出对账</a:t>
            </a:r>
          </a:p>
        </p:txBody>
      </p:sp>
    </p:spTree>
    <p:extLst>
      <p:ext uri="{BB962C8B-B14F-4D97-AF65-F5344CB8AC3E}">
        <p14:creationId xmlns:p14="http://schemas.microsoft.com/office/powerpoint/2010/main" val="58977822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矩形: 圆角 30">
            <a:extLst xmlns:a="http://schemas.openxmlformats.org/drawingml/2006/main">
              <a:ext uri="{FF2B5EF4-FFF2-40B4-BE49-F238E27FC236}">
                <a16:creationId xmlns:a16="http://schemas.microsoft.com/office/drawing/2014/main" id="{CC59DD96-CEE6-424C-95CB-00359379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BA3919B-C943-44B9-B0AF-AB342F13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06 订单与经营协同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A46F1AB-EFD0-43C6-BDCE-0909184D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经营看板与岗位权限，让信息清楚也有边界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D56491B-7D5B-4E49-A8B1-7C581E9C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管理者看趋势，岗位看任务；客户、价格、库存与财务信息按权限开放。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1A363BC3-41CC-4356-AD20-466198EA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AB3B8EA-CE23-4520-98FD-04AA2EBD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E255EBC-8001-4522-A15B-6F9C0330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58DBA6C3-EB44-4D97-B2C8-2EC2D6B0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70560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5A1E217B-38B0-4730-B6C5-130B9AE58E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0cec3a2664aa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495550"/>
            <a:ext cx="6477000" cy="2781300"/>
          </a:xfrm>
          <a:prstGeom xmlns:a="http://schemas.openxmlformats.org/drawingml/2006/main" prst="roundRect">
            <a:avLst>
              <a:gd name="adj" fmla="val 5479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C5100BEE-2647-4EFD-ABA6-C8DB63E0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43150"/>
            <a:ext cx="990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8F04E51-4AB5-4AE2-B351-0594C2FD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3622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经营概览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9F92883-F279-48D5-96D0-B0D017D7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907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角色权限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BB9862DD-A4B9-4CFA-B77A-3E814F1E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724150"/>
            <a:ext cx="3657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EDC27F"/>
            </a:solidFill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F080687-C129-4D30-A7C1-4FB73F4BC1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a677c5aa3497d"/>
          <a:stretch xmlns:a="http://schemas.openxmlformats.org/drawingml/2006/main"/>
        </p:blipFill>
        <p:spPr>
          <a:xfrm xmlns:a="http://schemas.openxmlformats.org/drawingml/2006/main">
            <a:off x="7946708" y="27841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9FE9E3E-22F7-4987-8410-4908A66E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8194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F100D81-E8CC-4098-B9FA-986297D4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82892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经营全局 / 关键异常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F1E15748-811B-4EAC-9DCB-4EA8E14A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90900"/>
            <a:ext cx="3657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B2017B74-F5B0-4811-B7C2-E3C17C8793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bd5175848478b"/>
          <a:stretch xmlns:a="http://schemas.openxmlformats.org/drawingml/2006/main"/>
        </p:blipFill>
        <p:spPr>
          <a:xfrm xmlns:a="http://schemas.openxmlformats.org/drawingml/2006/main">
            <a:off x="7946708" y="345090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F1A2EFB-5396-479C-8266-05A84E19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4861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销售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499DCF6-3625-4031-8218-419B22194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9567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 / 订单 / 跟进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EB0342DA-1712-46CA-AB9B-C3E8ABC5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057650"/>
            <a:ext cx="3657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C8D43773-E2BE-4C1A-9A98-1E2D3F8A17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df0be64144d46"/>
          <a:stretch xmlns:a="http://schemas.openxmlformats.org/drawingml/2006/main"/>
        </p:blipFill>
        <p:spPr>
          <a:xfrm xmlns:a="http://schemas.openxmlformats.org/drawingml/2006/main">
            <a:off x="7946708" y="411765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97D9D7B-6830-4760-BE89-2F9166D5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1529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2C7BBC50-0B24-4946-9B0E-D462C983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16242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库存 / 拣货 / 出库</a:t>
            </a:r>
          </a:p>
        </p:txBody>
      </p:sp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173871C3-175A-45AC-971E-2BFD110B3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24400"/>
            <a:ext cx="3657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pic>
        <p:nvPicPr>
          <p:cNvPr id="56" name="图片 55">
            <a:extLst xmlns:a="http://schemas.openxmlformats.org/drawingml/2006/main">
              <a:ext uri="{FF2B5EF4-FFF2-40B4-BE49-F238E27FC236}">
                <a16:creationId xmlns:a16="http://schemas.microsoft.com/office/drawing/2014/main" id="{D7BA9AF6-AF23-4769-8569-740DAC12AC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f9c4d59d454f9e"/>
          <a:stretch xmlns:a="http://schemas.openxmlformats.org/drawingml/2006/main"/>
        </p:blipFill>
        <p:spPr>
          <a:xfrm xmlns:a="http://schemas.openxmlformats.org/drawingml/2006/main">
            <a:off x="7946708" y="4784408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55D3A71-4404-4E56-92E8-0A9B0DF4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8196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65834445-B933-4439-8362-B50798AE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829175"/>
            <a:ext cx="2076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收款 / 应收 / 对账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7561235A-B9DB-42BA-84E3-99D3BC46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581650"/>
            <a:ext cx="3657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5A3BB273-EC9D-4C85-90AE-5DA72395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629275"/>
            <a:ext cx="335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看得到该看的，也守得住不该看的</a:t>
            </a:r>
          </a:p>
        </p:txBody>
      </p:sp>
    </p:spTree>
    <p:extLst>
      <p:ext uri="{BB962C8B-B14F-4D97-AF65-F5344CB8AC3E}">
        <p14:creationId xmlns:p14="http://schemas.microsoft.com/office/powerpoint/2010/main" val="30315947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6A57B4B4-00FB-40C9-A01E-74A49F4A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41C6E3E-0321-46A0-AD31-66EF2B35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F6FF"/>
                </a:solidFill>
                <a:latin typeface="Microsoft YaHei"/>
                <a:ea typeface="Microsoft YaHei"/>
                <a:cs typeface="Microsoft YaHei"/>
              </a:rPr>
              <a:t>07 应用中心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50D60F5-7433-46C8-8F23-E0F08C826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先跑通主链路，再按业务场景继续扩展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39DB122-F530-4790-AC81-73739338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8DCE1"/>
                </a:solidFill>
                <a:latin typeface="Microsoft YaHei"/>
                <a:ea typeface="Microsoft YaHei"/>
                <a:cs typeface="Microsoft YaHei"/>
              </a:rPr>
              <a:t>丰富应用围绕营销、客户、仓配、采购、结算与协同逐步启用。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1284029-C252-449A-8FA7-F09C9F4A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9C4220D-65BE-4797-A218-7268DC2C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E53AFDE-78E9-456A-A04B-3F7400BA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87DE6083-2C58-4730-B49D-6B2D3F3E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8105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7" name="图片 36">
            <a:extLst xmlns:a="http://schemas.openxmlformats.org/drawingml/2006/main">
              <a:ext uri="{FF2B5EF4-FFF2-40B4-BE49-F238E27FC236}">
                <a16:creationId xmlns:a16="http://schemas.microsoft.com/office/drawing/2014/main" id="{EF551577-4DE3-46F4-A515-7209BE8891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198cd2b5b3439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438400"/>
            <a:ext cx="7581900" cy="3105150"/>
          </a:xfrm>
          <a:prstGeom xmlns:a="http://schemas.openxmlformats.org/drawingml/2006/main" prst="roundRect">
            <a:avLst>
              <a:gd name="adj" fmla="val 4908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8AA38CD7-BFD0-4741-B2A5-AD576BA8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266950"/>
            <a:ext cx="1200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5D888D5-5D20-4EDB-802E-13D24ADB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86000"/>
            <a:ext cx="1009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官网应用中心</a:t>
            </a:r>
          </a:p>
        </p:txBody>
      </p:sp>
      <p:sp>
        <p:nvSpPr>
          <p:cNvPr id="12" name="矩形: 圆角 11">
            <a:extLst xmlns:a="http://schemas.openxmlformats.org/drawingml/2006/main">
              <a:ext uri="{FF2B5EF4-FFF2-40B4-BE49-F238E27FC236}">
                <a16:creationId xmlns:a16="http://schemas.microsoft.com/office/drawing/2014/main" id="{CBA83605-C1E0-41B6-BCE5-E87E50D0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2590800" cy="104775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椭圆 12">
            <a:extLst xmlns:a="http://schemas.openxmlformats.org/drawingml/2006/main">
              <a:ext uri="{FF2B5EF4-FFF2-40B4-BE49-F238E27FC236}">
                <a16:creationId xmlns:a16="http://schemas.microsoft.com/office/drawing/2014/main" id="{2B89B363-1DE7-4D1B-9983-E4DD981B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266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B8CBDBA4-CFFD-4185-B222-444A0445EB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c2e9404e74b04"/>
          <a:stretch xmlns:a="http://schemas.openxmlformats.org/drawingml/2006/main"/>
        </p:blipFill>
        <p:spPr>
          <a:xfrm xmlns:a="http://schemas.openxmlformats.org/drawingml/2006/main">
            <a:off x="9118283" y="22793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F1E4C36-2889-40FA-9C5F-A6ADD6CE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2669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主链路先上线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FA85C30-8C68-4677-AA0D-755B1B69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38450"/>
            <a:ext cx="2209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商城—订单—库存—配送—对账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108271F1-D02F-44EB-8A70-6C1D28CB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314700"/>
            <a:ext cx="2590800" cy="104775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椭圆 17">
            <a:extLst xmlns:a="http://schemas.openxmlformats.org/drawingml/2006/main">
              <a:ext uri="{FF2B5EF4-FFF2-40B4-BE49-F238E27FC236}">
                <a16:creationId xmlns:a16="http://schemas.microsoft.com/office/drawing/2014/main" id="{A12EA5D7-6622-4778-9ED7-C8558F4E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图片 46">
            <a:extLst xmlns:a="http://schemas.openxmlformats.org/drawingml/2006/main">
              <a:ext uri="{FF2B5EF4-FFF2-40B4-BE49-F238E27FC236}">
                <a16:creationId xmlns:a16="http://schemas.microsoft.com/office/drawing/2014/main" id="{9F7FF127-548C-4EE5-8E5C-E8C6149DF1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bf8a213ff34b58"/>
          <a:stretch xmlns:a="http://schemas.openxmlformats.org/drawingml/2006/main"/>
        </p:blipFill>
        <p:spPr>
          <a:xfrm xmlns:a="http://schemas.openxmlformats.org/drawingml/2006/main">
            <a:off x="9118283" y="34985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7FB792D4-953C-459D-8067-628FE681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4861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场景再扩展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C693481-9C02-46AC-8FFC-731727E9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057650"/>
            <a:ext cx="2209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按企业阶段启用所需应用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5074E393-278A-40B2-8479-89F43CC7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533900"/>
            <a:ext cx="2590800" cy="104775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45ECB463-81EE-486E-B2BE-9463AF5D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705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9ED9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95F435CB-7C5A-402A-B0DF-0D8B56A659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5de0f616f43a6"/>
          <a:stretch xmlns:a="http://schemas.openxmlformats.org/drawingml/2006/main"/>
        </p:blipFill>
        <p:spPr>
          <a:xfrm xmlns:a="http://schemas.openxmlformats.org/drawingml/2006/main">
            <a:off x="9118283" y="471773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F5116D43-35C5-4166-9DEB-B0FA3DEA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7053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配置有边界</a:t>
            </a: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CA18D66-247D-430E-8D4B-1264A6F5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276850"/>
            <a:ext cx="2209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具体以版本、应用与服务方案为准</a:t>
            </a:r>
          </a:p>
        </p:txBody>
      </p:sp>
      <p:sp>
        <p:nvSpPr>
          <p:cNvPr id="27" name="矩形: 圆角 26">
            <a:extLst xmlns:a="http://schemas.openxmlformats.org/drawingml/2006/main">
              <a:ext uri="{FF2B5EF4-FFF2-40B4-BE49-F238E27FC236}">
                <a16:creationId xmlns:a16="http://schemas.microsoft.com/office/drawing/2014/main" id="{E6EE9F6E-CBDF-434D-985E-04D8F440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753100"/>
            <a:ext cx="2590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28A799DC-0EFF-4AE2-92CA-417135DC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8007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系统可以随业务一起长大</a:t>
            </a:r>
          </a:p>
        </p:txBody>
      </p:sp>
    </p:spTree>
    <p:extLst>
      <p:ext uri="{BB962C8B-B14F-4D97-AF65-F5344CB8AC3E}">
        <p14:creationId xmlns:p14="http://schemas.microsoft.com/office/powerpoint/2010/main" val="192512986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05301D29-426F-4AB4-82E2-CEB5783A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5D8FD7C-2F60-4C99-890A-D950746E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07 应用中心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0A942E9-4BB9-4548-BD67-C7DD091E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订单拆单与在线客服，承接更复杂的履约与服务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CE7A9C4-0351-4F7C-B3D6-F374554D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按商品归属形成关联订单；客户咨询可接续商城服务。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D8E12661-E787-42F4-B76D-78357F8D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1DEDA43-07A1-4666-85CC-1562F316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283AA31-980E-4443-B815-22564DCA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3A0692E9-C521-4F9E-BFCA-DEBDA815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197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图形 27">
            <a:extLst xmlns:a="http://schemas.openxmlformats.org/drawingml/2006/main">
              <a:ext uri="{FF2B5EF4-FFF2-40B4-BE49-F238E27FC236}">
                <a16:creationId xmlns:a16="http://schemas.microsoft.com/office/drawing/2014/main" id="{B234A8A1-B5F5-4B89-88ED-86B92CBD36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e4443c028412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7250" y="2628900"/>
            <a:ext cx="4876800" cy="2152650"/>
          </a:xfrm>
          <a:prstGeom xmlns:a="http://schemas.openxmlformats.org/drawingml/2006/main" prst="rect">
            <a:avLst/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672B67D4-D9A3-4C15-A0FC-573AAA19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428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178138C-ABB8-4148-A3F0-29F6C6A59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6695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智能订单拆单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D588F4D-FD85-482C-AE90-70A2270F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8160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按商品分类、供应商等已启用规则组织子订单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5D0D8ADB-5094-4DAE-A677-A5D03D31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197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图片 32">
            <a:extLst xmlns:a="http://schemas.openxmlformats.org/drawingml/2006/main">
              <a:ext uri="{FF2B5EF4-FFF2-40B4-BE49-F238E27FC236}">
                <a16:creationId xmlns:a16="http://schemas.microsoft.com/office/drawing/2014/main" id="{77C4DD2D-F12C-471A-931F-DB9D167D53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a87928c2aa49e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457950" y="2828925"/>
            <a:ext cx="4876800" cy="2095500"/>
          </a:xfrm>
          <a:prstGeom xmlns:a="http://schemas.openxmlformats.org/drawingml/2006/main" prst="roundRect">
            <a:avLst>
              <a:gd name="adj" fmla="val 6509"/>
            </a:avLst>
          </a:prstGeom>
        </p:spPr>
      </p:pic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8073412D-041D-4B2C-9617-6FCA98A8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247900"/>
            <a:ext cx="11239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9AE499A-DB33-4DFA-B3B1-D41B0A26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266950"/>
            <a:ext cx="93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在线客服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182970F-C216-4A6B-BECE-DE0A7183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18160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客户在浏览和下单时就能发起咨询并接续服务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773AF3A5-FE3D-4505-8EC9-824AFDE2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848350"/>
            <a:ext cx="5410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75E6FEF-6FB4-4A23-A60E-73E9A7FB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895975"/>
            <a:ext cx="5105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复杂订单可拆，客户问题可接</a:t>
            </a:r>
          </a:p>
        </p:txBody>
      </p:sp>
    </p:spTree>
    <p:extLst>
      <p:ext uri="{BB962C8B-B14F-4D97-AF65-F5344CB8AC3E}">
        <p14:creationId xmlns:p14="http://schemas.microsoft.com/office/powerpoint/2010/main" val="171076736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EE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矩形: 圆角 39">
            <a:extLst xmlns:a="http://schemas.openxmlformats.org/drawingml/2006/main">
              <a:ext uri="{FF2B5EF4-FFF2-40B4-BE49-F238E27FC236}">
                <a16:creationId xmlns:a16="http://schemas.microsoft.com/office/drawing/2014/main" id="{91A0ED8F-88CE-4613-8DDD-DD91AA5BB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1CB9BFF-3D5C-4ADA-B9A8-0344F9FC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07 应用中心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1CCDF8E-5764-4E00-BDBB-7E5655C0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结算与履约应用，支持粮油日常经营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5762F7C-5336-4A6D-B679-040A4601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结算、效期、配送与采购参考，可按经营需要组合。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9109BED0-3F88-4560-ABD0-C6EB9E55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312DE18-3697-4275-8C57-BBFDAECC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01FAF5B-F1F2-4AE5-AFEF-EB9F9D06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8F95A2A-717E-44D8-9F42-F7E16CB2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7210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图形 47">
            <a:extLst xmlns:a="http://schemas.openxmlformats.org/drawingml/2006/main">
              <a:ext uri="{FF2B5EF4-FFF2-40B4-BE49-F238E27FC236}">
                <a16:creationId xmlns:a16="http://schemas.microsoft.com/office/drawing/2014/main" id="{D4BAAE48-D7D0-49D2-BD45-820533733A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1d02cb5d34c22"/>
          <a:stretch xmlns:a="http://schemas.openxmlformats.org/drawingml/2006/main"/>
        </p:blipFill>
        <p:spPr>
          <a:xfrm xmlns:a="http://schemas.openxmlformats.org/drawingml/2006/main">
            <a:off x="838200" y="2286000"/>
            <a:ext cx="5067300" cy="2647950"/>
          </a:xfrm>
          <a:prstGeom xmlns:a="http://schemas.openxmlformats.org/drawingml/2006/main" prst="rect">
            <a:avLst/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F91D7330-2A8A-4D08-86AC-80D2891A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7907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269F5AF-88EE-4504-AD48-9FDC531F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66950"/>
            <a:ext cx="1600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客户资金 · 往来核对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42BE8B6-FA65-4CB2-AD1A-565B78A1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101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订单、收款与客户余额按业务单据核对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BF8D2404-B417-46EB-8252-5B798F0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526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粮油调料常用扩展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C1B520E3-A5A9-4B61-81E3-51113A24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47950"/>
            <a:ext cx="23241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椭圆 14">
            <a:extLst xmlns:a="http://schemas.openxmlformats.org/drawingml/2006/main">
              <a:ext uri="{FF2B5EF4-FFF2-40B4-BE49-F238E27FC236}">
                <a16:creationId xmlns:a16="http://schemas.microsoft.com/office/drawing/2014/main" id="{432DB519-FF6A-4D36-9B29-FD78514B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819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5" name="图片 54">
            <a:extLst xmlns:a="http://schemas.openxmlformats.org/drawingml/2006/main">
              <a:ext uri="{FF2B5EF4-FFF2-40B4-BE49-F238E27FC236}">
                <a16:creationId xmlns:a16="http://schemas.microsoft.com/office/drawing/2014/main" id="{821C3D60-BDD0-4C17-861A-8363AB6FD0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15efdb52a4fbe"/>
          <a:stretch xmlns:a="http://schemas.openxmlformats.org/drawingml/2006/main"/>
        </p:blipFill>
        <p:spPr>
          <a:xfrm xmlns:a="http://schemas.openxmlformats.org/drawingml/2006/main">
            <a:off x="6641783" y="28317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BC3AE93-691E-421D-A6ED-96986D4A4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7241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保质期管理</a:t>
            </a: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BA41281-55D9-4D0E-9C1C-1AEF00A9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009900"/>
            <a:ext cx="1409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临期与批次场景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E74A4FD4-7C84-4578-93C8-6E722600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647950"/>
            <a:ext cx="23241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748B2B5D-E57A-4B8F-A4EB-0B0963DF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19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0" name="图片 59">
            <a:extLst xmlns:a="http://schemas.openxmlformats.org/drawingml/2006/main">
              <a:ext uri="{FF2B5EF4-FFF2-40B4-BE49-F238E27FC236}">
                <a16:creationId xmlns:a16="http://schemas.microsoft.com/office/drawing/2014/main" id="{6872A978-FBC4-4114-902D-14A3FB6810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ec04405644ae7"/>
          <a:stretch xmlns:a="http://schemas.openxmlformats.org/drawingml/2006/main"/>
        </p:blipFill>
        <p:spPr>
          <a:xfrm xmlns:a="http://schemas.openxmlformats.org/drawingml/2006/main">
            <a:off x="9156383" y="28317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57722BD-AEBB-4340-89BE-A89CD751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7241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4386C91-5906-4EF2-A0C8-C34991CB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009900"/>
            <a:ext cx="1409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任务、线路与回单</a:t>
            </a:r>
          </a:p>
        </p:txBody>
      </p:sp>
      <p:sp>
        <p:nvSpPr>
          <p:cNvPr id="24" name="矩形: 圆角 23">
            <a:extLst xmlns:a="http://schemas.openxmlformats.org/drawingml/2006/main">
              <a:ext uri="{FF2B5EF4-FFF2-40B4-BE49-F238E27FC236}">
                <a16:creationId xmlns:a16="http://schemas.microsoft.com/office/drawing/2014/main" id="{03D697DB-C461-4119-8152-99777F0A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62350"/>
            <a:ext cx="23241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6C031C32-AB08-4DF8-A1AF-BFDB38F0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733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5" name="图片 64">
            <a:extLst xmlns:a="http://schemas.openxmlformats.org/drawingml/2006/main">
              <a:ext uri="{FF2B5EF4-FFF2-40B4-BE49-F238E27FC236}">
                <a16:creationId xmlns:a16="http://schemas.microsoft.com/office/drawing/2014/main" id="{ED3CD42D-D9D6-41D5-AF59-A6C02D59AA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15efdb52a4fbe"/>
          <a:stretch xmlns:a="http://schemas.openxmlformats.org/drawingml/2006/main"/>
        </p:blipFill>
        <p:spPr>
          <a:xfrm xmlns:a="http://schemas.openxmlformats.org/drawingml/2006/main">
            <a:off x="6641783" y="37461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4A20AFC-4734-456B-BEF7-AE1A9858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6385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电子面单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8AB7A20D-6330-4D72-9818-75D8AC23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24300"/>
            <a:ext cx="1409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打印与发货衔接</a:t>
            </a:r>
          </a:p>
        </p:txBody>
      </p:sp>
      <p:sp>
        <p:nvSpPr>
          <p:cNvPr id="29" name="矩形: 圆角 28">
            <a:extLst xmlns:a="http://schemas.openxmlformats.org/drawingml/2006/main">
              <a:ext uri="{FF2B5EF4-FFF2-40B4-BE49-F238E27FC236}">
                <a16:creationId xmlns:a16="http://schemas.microsoft.com/office/drawing/2014/main" id="{4AD45F91-60AE-4514-9240-728F6EB5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562350"/>
            <a:ext cx="23241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B3CE7A74-6F69-45A3-B28B-9D97B2DC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733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8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0" name="图片 69">
            <a:extLst xmlns:a="http://schemas.openxmlformats.org/drawingml/2006/main">
              <a:ext uri="{FF2B5EF4-FFF2-40B4-BE49-F238E27FC236}">
                <a16:creationId xmlns:a16="http://schemas.microsoft.com/office/drawing/2014/main" id="{39DCBBA3-A99E-4998-8EE5-B4873CE8A6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536df09064183"/>
          <a:stretch xmlns:a="http://schemas.openxmlformats.org/drawingml/2006/main"/>
        </p:blipFill>
        <p:spPr>
          <a:xfrm xmlns:a="http://schemas.openxmlformats.org/drawingml/2006/main">
            <a:off x="9156383" y="37461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C68BF04A-B5AA-457E-9622-20F970F7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638550"/>
            <a:ext cx="1409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375A5323-5375-45FE-9D56-F9F28B33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924300"/>
            <a:ext cx="1409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为补货计划提供参考</a:t>
            </a:r>
          </a:p>
        </p:txBody>
      </p:sp>
      <p:sp>
        <p:nvSpPr>
          <p:cNvPr id="34" name="矩形: 圆角 33">
            <a:extLst xmlns:a="http://schemas.openxmlformats.org/drawingml/2006/main">
              <a:ext uri="{FF2B5EF4-FFF2-40B4-BE49-F238E27FC236}">
                <a16:creationId xmlns:a16="http://schemas.microsoft.com/office/drawing/2014/main" id="{26CFCADB-2311-4834-9105-AD279EFE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76750"/>
            <a:ext cx="50292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椭圆 34">
            <a:extLst xmlns:a="http://schemas.openxmlformats.org/drawingml/2006/main">
              <a:ext uri="{FF2B5EF4-FFF2-40B4-BE49-F238E27FC236}">
                <a16:creationId xmlns:a16="http://schemas.microsoft.com/office/drawing/2014/main" id="{BD312CFB-BC8C-4E84-9431-BB23EAF6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648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770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5" name="图片 74">
            <a:extLst xmlns:a="http://schemas.openxmlformats.org/drawingml/2006/main">
              <a:ext uri="{FF2B5EF4-FFF2-40B4-BE49-F238E27FC236}">
                <a16:creationId xmlns:a16="http://schemas.microsoft.com/office/drawing/2014/main" id="{96D9E68F-748C-4E2D-BD86-74DC0C3422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15efdb52a4fbe"/>
          <a:stretch xmlns:a="http://schemas.openxmlformats.org/drawingml/2006/main"/>
        </p:blipFill>
        <p:spPr>
          <a:xfrm xmlns:a="http://schemas.openxmlformats.org/drawingml/2006/main">
            <a:off x="6641783" y="4660583"/>
            <a:ext cx="413385" cy="413385"/>
          </a:xfrm>
          <a:prstGeom xmlns:a="http://schemas.openxmlformats.org/drawingml/2006/main" prst="rect">
            <a:avLst/>
          </a:prstGeom>
        </p:spPr>
      </p:pic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0CCDDB20-0CEA-488C-93CD-B83AC303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552950"/>
            <a:ext cx="411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31E4BFD7-5503-4211-AF1F-7C71D3E9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838700"/>
            <a:ext cx="411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集中查看客户资料、往来与跟进记录</a:t>
            </a:r>
          </a:p>
        </p:txBody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944378F7-4405-44A5-A589-7B2D536B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483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应用名称与可用范围以官网应用中心、所选版本和合同约定为准。</a:t>
            </a:r>
          </a:p>
        </p:txBody>
      </p:sp>
    </p:spTree>
    <p:extLst>
      <p:ext uri="{BB962C8B-B14F-4D97-AF65-F5344CB8AC3E}">
        <p14:creationId xmlns:p14="http://schemas.microsoft.com/office/powerpoint/2010/main" val="113611639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矩形: 圆角 24">
            <a:extLst xmlns:a="http://schemas.openxmlformats.org/drawingml/2006/main">
              <a:ext uri="{FF2B5EF4-FFF2-40B4-BE49-F238E27FC236}">
                <a16:creationId xmlns:a16="http://schemas.microsoft.com/office/drawing/2014/main" id="{E55438D3-3AE1-42B0-B7CF-F80F01FF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C8B6580-E42E-448C-BBDB-5A7A0ED7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08 典型客户场景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D22AC19-7BA8-45DE-869A-C3EA2F6F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餐饮门店与学校食堂：高频补货也能有秩序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01E9B16-7D80-4C6C-A4FA-91E85F23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常购商品、协议价格、线路配送与月结对账，围绕客户持续承接。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7B9BA39F-BA73-4018-8B2C-2A094D98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D168E6D-E0FE-4F96-B8FA-404DA0CF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58F994D-7A9F-41F2-A0CA-148CBC34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0DB047C4-AE84-4C96-A528-2D518E3E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820400" cy="232410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图片 32">
            <a:extLst xmlns:a="http://schemas.openxmlformats.org/drawingml/2006/main">
              <a:ext uri="{FF2B5EF4-FFF2-40B4-BE49-F238E27FC236}">
                <a16:creationId xmlns:a16="http://schemas.microsoft.com/office/drawing/2014/main" id="{92C6EC7C-0B28-4899-87A8-41BD9AD410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2bba35f2a4264"/>
          <a:srcRect xmlns:a="http://schemas.openxmlformats.org/drawingml/2006/main" l="0" t="32392" r="0" b="323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209800"/>
            <a:ext cx="10591800" cy="20955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47FEA3AF-F270-43DB-ACD7-713C3691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09800"/>
            <a:ext cx="10591800" cy="2095500"/>
          </a:xfrm>
          <a:prstGeom xmlns:a="http://schemas.openxmlformats.org/drawingml/2006/main" prst="roundRect">
            <a:avLst>
              <a:gd name="adj" fmla="val 7273"/>
            </a:avLst>
          </a:prstGeom>
          <a:gradFill xmlns:a="http://schemas.openxmlformats.org/drawingml/2006/main">
            <a:gsLst>
              <a:gs pos="0">
                <a:srgbClr val="052633">
                  <a:alpha val="86000"/>
                </a:srgbClr>
              </a:gs>
              <a:gs pos="54000">
                <a:srgbClr val="052633">
                  <a:alpha val="42000"/>
                </a:srgbClr>
              </a:gs>
              <a:gs pos="100000">
                <a:srgbClr val="052633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3C55EEE-B89A-44A7-B6AD-00F0C0F7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860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高频补货，不等于高频沟通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B7D7AE5-3475-4FEC-A585-D1DA2650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337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425" b="0">
                <a:solidFill>
                  <a:srgbClr val="D8ED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DF2"/>
                </a:solidFill>
                <a:latin typeface="Microsoft YaHei"/>
                <a:ea typeface="Microsoft YaHei"/>
                <a:cs typeface="Microsoft YaHei"/>
              </a:rPr>
              <a:t>把常购、协议价、配送与对账固定成客户熟悉的路径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E49D5E21-63C0-4455-9660-AB4D1937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19431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1A5104C-C772-4D44-AEE8-266AA180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958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常购清单</a:t>
            </a:r>
          </a:p>
        </p:txBody>
      </p:sp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44E506DA-69C2-4C61-A422-FC44A871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76800"/>
            <a:ext cx="19431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5AFE888-23A4-4288-AEB6-6E775786A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8958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协议价格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0AFF2111-26DA-44E3-9F33-FB011640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76800"/>
            <a:ext cx="19431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E407C72C-9DD6-4252-A946-23EC656D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8958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线路配送</a:t>
            </a:r>
          </a:p>
        </p:txBody>
      </p:sp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B6F69ED2-197E-49AA-ACB4-2DDE8DFD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876800"/>
            <a:ext cx="19431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5EA"/>
            </a:solidFill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586D961F-63EF-4171-9A40-BB6A9AF8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8958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签收回单</a:t>
            </a:r>
          </a:p>
        </p:txBody>
      </p:sp>
      <p:sp>
        <p:nvSpPr>
          <p:cNvPr id="21" name="矩形: 圆角 20">
            <a:extLst xmlns:a="http://schemas.openxmlformats.org/drawingml/2006/main">
              <a:ext uri="{FF2B5EF4-FFF2-40B4-BE49-F238E27FC236}">
                <a16:creationId xmlns:a16="http://schemas.microsoft.com/office/drawing/2014/main" id="{B1492E74-A50C-4C2D-881C-E0B1372D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876800"/>
            <a:ext cx="19431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3"/>
          </a:solidFill>
          <a:ln xmlns:a="http://schemas.openxmlformats.org/drawingml/2006/main" w="9525">
            <a:solidFill>
              <a:srgbClr val="EDC27F"/>
            </a:solidFill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3932669-ED75-45AD-B1A9-726C28F9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895850"/>
            <a:ext cx="175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D97706"/>
                </a:solidFill>
                <a:latin typeface="Microsoft YaHei"/>
                <a:ea typeface="Microsoft YaHei"/>
                <a:cs typeface="Microsoft YaHei"/>
              </a:rPr>
              <a:t>月结对账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1AC35859-9B1B-47FC-B99A-54AA063E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676900"/>
            <a:ext cx="60198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9739F26F-CD09-4FC0-B854-CBD41FE9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724525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客户补货更省事，企业履约更可控</a:t>
            </a:r>
          </a:p>
        </p:txBody>
      </p:sp>
    </p:spTree>
    <p:extLst>
      <p:ext uri="{BB962C8B-B14F-4D97-AF65-F5344CB8AC3E}">
        <p14:creationId xmlns:p14="http://schemas.microsoft.com/office/powerpoint/2010/main" val="95252895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矩形: 圆角 19">
            <a:extLst xmlns:a="http://schemas.openxmlformats.org/drawingml/2006/main">
              <a:ext uri="{FF2B5EF4-FFF2-40B4-BE49-F238E27FC236}">
                <a16:creationId xmlns:a16="http://schemas.microsoft.com/office/drawing/2014/main" id="{0D5E3C65-3E73-474F-93FF-F9C0AD4F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55A1437-727B-4F7F-99E6-9FD1E014B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08 典型客户场景</a:t>
            </a: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E9F8236-1DD4-4FC5-9148-C6DB7871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商超终端与区域经销：促销、账期、多仓统一经营</a:t>
            </a: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E0FB8B4-B15E-42FF-96A7-D25AA792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一套订货链路承接不同客户层级、采购单位、促销节奏与仓配范围。</a:t>
            </a:r>
          </a:p>
        </p:txBody>
      </p:sp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68A2AE8E-3CB3-45C9-9AAB-9B847B15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E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6EC1D63-B4EB-4CD4-842C-F810CFC0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A4BD63A-9534-4608-9D50-5A5AEA1B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789099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7A3FFD87-4175-4126-A704-0BD58FFB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314950" cy="33528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0A51A618-5DB6-4A90-8306-C3B9C00D43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61eb1f9f94567"/>
          <a:srcRect xmlns:a="http://schemas.openxmlformats.org/drawingml/2006/main" l="0" t="15333" r="0" b="153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2228850"/>
            <a:ext cx="5086350" cy="19812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0" name="矩形: 圆角 9">
            <a:extLst xmlns:a="http://schemas.openxmlformats.org/drawingml/2006/main">
              <a:ext uri="{FF2B5EF4-FFF2-40B4-BE49-F238E27FC236}">
                <a16:creationId xmlns:a16="http://schemas.microsoft.com/office/drawing/2014/main" id="{4CCA6BCD-03C5-4064-9E74-2F5C8512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62200"/>
            <a:ext cx="1676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E06D752-1BDF-4192-A97B-70C0C795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38125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商超与终端门店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A77D3F3-BC79-4F42-BCAA-B064324E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339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多单位商品 · 促销档期 · 条码配送 · 账期对账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BE64D350-C728-4B57-A1D9-9CE826C0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14550"/>
            <a:ext cx="5314950" cy="33528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图片 32">
            <a:extLst xmlns:a="http://schemas.openxmlformats.org/drawingml/2006/main">
              <a:ext uri="{FF2B5EF4-FFF2-40B4-BE49-F238E27FC236}">
                <a16:creationId xmlns:a16="http://schemas.microsoft.com/office/drawing/2014/main" id="{3CEA3E1B-5B5F-449D-87C9-3CCFF9CB3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46a9cf93f4fec"/>
          <a:srcRect xmlns:a="http://schemas.openxmlformats.org/drawingml/2006/main" l="0" t="15333" r="0" b="153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2228850"/>
            <a:ext cx="5086350" cy="19812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5" name="矩形: 圆角 14">
            <a:extLst xmlns:a="http://schemas.openxmlformats.org/drawingml/2006/main">
              <a:ext uri="{FF2B5EF4-FFF2-40B4-BE49-F238E27FC236}">
                <a16:creationId xmlns:a16="http://schemas.microsoft.com/office/drawing/2014/main" id="{FF0B107B-B101-4A2A-9A1E-F6D8B079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62200"/>
            <a:ext cx="16764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2D7997C-45FB-454C-B30D-7AF44F03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81250"/>
            <a:ext cx="1485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二批与区域经销</a:t>
            </a: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12EE515-AE14-4B20-B0D3-D110111C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5339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52633"/>
                </a:solidFill>
                <a:latin typeface="Microsoft YaHei"/>
                <a:ea typeface="Microsoft YaHei"/>
                <a:cs typeface="Microsoft YaHei"/>
              </a:rPr>
              <a:t>分层价格 · 多客户订单 · 多仓协同 · 经营分析</a:t>
            </a:r>
          </a:p>
        </p:txBody>
      </p:sp>
      <p:sp>
        <p:nvSpPr>
          <p:cNvPr id="18" name="矩形: 圆角 17">
            <a:extLst xmlns:a="http://schemas.openxmlformats.org/drawingml/2006/main">
              <a:ext uri="{FF2B5EF4-FFF2-40B4-BE49-F238E27FC236}">
                <a16:creationId xmlns:a16="http://schemas.microsoft.com/office/drawing/2014/main" id="{678D5A2C-C5E9-40DA-948B-6AD4E592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91200"/>
            <a:ext cx="69342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526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9788D09-D1D1-48CA-AD0B-416CFD42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838825"/>
            <a:ext cx="6629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客户类型不同，主数据与订单口径仍然统一</a:t>
            </a:r>
          </a:p>
        </p:txBody>
      </p:sp>
    </p:spTree>
    <p:extLst>
      <p:ext uri="{BB962C8B-B14F-4D97-AF65-F5344CB8AC3E}">
        <p14:creationId xmlns:p14="http://schemas.microsoft.com/office/powerpoint/2010/main" val="85184705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图片 24">
            <a:extLst xmlns:a="http://schemas.openxmlformats.org/drawingml/2006/main">
              <a:ext uri="{FF2B5EF4-FFF2-40B4-BE49-F238E27FC236}">
                <a16:creationId xmlns:a16="http://schemas.microsoft.com/office/drawing/2014/main" id="{57F3C757-4D71-4AB2-AB54-788237D513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e460c2bbe4174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D85B603-D6A3-4BB0-AC79-84532D15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C25">
                  <a:alpha val="96000"/>
                </a:srgbClr>
              </a:gs>
              <a:gs pos="48000">
                <a:srgbClr val="052633">
                  <a:alpha val="86000"/>
                </a:srgbClr>
              </a:gs>
              <a:gs pos="100000">
                <a:srgbClr val="052633">
                  <a:alpha val="46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矩形: 圆角 2">
            <a:extLst xmlns:a="http://schemas.openxmlformats.org/drawingml/2006/main">
              <a:ext uri="{FF2B5EF4-FFF2-40B4-BE49-F238E27FC236}">
                <a16:creationId xmlns:a16="http://schemas.microsoft.com/office/drawing/2014/main" id="{E05FBDC7-84D2-4024-84E6-2DCA1A52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954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0DE93911-0414-490E-8441-6A007B7A7A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13db905b8c4b7a"/>
          <a:stretch xmlns:a="http://schemas.openxmlformats.org/drawingml/2006/main"/>
        </p:blipFill>
        <p:spPr>
          <a:xfrm xmlns:a="http://schemas.openxmlformats.org/drawingml/2006/main">
            <a:off x="824193" y="514350"/>
            <a:ext cx="1075765" cy="304800"/>
          </a:xfrm>
          <a:prstGeom xmlns:a="http://schemas.openxmlformats.org/drawingml/2006/main" prst="rect">
            <a:avLst/>
          </a:prstGeom>
        </p:spPr>
      </p:pic>
      <p:sp>
        <p:nvSpPr>
          <p:cNvPr id="5" name="矩形: 圆角 4">
            <a:extLst xmlns:a="http://schemas.openxmlformats.org/drawingml/2006/main">
              <a:ext uri="{FF2B5EF4-FFF2-40B4-BE49-F238E27FC236}">
                <a16:creationId xmlns:a16="http://schemas.microsoft.com/office/drawing/2014/main" id="{0B58B759-8762-4A5D-AD9C-31632757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66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>
              <a:alpha val="22000"/>
            </a:srgbClr>
          </a:solidFill>
          <a:ln xmlns:a="http://schemas.openxmlformats.org/drawingml/2006/main" w="9525">
            <a:solidFill>
              <a:srgbClr val="7DDBF4">
                <a:alpha val="35000"/>
              </a:srgbClr>
            </a:solidFill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8B3FD1B-92CB-41C1-A168-F8015D89E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478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C6F1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C6F1FF"/>
                </a:solidFill>
                <a:latin typeface="Microsoft YaHei"/>
                <a:ea typeface="Microsoft YaHei"/>
                <a:cs typeface="Microsoft YaHei"/>
              </a:rPr>
              <a:t>关于我们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17FAF57-B24F-4938-9E2E-8A7F6B08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深圳云上互联科技有限公司</a:t>
            </a:r>
          </a:p>
        </p:txBody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5BDAA4E5-AD5B-44B6-96E6-E7D97501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0"/>
            <a:ext cx="685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0">
                <a:solidFill>
                  <a:srgbClr val="D7ED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7EDF2"/>
                </a:solidFill>
                <a:latin typeface="Microsoft YaHei"/>
                <a:ea typeface="Microsoft YaHei"/>
                <a:cs typeface="Microsoft YaHei"/>
              </a:rPr>
              <a:t>成立于 2015 年，专注订货系统与 B2B 供应链解决方案。</a:t>
            </a:r>
          </a:p>
        </p:txBody>
      </p:sp>
      <p:sp>
        <p:nvSpPr>
          <p:cNvPr id="9" name="矩形: 圆角 8">
            <a:extLst xmlns:a="http://schemas.openxmlformats.org/drawingml/2006/main">
              <a:ext uri="{FF2B5EF4-FFF2-40B4-BE49-F238E27FC236}">
                <a16:creationId xmlns:a16="http://schemas.microsoft.com/office/drawing/2014/main" id="{55AF3B0C-9D4D-457D-B6BC-07C1A895F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45745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4" name="图片 33">
            <a:extLst xmlns:a="http://schemas.openxmlformats.org/drawingml/2006/main">
              <a:ext uri="{FF2B5EF4-FFF2-40B4-BE49-F238E27FC236}">
                <a16:creationId xmlns:a16="http://schemas.microsoft.com/office/drawing/2014/main" id="{DFCB1C22-5A2F-419B-A242-B5B3DF94C0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832dcce564953"/>
          <a:stretch xmlns:a="http://schemas.openxmlformats.org/drawingml/2006/main"/>
        </p:blipFill>
        <p:spPr>
          <a:xfrm xmlns:a="http://schemas.openxmlformats.org/drawingml/2006/main">
            <a:off x="806291" y="4101941"/>
            <a:ext cx="501968" cy="501968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F662B29-DCC9-4BD1-8A5D-20264074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11480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商贸批发</a:t>
            </a: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D379C23-86C7-4FE7-BC07-33B60D3C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672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rPr>
              <a:t>高频订货与仓配协同</a:t>
            </a:r>
          </a:p>
        </p:txBody>
      </p:sp>
      <p:sp>
        <p:nvSpPr>
          <p:cNvPr id="13" name="矩形: 圆角 12">
            <a:extLst xmlns:a="http://schemas.openxmlformats.org/drawingml/2006/main">
              <a:ext uri="{FF2B5EF4-FFF2-40B4-BE49-F238E27FC236}">
                <a16:creationId xmlns:a16="http://schemas.microsoft.com/office/drawing/2014/main" id="{DE879962-C061-46EE-8F79-6D3D4459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981450"/>
            <a:ext cx="245745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8" name="图片 37">
            <a:extLst xmlns:a="http://schemas.openxmlformats.org/drawingml/2006/main">
              <a:ext uri="{FF2B5EF4-FFF2-40B4-BE49-F238E27FC236}">
                <a16:creationId xmlns:a16="http://schemas.microsoft.com/office/drawing/2014/main" id="{A1A8E3A2-09BB-4400-8AE3-AB9036178A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832dcce564953"/>
          <a:stretch xmlns:a="http://schemas.openxmlformats.org/drawingml/2006/main"/>
        </p:blipFill>
        <p:spPr>
          <a:xfrm xmlns:a="http://schemas.openxmlformats.org/drawingml/2006/main">
            <a:off x="3530441" y="4101941"/>
            <a:ext cx="501968" cy="501968"/>
          </a:xfrm>
          <a:prstGeom xmlns:a="http://schemas.openxmlformats.org/drawingml/2006/main" prst="rect">
            <a:avLst/>
          </a:prstGeom>
        </p:spPr>
      </p:pic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2FF2546-DC64-4D18-B182-7D3E017E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1480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品牌厂商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238033B-3F95-43EF-8C7F-39EFF209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6672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rPr>
              <a:t>渠道订货与客户经营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4DE2AA8F-5A35-4A4B-88F2-1E9320A6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81450"/>
            <a:ext cx="2457450" cy="12954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061FA241-9360-450A-8264-63E3A56FF7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d57f973ffc4950"/>
          <a:stretch xmlns:a="http://schemas.openxmlformats.org/drawingml/2006/main"/>
        </p:blipFill>
        <p:spPr>
          <a:xfrm xmlns:a="http://schemas.openxmlformats.org/drawingml/2006/main">
            <a:off x="6254591" y="4101941"/>
            <a:ext cx="501968" cy="501968"/>
          </a:xfrm>
          <a:prstGeom xmlns:a="http://schemas.openxmlformats.org/drawingml/2006/main" prst="rect">
            <a:avLst/>
          </a:prstGeom>
        </p:spPr>
      </p:pic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D7FB6FA-8FF1-4117-8B6C-AB3665E0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11480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连锁总部</a:t>
            </a: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FDEA44D-D892-418D-BF19-6CEC3C8E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67250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7DDE3"/>
                </a:solidFill>
                <a:latin typeface="Microsoft YaHei"/>
                <a:ea typeface="Microsoft YaHei"/>
                <a:cs typeface="Microsoft YaHei"/>
              </a:rPr>
              <a:t>多门店与供应链协同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8441C93-F248-4C9B-A960-7743299C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AAC6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AAC6CE"/>
                </a:solidFill>
                <a:latin typeface="Microsoft YaHei"/>
                <a:ea typeface="Microsoft YaHei"/>
                <a:cs typeface="Microsoft YaHei"/>
              </a:rPr>
              <a:t>城市图片为品牌视觉背景，并非办公场所实拍。</a:t>
            </a:r>
          </a:p>
        </p:txBody>
      </p:sp>
      <p:sp>
        <p:nvSpPr>
          <p:cNvPr id="22" name="矩形: 圆角 21">
            <a:extLst xmlns:a="http://schemas.openxmlformats.org/drawingml/2006/main">
              <a:ext uri="{FF2B5EF4-FFF2-40B4-BE49-F238E27FC236}">
                <a16:creationId xmlns:a16="http://schemas.microsoft.com/office/drawing/2014/main" id="{0DD331F8-9AFE-4860-A4A8-6A28274A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DAB28AA-9452-4C18-9E81-BED667DF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571E763E-AB0E-4A7A-8B1A-84CB4766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92554059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526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274C91A-8CB8-442E-B9EC-0D358118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D25"/>
              </a:gs>
              <a:gs pos="62000">
                <a:srgbClr val="073743"/>
              </a:gs>
              <a:gs pos="100000">
                <a:srgbClr val="0B5563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矩形: 圆角 1">
            <a:extLst xmlns:a="http://schemas.openxmlformats.org/drawingml/2006/main">
              <a:ext uri="{FF2B5EF4-FFF2-40B4-BE49-F238E27FC236}">
                <a16:creationId xmlns:a16="http://schemas.microsoft.com/office/drawing/2014/main" id="{83CBD0B6-C4DD-4966-862B-85DC8EB5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954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图片 30">
            <a:extLst xmlns:a="http://schemas.openxmlformats.org/drawingml/2006/main">
              <a:ext uri="{FF2B5EF4-FFF2-40B4-BE49-F238E27FC236}">
                <a16:creationId xmlns:a16="http://schemas.microsoft.com/office/drawing/2014/main" id="{C2507E86-25B6-4479-927D-567642C029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14627965d4786"/>
          <a:stretch xmlns:a="http://schemas.openxmlformats.org/drawingml/2006/main"/>
        </p:blipFill>
        <p:spPr>
          <a:xfrm xmlns:a="http://schemas.openxmlformats.org/drawingml/2006/main">
            <a:off x="824193" y="514350"/>
            <a:ext cx="1075765" cy="304800"/>
          </a:xfrm>
          <a:prstGeom xmlns:a="http://schemas.openxmlformats.org/drawingml/2006/main" prst="rect">
            <a:avLst/>
          </a:prstGeom>
        </p:spPr>
      </p:pic>
      <p:sp>
        <p:nvSpPr>
          <p:cNvPr id="4" name="矩形: 圆角 3">
            <a:extLst xmlns:a="http://schemas.openxmlformats.org/drawingml/2006/main">
              <a:ext uri="{FF2B5EF4-FFF2-40B4-BE49-F238E27FC236}">
                <a16:creationId xmlns:a16="http://schemas.microsoft.com/office/drawing/2014/main" id="{02C4C848-850E-4193-AD1A-D4237C11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9ED9">
              <a:alpha val="22000"/>
            </a:srgbClr>
          </a:solidFill>
          <a:ln xmlns:a="http://schemas.openxmlformats.org/drawingml/2006/main" w="9525">
            <a:solidFill>
              <a:srgbClr val="7DDBF4">
                <a:alpha val="35000"/>
              </a:srgbClr>
            </a:solidFill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CE32C1C2-21FF-40A0-893D-306E7CC1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371600"/>
            <a:ext cx="838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BDEE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BDEEFF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BC5BC51-55D5-4D16-9985-C48FD086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5334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从一笔真实订单开始，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验证是否适合您的业务</a:t>
            </a: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BEE7DE9-DE95-47B2-9847-FE8447128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5334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D3E9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3E9EE"/>
                </a:solidFill>
                <a:latin typeface="Microsoft YaHei"/>
                <a:ea typeface="Microsoft YaHei"/>
                <a:cs typeface="Microsoft YaHei"/>
              </a:rPr>
              <a:t>梳理客户、商品、价格、仓库与配送边界，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D3E9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3E9EE"/>
                </a:solidFill>
                <a:latin typeface="Microsoft YaHei"/>
                <a:ea typeface="Microsoft YaHei"/>
                <a:cs typeface="Microsoft YaHei"/>
              </a:rPr>
              <a:t>再按业务复杂度选择版本与应用组合。</a:t>
            </a:r>
          </a:p>
        </p:txBody>
      </p:sp>
      <p:sp>
        <p:nvSpPr>
          <p:cNvPr id="8" name="矩形: 圆角 7">
            <a:extLst xmlns:a="http://schemas.openxmlformats.org/drawingml/2006/main">
              <a:ext uri="{FF2B5EF4-FFF2-40B4-BE49-F238E27FC236}">
                <a16:creationId xmlns:a16="http://schemas.microsoft.com/office/drawing/2014/main" id="{33769834-CBB0-47DD-9735-816028FA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672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1C93543E-F09F-4CDA-B511-A76C131C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863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CFEF529-D820-43C5-8BBE-8F1B798F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482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产品持续迭代</a:t>
            </a:r>
          </a:p>
        </p:txBody>
      </p:sp>
      <p:sp>
        <p:nvSpPr>
          <p:cNvPr id="11" name="矩形: 圆角 10">
            <a:extLst xmlns:a="http://schemas.openxmlformats.org/drawingml/2006/main">
              <a:ext uri="{FF2B5EF4-FFF2-40B4-BE49-F238E27FC236}">
                <a16:creationId xmlns:a16="http://schemas.microsoft.com/office/drawing/2014/main" id="{98E9240A-AFF0-46B7-AA34-17B38DFD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BCD98A2-E081-440F-A607-9701C2B2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840D2A9-4FB3-4A6A-9AA7-AC90BCAF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054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实施培训与试点</a:t>
            </a:r>
          </a:p>
        </p:txBody>
      </p:sp>
      <p:sp>
        <p:nvSpPr>
          <p:cNvPr id="14" name="矩形: 圆角 13">
            <a:extLst xmlns:a="http://schemas.openxmlformats.org/drawingml/2006/main">
              <a:ext uri="{FF2B5EF4-FFF2-40B4-BE49-F238E27FC236}">
                <a16:creationId xmlns:a16="http://schemas.microsoft.com/office/drawing/2014/main" id="{59E88D91-2037-4574-947A-E7F58B2C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81650"/>
            <a:ext cx="514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5AC773B-20B1-475A-856C-29FDEFB5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007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156457C-AAD2-4DA1-A87F-DD464061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562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客户支持与持续服务</a:t>
            </a:r>
          </a:p>
        </p:txBody>
      </p:sp>
      <p:sp>
        <p:nvSpPr>
          <p:cNvPr id="17" name="矩形: 圆角 16">
            <a:extLst xmlns:a="http://schemas.openxmlformats.org/drawingml/2006/main">
              <a:ext uri="{FF2B5EF4-FFF2-40B4-BE49-F238E27FC236}">
                <a16:creationId xmlns:a16="http://schemas.microsoft.com/office/drawing/2014/main" id="{89FE00EC-8724-49CF-81E6-99A3ECD0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876300"/>
            <a:ext cx="4838700" cy="4552950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图片 45">
            <a:extLst xmlns:a="http://schemas.openxmlformats.org/drawingml/2006/main">
              <a:ext uri="{FF2B5EF4-FFF2-40B4-BE49-F238E27FC236}">
                <a16:creationId xmlns:a16="http://schemas.microsoft.com/office/drawing/2014/main" id="{8E2E5565-F35F-4093-B70C-A7A191A77F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9a7ee27a6402a"/>
          <a:srcRect xmlns:a="http://schemas.openxmlformats.org/drawingml/2006/main" l="2098" t="0" r="20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1009650"/>
            <a:ext cx="4572000" cy="2686050"/>
          </a:xfrm>
          <a:prstGeom xmlns:a="http://schemas.openxmlformats.org/drawingml/2006/main" prst="roundRect">
            <a:avLst>
              <a:gd name="adj" fmla="val 5674"/>
            </a:avLst>
          </a:prstGeom>
        </p:spPr>
      </p:pic>
      <p:sp>
        <p:nvSpPr>
          <p:cNvPr id="19" name="矩形: 圆角 18">
            <a:extLst xmlns:a="http://schemas.openxmlformats.org/drawingml/2006/main">
              <a:ext uri="{FF2B5EF4-FFF2-40B4-BE49-F238E27FC236}">
                <a16:creationId xmlns:a16="http://schemas.microsoft.com/office/drawing/2014/main" id="{739F3EDD-5F95-4A67-9627-2BE17BBD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886200"/>
            <a:ext cx="16954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0E43EB9-8DA3-4AE5-8F03-822E563D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905250"/>
            <a:ext cx="1504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官方版本与价格页面</a:t>
            </a: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AC04177E-E07E-4D08-B252-59E1A942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343400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878A8"/>
                </a:solidFill>
                <a:latin typeface="Microsoft YaHei"/>
                <a:ea typeface="Microsoft YaHei"/>
                <a:cs typeface="Microsoft YaHei"/>
              </a:rPr>
              <a:t>https://www.ysdinghuo.com/version_price.html</a:t>
            </a: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0ACE023-389F-4663-B884-0572BCAA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819650"/>
            <a:ext cx="4114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深圳市龙华区民治1970文化创意园A栋503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7717B"/>
                </a:solidFill>
                <a:latin typeface="Microsoft YaHei"/>
                <a:ea typeface="Microsoft YaHei"/>
                <a:cs typeface="Microsoft YaHei"/>
              </a:rPr>
              <a:t>0755-2665 9381</a:t>
            </a:r>
          </a:p>
        </p:txBody>
      </p:sp>
      <p:sp>
        <p:nvSpPr>
          <p:cNvPr id="23" name="矩形: 圆角 22">
            <a:extLst xmlns:a="http://schemas.openxmlformats.org/drawingml/2006/main">
              <a:ext uri="{FF2B5EF4-FFF2-40B4-BE49-F238E27FC236}">
                <a16:creationId xmlns:a16="http://schemas.microsoft.com/office/drawing/2014/main" id="{11630FCD-2303-4380-BD64-C99C79FE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715000"/>
            <a:ext cx="48387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50408CA-652B-40A9-B723-7E18E1199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734050"/>
            <a:ext cx="4648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预约体验：用真实客户、商品和订单验证完整链路</a:t>
            </a: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7B7EB3F-8791-4E09-9753-1C927484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267450"/>
            <a:ext cx="4838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B9D5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B9D5DC"/>
                </a:solidFill>
                <a:latin typeface="Microsoft YaHei"/>
                <a:ea typeface="Microsoft YaHei"/>
                <a:cs typeface="Microsoft YaHei"/>
              </a:rPr>
              <a:t>具体版本、功能、价格与服务，以官网当前页面及合同约定为准。</a:t>
            </a:r>
          </a:p>
        </p:txBody>
      </p:sp>
      <p:sp>
        <p:nvSpPr>
          <p:cNvPr id="26" name="矩形: 圆角 25">
            <a:extLst xmlns:a="http://schemas.openxmlformats.org/drawingml/2006/main">
              <a:ext uri="{FF2B5EF4-FFF2-40B4-BE49-F238E27FC236}">
                <a16:creationId xmlns:a16="http://schemas.microsoft.com/office/drawing/2014/main" id="{56A1A701-718A-4F13-890B-D7E182EF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2F3F70F-5CCC-412B-BF06-AB82F57E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云上订货｜粮油调料订货解决方案</a:t>
            </a: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6AA66329-F500-49F6-BEC9-97114930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6515100"/>
            <a:ext cx="628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D6E8EC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5718602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2026-10-12T07:24:13.6450000Z</dcterms:created>
  <dcterms:modified xsi:type="dcterms:W3CDTF">2026-10-12T07:24:13.6460000Z</dcterms:modified>
</coreProperties>
</file>