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321bb2bd92d44dc" /><Relationship Type="http://schemas.openxmlformats.org/officeDocument/2006/relationships/extended-properties" Target="/docProps/app.xml" Id="R9611fcf66f944e5f" /><Relationship Type="http://schemas.openxmlformats.org/officeDocument/2006/relationships/officeDocument" Target="/ppt/presentation.xml" Id="Re47c5980e0ce459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5f19657315e4d2b"/>
  </p:sldMasterIdLst>
  <p:notesMasterIdLst>
    <p:notesMasterId xmlns:r="http://schemas.openxmlformats.org/officeDocument/2006/relationships" r:id="R9f3d4801ff884649"/>
  </p:notesMasterIdLst>
  <p:sldIdLst>
    <p:sldId xmlns:r="http://schemas.openxmlformats.org/officeDocument/2006/relationships" id="256" r:id="R3e27f729f5cb4ba5"/>
    <p:sldId xmlns:r="http://schemas.openxmlformats.org/officeDocument/2006/relationships" id="257" r:id="R2a2723469f7a4276"/>
    <p:sldId xmlns:r="http://schemas.openxmlformats.org/officeDocument/2006/relationships" id="258" r:id="Raf723922e65640c9"/>
    <p:sldId xmlns:r="http://schemas.openxmlformats.org/officeDocument/2006/relationships" id="259" r:id="R612e08dab3c348c2"/>
    <p:sldId xmlns:r="http://schemas.openxmlformats.org/officeDocument/2006/relationships" id="260" r:id="R66f491f769994715"/>
    <p:sldId xmlns:r="http://schemas.openxmlformats.org/officeDocument/2006/relationships" id="261" r:id="R031aaee6a32e4276"/>
    <p:sldId xmlns:r="http://schemas.openxmlformats.org/officeDocument/2006/relationships" id="262" r:id="R9fa1c241ee1647b7"/>
    <p:sldId xmlns:r="http://schemas.openxmlformats.org/officeDocument/2006/relationships" id="263" r:id="R1d496c093a414170"/>
    <p:sldId xmlns:r="http://schemas.openxmlformats.org/officeDocument/2006/relationships" id="264" r:id="R25c5c797c1f5433e"/>
    <p:sldId xmlns:r="http://schemas.openxmlformats.org/officeDocument/2006/relationships" id="265" r:id="R96b3064d7f3e421a"/>
    <p:sldId xmlns:r="http://schemas.openxmlformats.org/officeDocument/2006/relationships" id="266" r:id="R788dfd2bca5e426e"/>
    <p:sldId xmlns:r="http://schemas.openxmlformats.org/officeDocument/2006/relationships" id="267" r:id="R626566bbae444d58"/>
    <p:sldId xmlns:r="http://schemas.openxmlformats.org/officeDocument/2006/relationships" id="268" r:id="R2cb6ba80b0ee43a0"/>
    <p:sldId xmlns:r="http://schemas.openxmlformats.org/officeDocument/2006/relationships" id="269" r:id="R980713e37c044f5e"/>
    <p:sldId xmlns:r="http://schemas.openxmlformats.org/officeDocument/2006/relationships" id="270" r:id="R3f372699a6204847"/>
    <p:sldId xmlns:r="http://schemas.openxmlformats.org/officeDocument/2006/relationships" id="271" r:id="R24100876854e400f"/>
    <p:sldId xmlns:r="http://schemas.openxmlformats.org/officeDocument/2006/relationships" id="272" r:id="R98d196dfd7bc43dd"/>
    <p:sldId xmlns:r="http://schemas.openxmlformats.org/officeDocument/2006/relationships" id="273" r:id="R169d3e2ccc8c41ff"/>
    <p:sldId xmlns:r="http://schemas.openxmlformats.org/officeDocument/2006/relationships" id="274" r:id="R5142c8815904445f"/>
    <p:sldId xmlns:r="http://schemas.openxmlformats.org/officeDocument/2006/relationships" id="275" r:id="R0ac5bad52a664530"/>
    <p:sldId xmlns:r="http://schemas.openxmlformats.org/officeDocument/2006/relationships" id="276" r:id="Re0bb40af28fd42a2"/>
    <p:sldId xmlns:r="http://schemas.openxmlformats.org/officeDocument/2006/relationships" id="277" r:id="R28c6839793b54db5"/>
    <p:sldId xmlns:r="http://schemas.openxmlformats.org/officeDocument/2006/relationships" id="278" r:id="Rc1152fc9c01c4fb0"/>
    <p:sldId xmlns:r="http://schemas.openxmlformats.org/officeDocument/2006/relationships" id="279" r:id="Ra9d980ba6dfc47b3"/>
    <p:sldId xmlns:r="http://schemas.openxmlformats.org/officeDocument/2006/relationships" id="280" r:id="Rf0f7413b6b704883"/>
    <p:sldId xmlns:r="http://schemas.openxmlformats.org/officeDocument/2006/relationships" id="281" r:id="Rb836497a86f94670"/>
    <p:sldId xmlns:r="http://schemas.openxmlformats.org/officeDocument/2006/relationships" id="282" r:id="Rf34bdbbd8e4a483c"/>
    <p:sldId xmlns:r="http://schemas.openxmlformats.org/officeDocument/2006/relationships" id="283" r:id="Re41e4eaef79649a1"/>
    <p:sldId xmlns:r="http://schemas.openxmlformats.org/officeDocument/2006/relationships" id="284" r:id="R1397cf33a80346be"/>
    <p:sldId xmlns:r="http://schemas.openxmlformats.org/officeDocument/2006/relationships" id="285" r:id="R370b0b0ab7ec479f"/>
    <p:sldId xmlns:r="http://schemas.openxmlformats.org/officeDocument/2006/relationships" id="286" r:id="R0d76723448c448d2"/>
    <p:sldId xmlns:r="http://schemas.openxmlformats.org/officeDocument/2006/relationships" id="287" r:id="Rf82099694774423c"/>
    <p:sldId xmlns:r="http://schemas.openxmlformats.org/officeDocument/2006/relationships" id="288" r:id="Rd14805f7fcba49ac"/>
    <p:sldId xmlns:r="http://schemas.openxmlformats.org/officeDocument/2006/relationships" id="289" r:id="R03df582840e04194"/>
    <p:sldId xmlns:r="http://schemas.openxmlformats.org/officeDocument/2006/relationships" id="290" r:id="R8b6b0ae30af44788"/>
    <p:sldId xmlns:r="http://schemas.openxmlformats.org/officeDocument/2006/relationships" id="291" r:id="Rd03aaabb82824850"/>
    <p:sldId xmlns:r="http://schemas.openxmlformats.org/officeDocument/2006/relationships" id="292" r:id="Rb15518a40d104ab5"/>
    <p:sldId xmlns:r="http://schemas.openxmlformats.org/officeDocument/2006/relationships" id="293" r:id="Re03429b3dd414cda"/>
    <p:sldId xmlns:r="http://schemas.openxmlformats.org/officeDocument/2006/relationships" id="294" r:id="R2ad7449c161e439e"/>
    <p:sldId xmlns:r="http://schemas.openxmlformats.org/officeDocument/2006/relationships" id="295" r:id="Rcaa90d63e5704abc"/>
    <p:sldId xmlns:r="http://schemas.openxmlformats.org/officeDocument/2006/relationships" id="296" r:id="Rfbc164e0a3ee422e"/>
    <p:sldId xmlns:r="http://schemas.openxmlformats.org/officeDocument/2006/relationships" id="297" r:id="R3c1443352b2d4818"/>
    <p:sldId xmlns:r="http://schemas.openxmlformats.org/officeDocument/2006/relationships" id="298" r:id="R8733162eadfb41e4"/>
    <p:sldId xmlns:r="http://schemas.openxmlformats.org/officeDocument/2006/relationships" id="299" r:id="Rf14f1a4bd5954375"/>
    <p:sldId xmlns:r="http://schemas.openxmlformats.org/officeDocument/2006/relationships" id="300" r:id="Rb88b8060557d4f66"/>
    <p:sldId xmlns:r="http://schemas.openxmlformats.org/officeDocument/2006/relationships" id="301" r:id="Rb5d03d49b38d42bc"/>
    <p:sldId xmlns:r="http://schemas.openxmlformats.org/officeDocument/2006/relationships" id="302" r:id="Ra29146b785f74824"/>
    <p:sldId xmlns:r="http://schemas.openxmlformats.org/officeDocument/2006/relationships" id="303" r:id="R3fcfe02ed23746c6"/>
    <p:sldId xmlns:r="http://schemas.openxmlformats.org/officeDocument/2006/relationships" id="304" r:id="Rba2c4c304a9e4d91"/>
    <p:sldId xmlns:r="http://schemas.openxmlformats.org/officeDocument/2006/relationships" id="305" r:id="R9bac981614374194"/>
    <p:sldId xmlns:r="http://schemas.openxmlformats.org/officeDocument/2006/relationships" id="306" r:id="R7d93d41ef4584622"/>
    <p:sldId xmlns:r="http://schemas.openxmlformats.org/officeDocument/2006/relationships" id="307" r:id="R98201d2d528f45af"/>
    <p:sldId xmlns:r="http://schemas.openxmlformats.org/officeDocument/2006/relationships" id="308" r:id="R40691c733d9645bb"/>
    <p:sldId xmlns:r="http://schemas.openxmlformats.org/officeDocument/2006/relationships" id="309" r:id="Rbaceb30e1cab43ed"/>
    <p:sldId xmlns:r="http://schemas.openxmlformats.org/officeDocument/2006/relationships" id="310" r:id="R1e13fb01bc4a463c"/>
    <p:sldId xmlns:r="http://schemas.openxmlformats.org/officeDocument/2006/relationships" id="311" r:id="Re97d61e371204786"/>
    <p:sldId xmlns:r="http://schemas.openxmlformats.org/officeDocument/2006/relationships" id="312" r:id="R58ccedbaea8d40ca"/>
    <p:sldId xmlns:r="http://schemas.openxmlformats.org/officeDocument/2006/relationships" id="313" r:id="R5aee1e6cf21743f1"/>
    <p:sldId xmlns:r="http://schemas.openxmlformats.org/officeDocument/2006/relationships" id="314" r:id="R08bb6b48ae174491"/>
    <p:sldId xmlns:r="http://schemas.openxmlformats.org/officeDocument/2006/relationships" id="315" r:id="Rb9eeaa07f83f46e3"/>
    <p:sldId xmlns:r="http://schemas.openxmlformats.org/officeDocument/2006/relationships" id="316" r:id="R94ae0e8a076c4621"/>
    <p:sldId xmlns:r="http://schemas.openxmlformats.org/officeDocument/2006/relationships" id="317" r:id="Rd821918ee55a4a79"/>
    <p:sldId xmlns:r="http://schemas.openxmlformats.org/officeDocument/2006/relationships" id="318" r:id="Rc1375e3cdbff4be1"/>
    <p:sldId xmlns:r="http://schemas.openxmlformats.org/officeDocument/2006/relationships" id="319" r:id="Rcd6cc44fe8a04f1f"/>
    <p:sldId xmlns:r="http://schemas.openxmlformats.org/officeDocument/2006/relationships" id="320" r:id="R84eb548c84c44d7f"/>
    <p:sldId xmlns:r="http://schemas.openxmlformats.org/officeDocument/2006/relationships" id="321" r:id="Rcb61632ee97d47ab"/>
    <p:sldId xmlns:r="http://schemas.openxmlformats.org/officeDocument/2006/relationships" id="322" r:id="R2aff2ec191ed4c23"/>
    <p:sldId xmlns:r="http://schemas.openxmlformats.org/officeDocument/2006/relationships" id="323" r:id="Re6253c85e6c84caf"/>
    <p:sldId xmlns:r="http://schemas.openxmlformats.org/officeDocument/2006/relationships" id="324" r:id="R0168ddb9f07f418c"/>
    <p:sldId xmlns:r="http://schemas.openxmlformats.org/officeDocument/2006/relationships" id="325" r:id="R9ccb1895fe874ee9"/>
    <p:sldId xmlns:r="http://schemas.openxmlformats.org/officeDocument/2006/relationships" id="326" r:id="R17c0cdc58b214596"/>
    <p:sldId xmlns:r="http://schemas.openxmlformats.org/officeDocument/2006/relationships" id="327" r:id="R7fbb47190db940cf"/>
    <p:sldId xmlns:r="http://schemas.openxmlformats.org/officeDocument/2006/relationships" id="328" r:id="R96677158e63b4516"/>
    <p:sldId xmlns:r="http://schemas.openxmlformats.org/officeDocument/2006/relationships" id="329" r:id="Rd55b5606cd514a38"/>
    <p:sldId xmlns:r="http://schemas.openxmlformats.org/officeDocument/2006/relationships" id="330" r:id="Rfd00835a3cd840da"/>
    <p:sldId xmlns:r="http://schemas.openxmlformats.org/officeDocument/2006/relationships" id="331" r:id="R0d682217e76045db"/>
    <p:sldId xmlns:r="http://schemas.openxmlformats.org/officeDocument/2006/relationships" id="332" r:id="Re2841d4e1115448b"/>
    <p:sldId xmlns:r="http://schemas.openxmlformats.org/officeDocument/2006/relationships" id="333" r:id="Rd95c1a5310a843be"/>
    <p:sldId xmlns:r="http://schemas.openxmlformats.org/officeDocument/2006/relationships" id="334" r:id="R071c1b430a1a426d"/>
    <p:sldId xmlns:r="http://schemas.openxmlformats.org/officeDocument/2006/relationships" id="335" r:id="Rb3992337338a4afe"/>
    <p:sldId xmlns:r="http://schemas.openxmlformats.org/officeDocument/2006/relationships" id="336" r:id="R496bc2c09ae14817"/>
    <p:sldId xmlns:r="http://schemas.openxmlformats.org/officeDocument/2006/relationships" id="337" r:id="R84f857b2733845ae"/>
    <p:sldId xmlns:r="http://schemas.openxmlformats.org/officeDocument/2006/relationships" id="338" r:id="Rb2c5ded620fe4dec"/>
    <p:sldId xmlns:r="http://schemas.openxmlformats.org/officeDocument/2006/relationships" id="339" r:id="R3a371ebd1cf24ef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d4fb061dcfa4937" /><Relationship Type="http://schemas.openxmlformats.org/officeDocument/2006/relationships/slideMaster" Target="/ppt/slideMasters/slideMaster1.xml" Id="R35f19657315e4d2b" /><Relationship Type="http://schemas.openxmlformats.org/officeDocument/2006/relationships/notesMaster" Target="/ppt/notesMasters/notesMaster1.xml" Id="R9f3d4801ff884649" /><Relationship Type="http://schemas.openxmlformats.org/officeDocument/2006/relationships/presProps" Target="/ppt/presProps.xml" Id="Rfcf6e71367cb4d34" /><Relationship Type="http://schemas.openxmlformats.org/officeDocument/2006/relationships/tableStyles" Target="/ppt/tableStyles.xml" Id="R0dd580a277f047ea" /><Relationship Type="http://schemas.openxmlformats.org/officeDocument/2006/relationships/slide" Target="/ppt/slides/slide1.xml" Id="R3e27f729f5cb4ba5" /><Relationship Type="http://schemas.openxmlformats.org/officeDocument/2006/relationships/slide" Target="/ppt/slides/slide2.xml" Id="R2a2723469f7a4276" /><Relationship Type="http://schemas.openxmlformats.org/officeDocument/2006/relationships/slide" Target="/ppt/slides/slide3.xml" Id="Raf723922e65640c9" /><Relationship Type="http://schemas.openxmlformats.org/officeDocument/2006/relationships/slide" Target="/ppt/slides/slide4.xml" Id="R612e08dab3c348c2" /><Relationship Type="http://schemas.openxmlformats.org/officeDocument/2006/relationships/slide" Target="/ppt/slides/slide5.xml" Id="R66f491f769994715" /><Relationship Type="http://schemas.openxmlformats.org/officeDocument/2006/relationships/slide" Target="/ppt/slides/slide6.xml" Id="R031aaee6a32e4276" /><Relationship Type="http://schemas.openxmlformats.org/officeDocument/2006/relationships/slide" Target="/ppt/slides/slide7.xml" Id="R9fa1c241ee1647b7" /><Relationship Type="http://schemas.openxmlformats.org/officeDocument/2006/relationships/slide" Target="/ppt/slides/slide8.xml" Id="R1d496c093a414170" /><Relationship Type="http://schemas.openxmlformats.org/officeDocument/2006/relationships/slide" Target="/ppt/slides/slide9.xml" Id="R25c5c797c1f5433e" /><Relationship Type="http://schemas.openxmlformats.org/officeDocument/2006/relationships/slide" Target="/ppt/slides/slide10.xml" Id="R96b3064d7f3e421a" /><Relationship Type="http://schemas.openxmlformats.org/officeDocument/2006/relationships/slide" Target="/ppt/slides/slide11.xml" Id="R788dfd2bca5e426e" /><Relationship Type="http://schemas.openxmlformats.org/officeDocument/2006/relationships/slide" Target="/ppt/slides/slide12.xml" Id="R626566bbae444d58" /><Relationship Type="http://schemas.openxmlformats.org/officeDocument/2006/relationships/slide" Target="/ppt/slides/slide13.xml" Id="R2cb6ba80b0ee43a0" /><Relationship Type="http://schemas.openxmlformats.org/officeDocument/2006/relationships/slide" Target="/ppt/slides/slide14.xml" Id="R980713e37c044f5e" /><Relationship Type="http://schemas.openxmlformats.org/officeDocument/2006/relationships/slide" Target="/ppt/slides/slide15.xml" Id="R3f372699a6204847" /><Relationship Type="http://schemas.openxmlformats.org/officeDocument/2006/relationships/slide" Target="/ppt/slides/slide16.xml" Id="R24100876854e400f" /><Relationship Type="http://schemas.openxmlformats.org/officeDocument/2006/relationships/slide" Target="/ppt/slides/slide17.xml" Id="R98d196dfd7bc43dd" /><Relationship Type="http://schemas.openxmlformats.org/officeDocument/2006/relationships/slide" Target="/ppt/slides/slide18.xml" Id="R169d3e2ccc8c41ff" /><Relationship Type="http://schemas.openxmlformats.org/officeDocument/2006/relationships/slide" Target="/ppt/slides/slide19.xml" Id="R5142c8815904445f" /><Relationship Type="http://schemas.openxmlformats.org/officeDocument/2006/relationships/slide" Target="/ppt/slides/slide20.xml" Id="R0ac5bad52a664530" /><Relationship Type="http://schemas.openxmlformats.org/officeDocument/2006/relationships/slide" Target="/ppt/slides/slide21.xml" Id="Re0bb40af28fd42a2" /><Relationship Type="http://schemas.openxmlformats.org/officeDocument/2006/relationships/slide" Target="/ppt/slides/slide22.xml" Id="R28c6839793b54db5" /><Relationship Type="http://schemas.openxmlformats.org/officeDocument/2006/relationships/slide" Target="/ppt/slides/slide23.xml" Id="Rc1152fc9c01c4fb0" /><Relationship Type="http://schemas.openxmlformats.org/officeDocument/2006/relationships/slide" Target="/ppt/slides/slide24.xml" Id="Ra9d980ba6dfc47b3" /><Relationship Type="http://schemas.openxmlformats.org/officeDocument/2006/relationships/slide" Target="/ppt/slides/slide25.xml" Id="Rf0f7413b6b704883" /><Relationship Type="http://schemas.openxmlformats.org/officeDocument/2006/relationships/slide" Target="/ppt/slides/slide26.xml" Id="Rb836497a86f94670" /><Relationship Type="http://schemas.openxmlformats.org/officeDocument/2006/relationships/slide" Target="/ppt/slides/slide27.xml" Id="Rf34bdbbd8e4a483c" /><Relationship Type="http://schemas.openxmlformats.org/officeDocument/2006/relationships/slide" Target="/ppt/slides/slide28.xml" Id="Re41e4eaef79649a1" /><Relationship Type="http://schemas.openxmlformats.org/officeDocument/2006/relationships/slide" Target="/ppt/slides/slide29.xml" Id="R1397cf33a80346be" /><Relationship Type="http://schemas.openxmlformats.org/officeDocument/2006/relationships/slide" Target="/ppt/slides/slide30.xml" Id="R370b0b0ab7ec479f" /><Relationship Type="http://schemas.openxmlformats.org/officeDocument/2006/relationships/slide" Target="/ppt/slides/slide31.xml" Id="R0d76723448c448d2" /><Relationship Type="http://schemas.openxmlformats.org/officeDocument/2006/relationships/slide" Target="/ppt/slides/slide32.xml" Id="Rf82099694774423c" /><Relationship Type="http://schemas.openxmlformats.org/officeDocument/2006/relationships/slide" Target="/ppt/slides/slide33.xml" Id="Rd14805f7fcba49ac" /><Relationship Type="http://schemas.openxmlformats.org/officeDocument/2006/relationships/slide" Target="/ppt/slides/slide34.xml" Id="R03df582840e04194" /><Relationship Type="http://schemas.openxmlformats.org/officeDocument/2006/relationships/slide" Target="/ppt/slides/slide35.xml" Id="R8b6b0ae30af44788" /><Relationship Type="http://schemas.openxmlformats.org/officeDocument/2006/relationships/slide" Target="/ppt/slides/slide36.xml" Id="Rd03aaabb82824850" /><Relationship Type="http://schemas.openxmlformats.org/officeDocument/2006/relationships/slide" Target="/ppt/slides/slide37.xml" Id="Rb15518a40d104ab5" /><Relationship Type="http://schemas.openxmlformats.org/officeDocument/2006/relationships/slide" Target="/ppt/slides/slide38.xml" Id="Re03429b3dd414cda" /><Relationship Type="http://schemas.openxmlformats.org/officeDocument/2006/relationships/slide" Target="/ppt/slides/slide39.xml" Id="R2ad7449c161e439e" /><Relationship Type="http://schemas.openxmlformats.org/officeDocument/2006/relationships/slide" Target="/ppt/slides/slide40.xml" Id="Rcaa90d63e5704abc" /><Relationship Type="http://schemas.openxmlformats.org/officeDocument/2006/relationships/slide" Target="/ppt/slides/slide41.xml" Id="Rfbc164e0a3ee422e" /><Relationship Type="http://schemas.openxmlformats.org/officeDocument/2006/relationships/slide" Target="/ppt/slides/slide42.xml" Id="R3c1443352b2d4818" /><Relationship Type="http://schemas.openxmlformats.org/officeDocument/2006/relationships/slide" Target="/ppt/slides/slide43.xml" Id="R8733162eadfb41e4" /><Relationship Type="http://schemas.openxmlformats.org/officeDocument/2006/relationships/slide" Target="/ppt/slides/slide44.xml" Id="Rf14f1a4bd5954375" /><Relationship Type="http://schemas.openxmlformats.org/officeDocument/2006/relationships/slide" Target="/ppt/slides/slide45.xml" Id="Rb88b8060557d4f66" /><Relationship Type="http://schemas.openxmlformats.org/officeDocument/2006/relationships/slide" Target="/ppt/slides/slide46.xml" Id="Rb5d03d49b38d42bc" /><Relationship Type="http://schemas.openxmlformats.org/officeDocument/2006/relationships/slide" Target="/ppt/slides/slide47.xml" Id="Ra29146b785f74824" /><Relationship Type="http://schemas.openxmlformats.org/officeDocument/2006/relationships/slide" Target="/ppt/slides/slide48.xml" Id="R3fcfe02ed23746c6" /><Relationship Type="http://schemas.openxmlformats.org/officeDocument/2006/relationships/slide" Target="/ppt/slides/slide49.xml" Id="Rba2c4c304a9e4d91" /><Relationship Type="http://schemas.openxmlformats.org/officeDocument/2006/relationships/slide" Target="/ppt/slides/slide50.xml" Id="R9bac981614374194" /><Relationship Type="http://schemas.openxmlformats.org/officeDocument/2006/relationships/slide" Target="/ppt/slides/slide51.xml" Id="R7d93d41ef4584622" /><Relationship Type="http://schemas.openxmlformats.org/officeDocument/2006/relationships/slide" Target="/ppt/slides/slide52.xml" Id="R98201d2d528f45af" /><Relationship Type="http://schemas.openxmlformats.org/officeDocument/2006/relationships/slide" Target="/ppt/slides/slide53.xml" Id="R40691c733d9645bb" /><Relationship Type="http://schemas.openxmlformats.org/officeDocument/2006/relationships/slide" Target="/ppt/slides/slide54.xml" Id="Rbaceb30e1cab43ed" /><Relationship Type="http://schemas.openxmlformats.org/officeDocument/2006/relationships/slide" Target="/ppt/slides/slide55.xml" Id="R1e13fb01bc4a463c" /><Relationship Type="http://schemas.openxmlformats.org/officeDocument/2006/relationships/slide" Target="/ppt/slides/slide56.xml" Id="Re97d61e371204786" /><Relationship Type="http://schemas.openxmlformats.org/officeDocument/2006/relationships/slide" Target="/ppt/slides/slide57.xml" Id="R58ccedbaea8d40ca" /><Relationship Type="http://schemas.openxmlformats.org/officeDocument/2006/relationships/slide" Target="/ppt/slides/slide58.xml" Id="R5aee1e6cf21743f1" /><Relationship Type="http://schemas.openxmlformats.org/officeDocument/2006/relationships/slide" Target="/ppt/slides/slide59.xml" Id="R08bb6b48ae174491" /><Relationship Type="http://schemas.openxmlformats.org/officeDocument/2006/relationships/slide" Target="/ppt/slides/slide60.xml" Id="Rb9eeaa07f83f46e3" /><Relationship Type="http://schemas.openxmlformats.org/officeDocument/2006/relationships/slide" Target="/ppt/slides/slide61.xml" Id="R94ae0e8a076c4621" /><Relationship Type="http://schemas.openxmlformats.org/officeDocument/2006/relationships/slide" Target="/ppt/slides/slide62.xml" Id="Rd821918ee55a4a79" /><Relationship Type="http://schemas.openxmlformats.org/officeDocument/2006/relationships/slide" Target="/ppt/slides/slide63.xml" Id="Rc1375e3cdbff4be1" /><Relationship Type="http://schemas.openxmlformats.org/officeDocument/2006/relationships/slide" Target="/ppt/slides/slide64.xml" Id="Rcd6cc44fe8a04f1f" /><Relationship Type="http://schemas.openxmlformats.org/officeDocument/2006/relationships/slide" Target="/ppt/slides/slide65.xml" Id="R84eb548c84c44d7f" /><Relationship Type="http://schemas.openxmlformats.org/officeDocument/2006/relationships/slide" Target="/ppt/slides/slide66.xml" Id="Rcb61632ee97d47ab" /><Relationship Type="http://schemas.openxmlformats.org/officeDocument/2006/relationships/slide" Target="/ppt/slides/slide67.xml" Id="R2aff2ec191ed4c23" /><Relationship Type="http://schemas.openxmlformats.org/officeDocument/2006/relationships/slide" Target="/ppt/slides/slide68.xml" Id="Re6253c85e6c84caf" /><Relationship Type="http://schemas.openxmlformats.org/officeDocument/2006/relationships/slide" Target="/ppt/slides/slide69.xml" Id="R0168ddb9f07f418c" /><Relationship Type="http://schemas.openxmlformats.org/officeDocument/2006/relationships/slide" Target="/ppt/slides/slide70.xml" Id="R9ccb1895fe874ee9" /><Relationship Type="http://schemas.openxmlformats.org/officeDocument/2006/relationships/slide" Target="/ppt/slides/slide71.xml" Id="R17c0cdc58b214596" /><Relationship Type="http://schemas.openxmlformats.org/officeDocument/2006/relationships/slide" Target="/ppt/slides/slide72.xml" Id="R7fbb47190db940cf" /><Relationship Type="http://schemas.openxmlformats.org/officeDocument/2006/relationships/slide" Target="/ppt/slides/slide73.xml" Id="R96677158e63b4516" /><Relationship Type="http://schemas.openxmlformats.org/officeDocument/2006/relationships/slide" Target="/ppt/slides/slide74.xml" Id="Rd55b5606cd514a38" /><Relationship Type="http://schemas.openxmlformats.org/officeDocument/2006/relationships/slide" Target="/ppt/slides/slide75.xml" Id="Rfd00835a3cd840da" /><Relationship Type="http://schemas.openxmlformats.org/officeDocument/2006/relationships/slide" Target="/ppt/slides/slide76.xml" Id="R0d682217e76045db" /><Relationship Type="http://schemas.openxmlformats.org/officeDocument/2006/relationships/slide" Target="/ppt/slides/slide77.xml" Id="Re2841d4e1115448b" /><Relationship Type="http://schemas.openxmlformats.org/officeDocument/2006/relationships/slide" Target="/ppt/slides/slide78.xml" Id="Rd95c1a5310a843be" /><Relationship Type="http://schemas.openxmlformats.org/officeDocument/2006/relationships/slide" Target="/ppt/slides/slide79.xml" Id="R071c1b430a1a426d" /><Relationship Type="http://schemas.openxmlformats.org/officeDocument/2006/relationships/slide" Target="/ppt/slides/slide80.xml" Id="Rb3992337338a4afe" /><Relationship Type="http://schemas.openxmlformats.org/officeDocument/2006/relationships/slide" Target="/ppt/slides/slide81.xml" Id="R496bc2c09ae14817" /><Relationship Type="http://schemas.openxmlformats.org/officeDocument/2006/relationships/slide" Target="/ppt/slides/slide82.xml" Id="R84f857b2733845ae" /><Relationship Type="http://schemas.openxmlformats.org/officeDocument/2006/relationships/slide" Target="/ppt/slides/slide83.xml" Id="Rb2c5ded620fe4dec" /><Relationship Type="http://schemas.openxmlformats.org/officeDocument/2006/relationships/slide" Target="/ppt/slides/slide84.xml" Id="R3a371ebd1cf24e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a062b41d3b476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ce06328e9e64a8f" /><Relationship Type="http://schemas.openxmlformats.org/officeDocument/2006/relationships/notesMaster" Target="/ppt/notesMasters/notesMaster1.xml" Id="Rbb1ab0f80cb34f0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1b4b5c12ee406f" /><Relationship Type="http://schemas.openxmlformats.org/officeDocument/2006/relationships/notesMaster" Target="/ppt/notesMasters/notesMaster1.xml" Id="Rfe15f45853354bb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d9abda662f74cd5" /><Relationship Type="http://schemas.openxmlformats.org/officeDocument/2006/relationships/notesMaster" Target="/ppt/notesMasters/notesMaster1.xml" Id="R4a9df03e01c6464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bdc6dcf31344b49" /><Relationship Type="http://schemas.openxmlformats.org/officeDocument/2006/relationships/notesMaster" Target="/ppt/notesMasters/notesMaster1.xml" Id="R8de7763cde1b4a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e321f22bca4bd9" /><Relationship Type="http://schemas.openxmlformats.org/officeDocument/2006/relationships/notesMaster" Target="/ppt/notesMasters/notesMaster1.xml" Id="Rdb5fa4ea8bcc45a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03001dc2f9b46f7" /><Relationship Type="http://schemas.openxmlformats.org/officeDocument/2006/relationships/notesMaster" Target="/ppt/notesMasters/notesMaster1.xml" Id="Rcc04493b54d4440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60906118acb4aff" /><Relationship Type="http://schemas.openxmlformats.org/officeDocument/2006/relationships/notesMaster" Target="/ppt/notesMasters/notesMaster1.xml" Id="R9b46a88977cb401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dfb4c11ec4a4381" /><Relationship Type="http://schemas.openxmlformats.org/officeDocument/2006/relationships/notesMaster" Target="/ppt/notesMasters/notesMaster1.xml" Id="R38ada856d34241d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7055e01cc014cda" /><Relationship Type="http://schemas.openxmlformats.org/officeDocument/2006/relationships/notesMaster" Target="/ppt/notesMasters/notesMaster1.xml" Id="R4171c06a9daf425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b20989896974b54" /><Relationship Type="http://schemas.openxmlformats.org/officeDocument/2006/relationships/notesMaster" Target="/ppt/notesMasters/notesMaster1.xml" Id="R07241bbf62584c7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bfe77658d0744d6" /><Relationship Type="http://schemas.openxmlformats.org/officeDocument/2006/relationships/notesMaster" Target="/ppt/notesMasters/notesMaster1.xml" Id="R61822870d3354b1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e9f464e005a4f45" /><Relationship Type="http://schemas.openxmlformats.org/officeDocument/2006/relationships/notesMaster" Target="/ppt/notesMasters/notesMaster1.xml" Id="R4c4cb289c33b4f2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f88a59452524379" /><Relationship Type="http://schemas.openxmlformats.org/officeDocument/2006/relationships/notesMaster" Target="/ppt/notesMasters/notesMaster1.xml" Id="R900556773b8c499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ac1762e1f1d4dd5" /><Relationship Type="http://schemas.openxmlformats.org/officeDocument/2006/relationships/notesMaster" Target="/ppt/notesMasters/notesMaster1.xml" Id="R028d6f9822884f3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150f26baf54408f" /><Relationship Type="http://schemas.openxmlformats.org/officeDocument/2006/relationships/notesMaster" Target="/ppt/notesMasters/notesMaster1.xml" Id="R2c9443aa2b9a4c5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a9bc34bdcb74fdc" /><Relationship Type="http://schemas.openxmlformats.org/officeDocument/2006/relationships/notesMaster" Target="/ppt/notesMasters/notesMaster1.xml" Id="R26f50ac1fe1743c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4d5311f3e2c4ee2" /><Relationship Type="http://schemas.openxmlformats.org/officeDocument/2006/relationships/notesMaster" Target="/ppt/notesMasters/notesMaster1.xml" Id="Rf84dc95e2d7c467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ffaa933ed994911" /><Relationship Type="http://schemas.openxmlformats.org/officeDocument/2006/relationships/notesMaster" Target="/ppt/notesMasters/notesMaster1.xml" Id="R29dca90ddc20443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2b5a1626bba4e95" /><Relationship Type="http://schemas.openxmlformats.org/officeDocument/2006/relationships/notesMaster" Target="/ppt/notesMasters/notesMaster1.xml" Id="R03248182810f4e3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5771b1c59db4e07" /><Relationship Type="http://schemas.openxmlformats.org/officeDocument/2006/relationships/notesMaster" Target="/ppt/notesMasters/notesMaster1.xml" Id="R5b84f97ddf0c434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eebc342e7354976" /><Relationship Type="http://schemas.openxmlformats.org/officeDocument/2006/relationships/notesMaster" Target="/ppt/notesMasters/notesMaster1.xml" Id="R4355df40260d4bd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f18892613a84282" /><Relationship Type="http://schemas.openxmlformats.org/officeDocument/2006/relationships/notesMaster" Target="/ppt/notesMasters/notesMaster1.xml" Id="R7b9c5fe4ba8248f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98d6fc2fd284733" /><Relationship Type="http://schemas.openxmlformats.org/officeDocument/2006/relationships/notesMaster" Target="/ppt/notesMasters/notesMaster1.xml" Id="R487249816c28481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dd3bfd61a9e48a4" /><Relationship Type="http://schemas.openxmlformats.org/officeDocument/2006/relationships/notesMaster" Target="/ppt/notesMasters/notesMaster1.xml" Id="Rba0b3a858a5a406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af4da8fccaf4858" /><Relationship Type="http://schemas.openxmlformats.org/officeDocument/2006/relationships/notesMaster" Target="/ppt/notesMasters/notesMaster1.xml" Id="Rd7b675cf1366402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6f57cc3cc584e3e" /><Relationship Type="http://schemas.openxmlformats.org/officeDocument/2006/relationships/notesMaster" Target="/ppt/notesMasters/notesMaster1.xml" Id="Rbd8d41d15bc3471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f1f946dd30d47f5" /><Relationship Type="http://schemas.openxmlformats.org/officeDocument/2006/relationships/notesMaster" Target="/ppt/notesMasters/notesMaster1.xml" Id="R7433d45438084e0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5f7004a8af44b4b" /><Relationship Type="http://schemas.openxmlformats.org/officeDocument/2006/relationships/notesMaster" Target="/ppt/notesMasters/notesMaster1.xml" Id="R0709aaf8939241a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a8c5ad5d135428c" /><Relationship Type="http://schemas.openxmlformats.org/officeDocument/2006/relationships/notesMaster" Target="/ppt/notesMasters/notesMaster1.xml" Id="R5626125da2dc491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36e775c9b3644d6" /><Relationship Type="http://schemas.openxmlformats.org/officeDocument/2006/relationships/notesMaster" Target="/ppt/notesMasters/notesMaster1.xml" Id="Rd6b32328b44d4be4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c3c99536d4c46fa" /><Relationship Type="http://schemas.openxmlformats.org/officeDocument/2006/relationships/notesMaster" Target="/ppt/notesMasters/notesMaster1.xml" Id="R1ab41061bfd9426c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fe87a3981bb042d2" /><Relationship Type="http://schemas.openxmlformats.org/officeDocument/2006/relationships/notesMaster" Target="/ppt/notesMasters/notesMaster1.xml" Id="Rfa1a13d13afd41a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7b56a5b71b9d49bb" /><Relationship Type="http://schemas.openxmlformats.org/officeDocument/2006/relationships/notesMaster" Target="/ppt/notesMasters/notesMaster1.xml" Id="R625cccbe8f5d4b8a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31bb9fc96cf45dc" /><Relationship Type="http://schemas.openxmlformats.org/officeDocument/2006/relationships/notesMaster" Target="/ppt/notesMasters/notesMaster1.xml" Id="R3b7edb55c07e433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af49adaa6cd848f5" /><Relationship Type="http://schemas.openxmlformats.org/officeDocument/2006/relationships/notesMaster" Target="/ppt/notesMasters/notesMaster1.xml" Id="R9c48859746094f37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29d5a26eb0de4c3a" /><Relationship Type="http://schemas.openxmlformats.org/officeDocument/2006/relationships/notesMaster" Target="/ppt/notesMasters/notesMaster1.xml" Id="Rad36fa4b634f4f3d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22143e17e5254d9c" /><Relationship Type="http://schemas.openxmlformats.org/officeDocument/2006/relationships/notesMaster" Target="/ppt/notesMasters/notesMaster1.xml" Id="R7046d322b81f4333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3725d79850604c3e" /><Relationship Type="http://schemas.openxmlformats.org/officeDocument/2006/relationships/notesMaster" Target="/ppt/notesMasters/notesMaster1.xml" Id="R4298101a1a464145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f77947fc1300463b" /><Relationship Type="http://schemas.openxmlformats.org/officeDocument/2006/relationships/notesMaster" Target="/ppt/notesMasters/notesMaster1.xml" Id="R575a34b610494c34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86525ef23f984e86" /><Relationship Type="http://schemas.openxmlformats.org/officeDocument/2006/relationships/notesMaster" Target="/ppt/notesMasters/notesMaster1.xml" Id="R4cba8dc1b6b34ec4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277f1485f4c947ad" /><Relationship Type="http://schemas.openxmlformats.org/officeDocument/2006/relationships/notesMaster" Target="/ppt/notesMasters/notesMaster1.xml" Id="R996e4e1bcec84399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543776e10ba54d7c" /><Relationship Type="http://schemas.openxmlformats.org/officeDocument/2006/relationships/notesMaster" Target="/ppt/notesMasters/notesMaster1.xml" Id="R13bd6280d1d84f8c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c519b4f5bc7941be" /><Relationship Type="http://schemas.openxmlformats.org/officeDocument/2006/relationships/notesMaster" Target="/ppt/notesMasters/notesMaster1.xml" Id="R697a3ddaf3b54bec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da6ee5f5fa3a40b0" /><Relationship Type="http://schemas.openxmlformats.org/officeDocument/2006/relationships/notesMaster" Target="/ppt/notesMasters/notesMaster1.xml" Id="Re5fe2a14e5654121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9675dc7097cf4c1d" /><Relationship Type="http://schemas.openxmlformats.org/officeDocument/2006/relationships/notesMaster" Target="/ppt/notesMasters/notesMaster1.xml" Id="Rf9801b0361004579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3a9dd96993154404" /><Relationship Type="http://schemas.openxmlformats.org/officeDocument/2006/relationships/notesMaster" Target="/ppt/notesMasters/notesMaster1.xml" Id="Re82d2044b39942d7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8624c74fc4ce4e49" /><Relationship Type="http://schemas.openxmlformats.org/officeDocument/2006/relationships/notesMaster" Target="/ppt/notesMasters/notesMaster1.xml" Id="R7c59518d92804f68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543d16f0ca5149f4" /><Relationship Type="http://schemas.openxmlformats.org/officeDocument/2006/relationships/notesMaster" Target="/ppt/notesMasters/notesMaster1.xml" Id="Rcb2cc27185a74dd8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7fa7b9bf75774eee" /><Relationship Type="http://schemas.openxmlformats.org/officeDocument/2006/relationships/notesMaster" Target="/ppt/notesMasters/notesMaster1.xml" Id="Rcbf5377ab57543f0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e9bc5fdf2a8a4cdf" /><Relationship Type="http://schemas.openxmlformats.org/officeDocument/2006/relationships/notesMaster" Target="/ppt/notesMasters/notesMaster1.xml" Id="R3b387bbaff204add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301518d411234f81" /><Relationship Type="http://schemas.openxmlformats.org/officeDocument/2006/relationships/notesMaster" Target="/ppt/notesMasters/notesMaster1.xml" Id="R6d45cde89dc04b2a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6f386e2bf76742ae" /><Relationship Type="http://schemas.openxmlformats.org/officeDocument/2006/relationships/notesMaster" Target="/ppt/notesMasters/notesMaster1.xml" Id="Rdb2f7f1341a6482e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fe4e48949a914fde" /><Relationship Type="http://schemas.openxmlformats.org/officeDocument/2006/relationships/notesMaster" Target="/ppt/notesMasters/notesMaster1.xml" Id="Raee2322beb044a5c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fb679e6d32e94b0e" /><Relationship Type="http://schemas.openxmlformats.org/officeDocument/2006/relationships/notesMaster" Target="/ppt/notesMasters/notesMaster1.xml" Id="R08e77768e59c47cf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cfdb6a06acdb4165" /><Relationship Type="http://schemas.openxmlformats.org/officeDocument/2006/relationships/notesMaster" Target="/ppt/notesMasters/notesMaster1.xml" Id="R791664102ea640a4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e2ade6dc2bee4bba" /><Relationship Type="http://schemas.openxmlformats.org/officeDocument/2006/relationships/notesMaster" Target="/ppt/notesMasters/notesMaster1.xml" Id="Ra62ac81f79974c38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a3e2ef7d7c074c01" /><Relationship Type="http://schemas.openxmlformats.org/officeDocument/2006/relationships/notesMaster" Target="/ppt/notesMasters/notesMaster1.xml" Id="R4dd256d45d934233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edc1b8889df94fb6" /><Relationship Type="http://schemas.openxmlformats.org/officeDocument/2006/relationships/notesMaster" Target="/ppt/notesMasters/notesMaster1.xml" Id="Rb76eb7155e8f43df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d54782891baa4d4a" /><Relationship Type="http://schemas.openxmlformats.org/officeDocument/2006/relationships/notesMaster" Target="/ppt/notesMasters/notesMaster1.xml" Id="R0b9aca2062bb4a94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66a4232ca2474889" /><Relationship Type="http://schemas.openxmlformats.org/officeDocument/2006/relationships/notesMaster" Target="/ppt/notesMasters/notesMaster1.xml" Id="R735b5c47dcb541c6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c22945c5a3824275" /><Relationship Type="http://schemas.openxmlformats.org/officeDocument/2006/relationships/notesMaster" Target="/ppt/notesMasters/notesMaster1.xml" Id="Rda2802cf492c46c0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91264cc9f83048f4" /><Relationship Type="http://schemas.openxmlformats.org/officeDocument/2006/relationships/notesMaster" Target="/ppt/notesMasters/notesMaster1.xml" Id="Rde46301fb7f643a7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3dd529079f4d4e4a" /><Relationship Type="http://schemas.openxmlformats.org/officeDocument/2006/relationships/notesMaster" Target="/ppt/notesMasters/notesMaster1.xml" Id="R0068fb38b4664c68" /></Relationships>
</file>

<file path=ppt/notesSlides/_rels/notesSlide64.xml.rels>&#65279;<?xml version="1.0" encoding="utf-8"?><Relationships xmlns="http://schemas.openxmlformats.org/package/2006/relationships"><Relationship Type="http://schemas.openxmlformats.org/officeDocument/2006/relationships/slide" Target="/ppt/slides/slide64.xml" Id="Rdcffc2e1943a4503" /><Relationship Type="http://schemas.openxmlformats.org/officeDocument/2006/relationships/notesMaster" Target="/ppt/notesMasters/notesMaster1.xml" Id="R660201d03e7949e8" /></Relationships>
</file>

<file path=ppt/notesSlides/_rels/notesSlide65.xml.rels>&#65279;<?xml version="1.0" encoding="utf-8"?><Relationships xmlns="http://schemas.openxmlformats.org/package/2006/relationships"><Relationship Type="http://schemas.openxmlformats.org/officeDocument/2006/relationships/slide" Target="/ppt/slides/slide65.xml" Id="R1336a2f0169a49ba" /><Relationship Type="http://schemas.openxmlformats.org/officeDocument/2006/relationships/notesMaster" Target="/ppt/notesMasters/notesMaster1.xml" Id="R219e654ee02a4740" /></Relationships>
</file>

<file path=ppt/notesSlides/_rels/notesSlide66.xml.rels>&#65279;<?xml version="1.0" encoding="utf-8"?><Relationships xmlns="http://schemas.openxmlformats.org/package/2006/relationships"><Relationship Type="http://schemas.openxmlformats.org/officeDocument/2006/relationships/slide" Target="/ppt/slides/slide66.xml" Id="R87ad84926cbb4dcc" /><Relationship Type="http://schemas.openxmlformats.org/officeDocument/2006/relationships/notesMaster" Target="/ppt/notesMasters/notesMaster1.xml" Id="R3d4e3fba7407432a" /></Relationships>
</file>

<file path=ppt/notesSlides/_rels/notesSlide67.xml.rels>&#65279;<?xml version="1.0" encoding="utf-8"?><Relationships xmlns="http://schemas.openxmlformats.org/package/2006/relationships"><Relationship Type="http://schemas.openxmlformats.org/officeDocument/2006/relationships/slide" Target="/ppt/slides/slide67.xml" Id="R1ea7bbcb4bc946c6" /><Relationship Type="http://schemas.openxmlformats.org/officeDocument/2006/relationships/notesMaster" Target="/ppt/notesMasters/notesMaster1.xml" Id="Rf182ec0eeedc4530" /></Relationships>
</file>

<file path=ppt/notesSlides/_rels/notesSlide68.xml.rels>&#65279;<?xml version="1.0" encoding="utf-8"?><Relationships xmlns="http://schemas.openxmlformats.org/package/2006/relationships"><Relationship Type="http://schemas.openxmlformats.org/officeDocument/2006/relationships/slide" Target="/ppt/slides/slide68.xml" Id="R984d42d7f96c4e81" /><Relationship Type="http://schemas.openxmlformats.org/officeDocument/2006/relationships/notesMaster" Target="/ppt/notesMasters/notesMaster1.xml" Id="Rc479e12b82414057" /></Relationships>
</file>

<file path=ppt/notesSlides/_rels/notesSlide69.xml.rels>&#65279;<?xml version="1.0" encoding="utf-8"?><Relationships xmlns="http://schemas.openxmlformats.org/package/2006/relationships"><Relationship Type="http://schemas.openxmlformats.org/officeDocument/2006/relationships/slide" Target="/ppt/slides/slide69.xml" Id="Rc711e46e95da4cd6" /><Relationship Type="http://schemas.openxmlformats.org/officeDocument/2006/relationships/notesMaster" Target="/ppt/notesMasters/notesMaster1.xml" Id="Rb58b3077c32a4f30" /></Relationships>
</file>

<file path=ppt/notesSlides/_rels/notesSlide70.xml.rels>&#65279;<?xml version="1.0" encoding="utf-8"?><Relationships xmlns="http://schemas.openxmlformats.org/package/2006/relationships"><Relationship Type="http://schemas.openxmlformats.org/officeDocument/2006/relationships/slide" Target="/ppt/slides/slide70.xml" Id="R5299d2a25edf439e" /><Relationship Type="http://schemas.openxmlformats.org/officeDocument/2006/relationships/notesMaster" Target="/ppt/notesMasters/notesMaster1.xml" Id="R541da266186144bd" /></Relationships>
</file>

<file path=ppt/notesSlides/_rels/notesSlide71.xml.rels>&#65279;<?xml version="1.0" encoding="utf-8"?><Relationships xmlns="http://schemas.openxmlformats.org/package/2006/relationships"><Relationship Type="http://schemas.openxmlformats.org/officeDocument/2006/relationships/slide" Target="/ppt/slides/slide71.xml" Id="Rf1fc7c3c7cb44414" /><Relationship Type="http://schemas.openxmlformats.org/officeDocument/2006/relationships/notesMaster" Target="/ppt/notesMasters/notesMaster1.xml" Id="Rc1bfb764d5f042d5" /></Relationships>
</file>

<file path=ppt/notesSlides/_rels/notesSlide72.xml.rels>&#65279;<?xml version="1.0" encoding="utf-8"?><Relationships xmlns="http://schemas.openxmlformats.org/package/2006/relationships"><Relationship Type="http://schemas.openxmlformats.org/officeDocument/2006/relationships/slide" Target="/ppt/slides/slide72.xml" Id="Rcceaf669eaa14dc6" /><Relationship Type="http://schemas.openxmlformats.org/officeDocument/2006/relationships/notesMaster" Target="/ppt/notesMasters/notesMaster1.xml" Id="R0ee3534310aa4ab4" /></Relationships>
</file>

<file path=ppt/notesSlides/_rels/notesSlide73.xml.rels>&#65279;<?xml version="1.0" encoding="utf-8"?><Relationships xmlns="http://schemas.openxmlformats.org/package/2006/relationships"><Relationship Type="http://schemas.openxmlformats.org/officeDocument/2006/relationships/slide" Target="/ppt/slides/slide73.xml" Id="R03bf2c45d91847b9" /><Relationship Type="http://schemas.openxmlformats.org/officeDocument/2006/relationships/notesMaster" Target="/ppt/notesMasters/notesMaster1.xml" Id="R187e4805b091435d" /></Relationships>
</file>

<file path=ppt/notesSlides/_rels/notesSlide74.xml.rels>&#65279;<?xml version="1.0" encoding="utf-8"?><Relationships xmlns="http://schemas.openxmlformats.org/package/2006/relationships"><Relationship Type="http://schemas.openxmlformats.org/officeDocument/2006/relationships/slide" Target="/ppt/slides/slide74.xml" Id="R582965011c26475a" /><Relationship Type="http://schemas.openxmlformats.org/officeDocument/2006/relationships/notesMaster" Target="/ppt/notesMasters/notesMaster1.xml" Id="R5ccb1b05253e4468" /></Relationships>
</file>

<file path=ppt/notesSlides/_rels/notesSlide75.xml.rels>&#65279;<?xml version="1.0" encoding="utf-8"?><Relationships xmlns="http://schemas.openxmlformats.org/package/2006/relationships"><Relationship Type="http://schemas.openxmlformats.org/officeDocument/2006/relationships/slide" Target="/ppt/slides/slide75.xml" Id="Rd35d56b9305f4b17" /><Relationship Type="http://schemas.openxmlformats.org/officeDocument/2006/relationships/notesMaster" Target="/ppt/notesMasters/notesMaster1.xml" Id="R247578689a42496d" /></Relationships>
</file>

<file path=ppt/notesSlides/_rels/notesSlide76.xml.rels>&#65279;<?xml version="1.0" encoding="utf-8"?><Relationships xmlns="http://schemas.openxmlformats.org/package/2006/relationships"><Relationship Type="http://schemas.openxmlformats.org/officeDocument/2006/relationships/slide" Target="/ppt/slides/slide76.xml" Id="R70a153a494af4f17" /><Relationship Type="http://schemas.openxmlformats.org/officeDocument/2006/relationships/notesMaster" Target="/ppt/notesMasters/notesMaster1.xml" Id="Rfccd4713f67c40b5" /></Relationships>
</file>

<file path=ppt/notesSlides/_rels/notesSlide77.xml.rels>&#65279;<?xml version="1.0" encoding="utf-8"?><Relationships xmlns="http://schemas.openxmlformats.org/package/2006/relationships"><Relationship Type="http://schemas.openxmlformats.org/officeDocument/2006/relationships/slide" Target="/ppt/slides/slide77.xml" Id="R23ac079983cb4e9b" /><Relationship Type="http://schemas.openxmlformats.org/officeDocument/2006/relationships/notesMaster" Target="/ppt/notesMasters/notesMaster1.xml" Id="R94198e8fb1d64cdd" /></Relationships>
</file>

<file path=ppt/notesSlides/_rels/notesSlide78.xml.rels>&#65279;<?xml version="1.0" encoding="utf-8"?><Relationships xmlns="http://schemas.openxmlformats.org/package/2006/relationships"><Relationship Type="http://schemas.openxmlformats.org/officeDocument/2006/relationships/slide" Target="/ppt/slides/slide78.xml" Id="R69d4113d0d1c4a83" /><Relationship Type="http://schemas.openxmlformats.org/officeDocument/2006/relationships/notesMaster" Target="/ppt/notesMasters/notesMaster1.xml" Id="R08d21e6f023b421d" /></Relationships>
</file>

<file path=ppt/notesSlides/_rels/notesSlide79.xml.rels>&#65279;<?xml version="1.0" encoding="utf-8"?><Relationships xmlns="http://schemas.openxmlformats.org/package/2006/relationships"><Relationship Type="http://schemas.openxmlformats.org/officeDocument/2006/relationships/slide" Target="/ppt/slides/slide79.xml" Id="Rac805dba7b0c479d" /><Relationship Type="http://schemas.openxmlformats.org/officeDocument/2006/relationships/notesMaster" Target="/ppt/notesMasters/notesMaster1.xml" Id="R635fc9ca86eb4ff1" /></Relationships>
</file>

<file path=ppt/notesSlides/_rels/notesSlide80.xml.rels>&#65279;<?xml version="1.0" encoding="utf-8"?><Relationships xmlns="http://schemas.openxmlformats.org/package/2006/relationships"><Relationship Type="http://schemas.openxmlformats.org/officeDocument/2006/relationships/slide" Target="/ppt/slides/slide80.xml" Id="Ra75501b1d91b4a2a" /><Relationship Type="http://schemas.openxmlformats.org/officeDocument/2006/relationships/notesMaster" Target="/ppt/notesMasters/notesMaster1.xml" Id="Rbcff41a718ea42f2" /></Relationships>
</file>

<file path=ppt/notesSlides/_rels/notesSlide81.xml.rels>&#65279;<?xml version="1.0" encoding="utf-8"?><Relationships xmlns="http://schemas.openxmlformats.org/package/2006/relationships"><Relationship Type="http://schemas.openxmlformats.org/officeDocument/2006/relationships/slide" Target="/ppt/slides/slide81.xml" Id="R54c992505b7a494f" /><Relationship Type="http://schemas.openxmlformats.org/officeDocument/2006/relationships/notesMaster" Target="/ppt/notesMasters/notesMaster1.xml" Id="R52b469106f4e4c29" /></Relationships>
</file>

<file path=ppt/notesSlides/_rels/notesSlide82.xml.rels>&#65279;<?xml version="1.0" encoding="utf-8"?><Relationships xmlns="http://schemas.openxmlformats.org/package/2006/relationships"><Relationship Type="http://schemas.openxmlformats.org/officeDocument/2006/relationships/slide" Target="/ppt/slides/slide82.xml" Id="Rf40f437c7226451f" /><Relationship Type="http://schemas.openxmlformats.org/officeDocument/2006/relationships/notesMaster" Target="/ppt/notesMasters/notesMaster1.xml" Id="R0038fa03c99a4f08" /></Relationships>
</file>

<file path=ppt/notesSlides/_rels/notesSlide83.xml.rels>&#65279;<?xml version="1.0" encoding="utf-8"?><Relationships xmlns="http://schemas.openxmlformats.org/package/2006/relationships"><Relationship Type="http://schemas.openxmlformats.org/officeDocument/2006/relationships/slide" Target="/ppt/slides/slide83.xml" Id="R3c1c23bdc8ec4fdd" /><Relationship Type="http://schemas.openxmlformats.org/officeDocument/2006/relationships/notesMaster" Target="/ppt/notesMasters/notesMaster1.xml" Id="Rd1c052586ac5489e" /></Relationships>
</file>

<file path=ppt/notesSlides/_rels/notesSlide84.xml.rels>&#65279;<?xml version="1.0" encoding="utf-8"?><Relationships xmlns="http://schemas.openxmlformats.org/package/2006/relationships"><Relationship Type="http://schemas.openxmlformats.org/officeDocument/2006/relationships/slide" Target="/ppt/slides/slide84.xml" Id="R190bb5b575c744b0" /><Relationship Type="http://schemas.openxmlformats.org/officeDocument/2006/relationships/notesMaster" Target="/ppt/notesMasters/notesMaster1.xml" Id="R7d85cfaf556a424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集团版供应链解决方案</a:t>
            </a:r>
          </a:p>
          <a:p xmlns:a="http://schemas.openxmlformats.org/drawingml/2006/main">
            <a:r>
              <a:t>云上订货集团版供应链系统解决方案</a:t>
            </a:r>
          </a:p>
          <a:p xmlns:a="http://schemas.openxmlformats.org/drawingml/2006/main">
            <a:r>
              <a:t>让总部统一规则，让直属机构与门店高效经营，让业务数据持续回到集团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价值总览</a:t>
            </a:r>
          </a:p>
          <a:p xmlns:a="http://schemas.openxmlformats.org/drawingml/2006/main">
            <a:r>
              <a:t>组织越多，真正稀缺的是一套共同经营语言</a:t>
            </a:r>
          </a:p>
          <a:p xmlns:a="http://schemas.openxmlformats.org/drawingml/2006/main">
            <a:r>
              <a:t>如果商品、价格、客户和订单口径各自为政，规模越大，协同成本越高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价值总览</a:t>
            </a:r>
          </a:p>
          <a:p xmlns:a="http://schemas.openxmlformats.org/drawingml/2006/main">
            <a:r>
              <a:t>当经营跨越多个组织，基础系统开始出现边界</a:t>
            </a:r>
          </a:p>
          <a:p xmlns:a="http://schemas.openxmlformats.org/drawingml/2006/main">
            <a:r>
              <a:t>判断是否需要集团版，关键不在企业规模，而在规则和责任是否已经跨组织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价值总览</a:t>
            </a:r>
          </a:p>
          <a:p xmlns:a="http://schemas.openxmlformats.org/drawingml/2006/main">
            <a:r>
              <a:t>多组织经营的三个协同断点</a:t>
            </a:r>
          </a:p>
          <a:p xmlns:a="http://schemas.openxmlformats.org/drawingml/2006/main">
            <a:r>
              <a:t>组织边界、渠道政策、业务链路和客户资产一旦分散，就会相互放大问题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总部统一必要的经营规则，直属机构和门店按权限经营。外部经销商与联营商家需要按真实合同和经营主体关系单独配置，不能仅因名称相近就当作直属机构。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价值总览</a:t>
            </a:r>
          </a:p>
          <a:p xmlns:a="http://schemas.openxmlformats.org/drawingml/2006/main">
            <a:r>
              <a:t>集团版同时改善增长、效率、风险与组织能力</a:t>
            </a:r>
          </a:p>
          <a:p xmlns:a="http://schemas.openxmlformats.org/drawingml/2006/main">
            <a:r>
              <a:t>价值不只来自少录一遍订单，更来自经营规则能够持续复用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价值总览</a:t>
            </a:r>
          </a:p>
          <a:p xmlns:a="http://schemas.openxmlformats.org/drawingml/2006/main">
            <a:r>
              <a:t>集团中台连接总部、组织、渠道与客户</a:t>
            </a:r>
          </a:p>
          <a:p xmlns:a="http://schemas.openxmlformats.org/drawingml/2006/main">
            <a:r>
              <a:t>每个参与方保留自己的工作入口，又共享必要的业务上下文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价值总览</a:t>
            </a:r>
          </a:p>
          <a:p xmlns:a="http://schemas.openxmlformats.org/drawingml/2006/main">
            <a:r>
              <a:t>一笔业务贯通商品、价格、客户、供给与资金</a:t>
            </a:r>
          </a:p>
          <a:p xmlns:a="http://schemas.openxmlformats.org/drawingml/2006/main">
            <a:r>
              <a:t>订单不再是孤立结果，而是驱动供应链协同的业务主线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集团经营主线</a:t>
            </a:r>
          </a:p>
          <a:p xmlns:a="http://schemas.openxmlformats.org/drawingml/2006/main">
            <a:r>
              <a:t>多组织治理</a:t>
            </a:r>
          </a:p>
          <a:p xmlns:a="http://schemas.openxmlformats.org/drawingml/2006/main">
            <a:r>
              <a:t>先把组织、权限和经营责任讲清楚，再让业务规模化运行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多组织治理</a:t>
            </a:r>
          </a:p>
          <a:p xmlns:a="http://schemas.openxmlformats.org/drawingml/2006/main">
            <a:r>
              <a:t>总部与直属机构、门店关系承载经营责任</a:t>
            </a:r>
          </a:p>
          <a:p xmlns:a="http://schemas.openxmlformats.org/drawingml/2006/main">
            <a:r>
              <a:t>组织关系决定数据归属、规则适用范围和责任边界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组织关系、权限和商品价格策略分别设置。联营商家与直营机构不是同一模式，平台结算能力需按启用应用和合同范围确认。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多组织治理</a:t>
            </a:r>
          </a:p>
          <a:p xmlns:a="http://schemas.openxmlformats.org/drawingml/2006/main">
            <a:r>
              <a:t>管理边界跟随组织和岗位</a:t>
            </a:r>
          </a:p>
          <a:p xmlns:a="http://schemas.openxmlformats.org/drawingml/2006/main">
            <a:r>
              <a:t>同一套系统中，不同角色按授权看到与职责相关的数据和动作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多组织治理</a:t>
            </a:r>
          </a:p>
          <a:p xmlns:a="http://schemas.openxmlformats.org/drawingml/2006/main">
            <a:r>
              <a:t>经营单元的建立、调整与退出按治理清单推进</a:t>
            </a:r>
          </a:p>
          <a:p xmlns:a="http://schemas.openxmlformats.org/drawingml/2006/main">
            <a:r>
              <a:t>组织关系、权限与未完成业务需要在变更前后明确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多组织治理</a:t>
            </a:r>
          </a:p>
          <a:p xmlns:a="http://schemas.openxmlformats.org/drawingml/2006/main">
            <a:r>
              <a:t>PC与手机协同承接客户经营任务</a:t>
            </a:r>
          </a:p>
          <a:p xmlns:a="http://schemas.openxmlformats.org/drawingml/2006/main">
            <a:r>
              <a:t>管理人员在不同终端查看客户与业务信息，现场动作回到同一客户主线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多组织治理</a:t>
            </a:r>
          </a:p>
          <a:p xmlns:a="http://schemas.openxmlformats.org/drawingml/2006/main">
            <a:r>
              <a:t>商品、价格和活动配置按适用对象生效</a:t>
            </a:r>
          </a:p>
          <a:p xmlns:a="http://schemas.openxmlformats.org/drawingml/2006/main">
            <a:r>
              <a:t>总部明确经营规则，直属机构与门店在相应范围内执行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集团经营主线</a:t>
            </a:r>
          </a:p>
          <a:p xmlns:a="http://schemas.openxmlformats.org/drawingml/2006/main">
            <a:r>
              <a:t>集团商品与价格中台</a:t>
            </a:r>
          </a:p>
          <a:p xmlns:a="http://schemas.openxmlformats.org/drawingml/2006/main">
            <a:r>
              <a:t>让商品有统一源头，让价格有清晰边界，让各组织快速开展经营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商品与价格中台</a:t>
            </a:r>
          </a:p>
          <a:p xmlns:a="http://schemas.openxmlformats.org/drawingml/2006/main">
            <a:r>
              <a:t>商品资料集中维护，形成集团经营共同口径</a:t>
            </a:r>
          </a:p>
          <a:p xmlns:a="http://schemas.openxmlformats.org/drawingml/2006/main">
            <a:r>
              <a:t>分类、编码、图片、规格与上下架状态在同一商品资料体系中维护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商品与价格中台</a:t>
            </a:r>
          </a:p>
          <a:p xmlns:a="http://schemas.openxmlformats.org/drawingml/2006/main">
            <a:r>
              <a:t>分类、品牌、规格、单位和图片形成商品资料口径</a:t>
            </a:r>
          </a:p>
          <a:p xmlns:a="http://schemas.openxmlformats.org/drawingml/2006/main">
            <a:r>
              <a:t>标准资料越完整，授权、定价、搜索和统计越容易核对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集团商品授权决定机构可经营范围。外部订单接入需完成字段和接口评估，不因图示出现渠道就表示已自动对接。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商品与价格中台</a:t>
            </a:r>
          </a:p>
          <a:p xmlns:a="http://schemas.openxmlformats.org/drawingml/2006/main">
            <a:r>
              <a:t>商品授权与资料更新按既定策略推进</a:t>
            </a:r>
          </a:p>
          <a:p xmlns:a="http://schemas.openxmlformats.org/drawingml/2006/main">
            <a:r>
              <a:t>集团调整商品后，直属机构和门店可在关联商品上继续经营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商品与价格中台</a:t>
            </a:r>
          </a:p>
          <a:p xmlns:a="http://schemas.openxmlformats.org/drawingml/2006/main">
            <a:r>
              <a:t>下级补充经营信息后完成本地上架</a:t>
            </a:r>
          </a:p>
          <a:p xmlns:a="http://schemas.openxmlformats.org/drawingml/2006/main">
            <a:r>
              <a:t>共用商品基础资料，也允许组织维护与本地履约相关的信息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商品与价格中台</a:t>
            </a:r>
          </a:p>
          <a:p xmlns:a="http://schemas.openxmlformats.org/drawingml/2006/main">
            <a:r>
              <a:t>共用商品底座，本地保留适销组合</a:t>
            </a:r>
          </a:p>
          <a:p xmlns:a="http://schemas.openxmlformats.org/drawingml/2006/main">
            <a:r>
              <a:t>不同市场可以选择更适合自己的商品组合，又不破坏集团统计口径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商品与价格中台</a:t>
            </a:r>
          </a:p>
          <a:p xmlns:a="http://schemas.openxmlformats.org/drawingml/2006/main">
            <a:r>
              <a:t>多规格与已配置订货单位归到同一商品</a:t>
            </a:r>
          </a:p>
          <a:p xmlns:a="http://schemas.openxmlformats.org/drawingml/2006/main">
            <a:r>
              <a:t>客户按已配置单位订货，统计与履约口径以商品设置为准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商品与价格中台</a:t>
            </a:r>
          </a:p>
          <a:p xmlns:a="http://schemas.openxmlformats.org/drawingml/2006/main">
            <a:r>
              <a:t>集团参考价、机构门店价、客户价与活动价分别配置</a:t>
            </a:r>
          </a:p>
          <a:p xmlns:a="http://schemas.openxmlformats.org/drawingml/2006/main">
            <a:r>
              <a:t>不同价格围绕适用对象、范围和时间维护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商品与价格中台</a:t>
            </a:r>
          </a:p>
          <a:p xmlns:a="http://schemas.openxmlformats.org/drawingml/2006/main">
            <a:r>
              <a:t>总部提供价格参照，机构与门店按权限定价</a:t>
            </a:r>
          </a:p>
          <a:p xmlns:a="http://schemas.openxmlformats.org/drawingml/2006/main">
            <a:r>
              <a:t>集团价格策略与本地市场调整在同一商品关系中协同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商品与价格中台</a:t>
            </a:r>
          </a:p>
          <a:p xmlns:a="http://schemas.openxmlformats.org/drawingml/2006/main">
            <a:r>
              <a:t>不同对象的价格按已启用模块分别维护</a:t>
            </a:r>
          </a:p>
          <a:p xmlns:a="http://schemas.openxmlformats.org/drawingml/2006/main">
            <a:r>
              <a:t>价格差异有明确对象，成交结果通过订单试算确认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商品与价格中台</a:t>
            </a:r>
          </a:p>
          <a:p xmlns:a="http://schemas.openxmlformats.org/drawingml/2006/main">
            <a:r>
              <a:t>集团活动与本地促销按适用范围配置</a:t>
            </a:r>
          </a:p>
          <a:p xmlns:a="http://schemas.openxmlformats.org/drawingml/2006/main">
            <a:r>
              <a:t>集团建立经营节奏，机构和门店结合本地市场执行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集团经营主线</a:t>
            </a:r>
          </a:p>
          <a:p xmlns:a="http://schemas.openxmlformats.org/drawingml/2006/main">
            <a:r>
              <a:t>客户与渠道资产</a:t>
            </a:r>
          </a:p>
          <a:p xmlns:a="http://schemas.openxmlformats.org/drawingml/2006/main">
            <a:r>
              <a:t>让客户关系可归属、可协同、可持续经营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客户与渠道资产</a:t>
            </a:r>
          </a:p>
          <a:p xmlns:a="http://schemas.openxmlformats.org/drawingml/2006/main">
            <a:r>
              <a:t>以客户为主线关联资料、归属与交易记录</a:t>
            </a:r>
          </a:p>
          <a:p xmlns:a="http://schemas.openxmlformats.org/drawingml/2006/main">
            <a:r>
              <a:t>总部掌握客户分布，机构和门店承接日常经营与服务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客户与渠道资产</a:t>
            </a:r>
          </a:p>
          <a:p xmlns:a="http://schemas.openxmlformats.org/drawingml/2006/main">
            <a:r>
              <a:t>客户资料为区域服务与业务协同提供基础</a:t>
            </a:r>
          </a:p>
          <a:p xmlns:a="http://schemas.openxmlformats.org/drawingml/2006/main">
            <a:r>
              <a:t>客户名称、类型、地区与联系人先形成统一档案，再按项目规则配置服务关系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客户归属调整前核对未完订单、欠款、积分和购物车等关联事项。历史业务责任与后续服务边界按既定规则处理。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客户与渠道资产</a:t>
            </a:r>
          </a:p>
          <a:p xmlns:a="http://schemas.openxmlformats.org/drawingml/2006/main">
            <a:r>
              <a:t>集团与直属机构、门店协同服务终端客户</a:t>
            </a:r>
          </a:p>
          <a:p xmlns:a="http://schemas.openxmlformats.org/drawingml/2006/main">
            <a:r>
              <a:t>供货关系、客户归属与业务责任在既定组织范围内协同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客户与渠道资产</a:t>
            </a:r>
          </a:p>
          <a:p xmlns:a="http://schemas.openxmlformats.org/drawingml/2006/main">
            <a:r>
              <a:t>以客户为主线连接商城、订单与服务记录</a:t>
            </a:r>
          </a:p>
          <a:p xmlns:a="http://schemas.openxmlformats.org/drawingml/2006/main">
            <a:r>
              <a:t>登录、采购与售后信息分布在相应业务页面并可关联查询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集团经营主线</a:t>
            </a:r>
          </a:p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一个品牌入口，承接不同组织、不同客户的采购关系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集团商城以统一品牌入口服务不同客户</a:t>
            </a:r>
          </a:p>
          <a:p xmlns:a="http://schemas.openxmlformats.org/drawingml/2006/main">
            <a:r>
              <a:t>客户按身份进入适用采购目录，PC与手机连续承接采购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PC商城适合批量选品、核对规格与集中下单</a:t>
            </a:r>
          </a:p>
          <a:p xmlns:a="http://schemas.openxmlformats.org/drawingml/2006/main">
            <a:r>
              <a:t>大屏信息密度更高，采购人员能更快完成复杂订单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手机订货商城让客户随时查价、补货与看进度</a:t>
            </a:r>
          </a:p>
          <a:p xmlns:a="http://schemas.openxmlformats.org/drawingml/2006/main">
            <a:r>
              <a:t>从发现商品到订单查询，常用采购动作都可在手机上连续完成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集团与各经营主体分别配置PC和手机商城</a:t>
            </a:r>
          </a:p>
          <a:p xmlns:a="http://schemas.openxmlformats.org/drawingml/2006/main">
            <a:r>
              <a:t>统一品牌规范通过商城模板与运营配置落地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导航、专区、新品、常购与活动共同组织购买路径</a:t>
            </a:r>
          </a:p>
          <a:p xmlns:a="http://schemas.openxmlformats.org/drawingml/2006/main">
            <a:r>
              <a:t>商城运营不是堆商品，而是缩短客户从需求到下单的距离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登录后看到适用商品、价格和可用信息</a:t>
            </a:r>
          </a:p>
          <a:p xmlns:a="http://schemas.openxmlformats.org/drawingml/2006/main">
            <a:r>
              <a:t>客户身份把集团规则转化为清晰、可执行的采购目录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PC与手机结算前集中确认采购信息</a:t>
            </a:r>
          </a:p>
          <a:p xmlns:a="http://schemas.openxmlformats.org/drawingml/2006/main">
            <a:r>
              <a:t>PC核对商品与结算信息，手机购物车可按集团或归属店铺分组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集团订货商城</a:t>
            </a:r>
          </a:p>
          <a:p xmlns:a="http://schemas.openxmlformats.org/drawingml/2006/main">
            <a:r>
              <a:t>PC、手机与业务代客订单进入统一订单链路</a:t>
            </a:r>
          </a:p>
          <a:p xmlns:a="http://schemas.openxmlformats.org/drawingml/2006/main">
            <a:r>
              <a:t>外部订单经接口评估和项目对接后，可按约定字段接入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集团经营主线</a:t>
            </a:r>
          </a:p>
          <a:p xmlns:a="http://schemas.openxmlformats.org/drawingml/2006/main">
            <a:r>
              <a:t>订单驱动供应链</a:t>
            </a:r>
          </a:p>
          <a:p xmlns:a="http://schemas.openxmlformats.org/drawingml/2006/main">
            <a:r>
              <a:t>让需求沿着清楚的组织责任，进入采购、库存、仓配与资金闭环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订单驱动供应链</a:t>
            </a:r>
          </a:p>
          <a:p xmlns:a="http://schemas.openxmlformats.org/drawingml/2006/main">
            <a:r>
              <a:t>订单池按客户与状态集中处理</a:t>
            </a:r>
          </a:p>
          <a:p xmlns:a="http://schemas.openxmlformats.org/drawingml/2006/main">
            <a:r>
              <a:t>待处理订单统一进入列表，按客户、时间、金额和状态进入后续审核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图片是待提交订单示例，展示客户与集团关联商品条件。实际转单需满足状态、未出库、未重复转单和收货信息等条件，核对总部新单号后才能确认结果。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总部转单准备与转单成功是不同状态，店铺和总部应分别核对新单号、付款与履约责任。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订单驱动供应链</a:t>
            </a:r>
          </a:p>
          <a:p xmlns:a="http://schemas.openxmlformats.org/drawingml/2006/main">
            <a:r>
              <a:t>价格、库存、额度、交期与备注集中核准</a:t>
            </a:r>
          </a:p>
          <a:p xmlns:a="http://schemas.openxmlformats.org/drawingml/2006/main">
            <a:r>
              <a:t>审核不只是点通过，而是把影响履约的条件一次确认清楚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订单驱动供应链</a:t>
            </a:r>
          </a:p>
          <a:p xmlns:a="http://schemas.openxmlformats.org/drawingml/2006/main">
            <a:r>
              <a:t>需求汇总后形成更清楚的采购执行依据</a:t>
            </a:r>
          </a:p>
          <a:p xmlns:a="http://schemas.openxmlformats.org/drawingml/2006/main">
            <a:r>
              <a:t>把分散订单按商品和组织聚合，采购人员更容易判断补货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订单驱动供应链</a:t>
            </a:r>
          </a:p>
          <a:p xmlns:a="http://schemas.openxmlformats.org/drawingml/2006/main">
            <a:r>
              <a:t>本级库存按商品、SKU与仓库查看</a:t>
            </a:r>
          </a:p>
          <a:p xmlns:a="http://schemas.openxmlformats.org/drawingml/2006/main">
            <a:r>
              <a:t>先把每个经营主体的库存口径管清，再按项目数据范围形成汇总视角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同一经营主体内可进行跨仓调拨，跨主体供货通过订货、转单或采购路径处理，不能混同为无条件跨组织移库。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订单驱动供应链</a:t>
            </a:r>
          </a:p>
          <a:p xmlns:a="http://schemas.openxmlformats.org/drawingml/2006/main">
            <a:r>
              <a:t>出库、配送与完成状态承接同一订单</a:t>
            </a:r>
          </a:p>
          <a:p xmlns:a="http://schemas.openxmlformats.org/drawingml/2006/main">
            <a:r>
              <a:t>仓库与配送岗位按授权处理任务，客户持续获得订单进度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订单驱动供应链</a:t>
            </a:r>
          </a:p>
          <a:p xmlns:a="http://schemas.openxmlformats.org/drawingml/2006/main">
            <a:r>
              <a:t>退货、退款与原订单保持关联</a:t>
            </a:r>
          </a:p>
          <a:p xmlns:a="http://schemas.openxmlformats.org/drawingml/2006/main">
            <a:r>
              <a:t>售后处理回到原商品、原价格和原履约关系，责任更清楚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各经营主体分别核对本组织应收应付与收付款，总部按已开放报表维度查看汇总，不推定已实现跨主体总账合并。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订单驱动供应链</a:t>
            </a:r>
          </a:p>
          <a:p xmlns:a="http://schemas.openxmlformats.org/drawingml/2006/main">
            <a:r>
              <a:t>支付、预存、授信与账期按业务规则启用</a:t>
            </a:r>
          </a:p>
          <a:p xmlns:a="http://schemas.openxmlformats.org/drawingml/2006/main">
            <a:r>
              <a:t>不同客户采用适合的结算方式，订单与资金状态保持可核对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外部系统接口按项目范围连接，集团经营汇总以已开放的数据维度为准。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集团经营主线</a:t>
            </a:r>
          </a:p>
          <a:p xmlns:a="http://schemas.openxmlformats.org/drawingml/2006/main">
            <a:r>
              <a:t>不同行业与供应链角色，关注重点并不相同</a:t>
            </a:r>
          </a:p>
          <a:p xmlns:a="http://schemas.openxmlformats.org/drawingml/2006/main">
            <a:r>
              <a:t>同一集团能力，需要围绕商品特征、渠道责任和履约方式重新组合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快消品牌商｜供应链角色</a:t>
            </a:r>
          </a:p>
          <a:p xmlns:a="http://schemas.openxmlformats.org/drawingml/2006/main">
            <a:r>
              <a:t>快消品牌商首先关注渠道覆盖、价盘与高频补货</a:t>
            </a:r>
          </a:p>
          <a:p xmlns:a="http://schemas.openxmlformats.org/drawingml/2006/main">
            <a:r>
              <a:t>终端数量多、订单频率高，政策能否快速执行决定渠道效率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促销、新品铺市与终端动销要形成同一节奏</a:t>
            </a:r>
          </a:p>
          <a:p xmlns:a="http://schemas.openxmlformats.org/drawingml/2006/main">
            <a:r>
              <a:t>总部制定经营主题，目标机构和门店在适用范围内执行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订单汇总与本级库存共同决定补货节奏</a:t>
            </a:r>
          </a:p>
          <a:p xmlns:a="http://schemas.openxmlformats.org/drawingml/2006/main">
            <a:r>
              <a:t>快消经营以待处理订单和本级库存为依据，持续校准采购、备货与周转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医药器械厂商｜供应链角色</a:t>
            </a:r>
          </a:p>
          <a:p xmlns:a="http://schemas.openxmlformats.org/drawingml/2006/main">
            <a:r>
              <a:t>医药器械厂商首先关注经销网络与业务资料完整性</a:t>
            </a:r>
          </a:p>
          <a:p xmlns:a="http://schemas.openxmlformats.org/drawingml/2006/main">
            <a:r>
              <a:t>渠道扩张需要商品资料、客户归属与业务记录清楚可查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启用批次或序列号管理后，关键标识随单据记录</a:t>
            </a:r>
          </a:p>
          <a:p xmlns:a="http://schemas.openxmlformats.org/drawingml/2006/main">
            <a:r>
              <a:t>适用品类可在入库、库存、出库、调拨和退货环节查询相关信息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协议条件与分批履约围绕同一订单核准</a:t>
            </a:r>
          </a:p>
          <a:p xmlns:a="http://schemas.openxmlformats.org/drawingml/2006/main">
            <a:r>
              <a:t>机构客户订单集中呈现商品、数量、价格和金额，为后续交付与回款协同提供依据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家居厂商｜供应链角色</a:t>
            </a:r>
          </a:p>
          <a:p xmlns:a="http://schemas.openxmlformats.org/drawingml/2006/main">
            <a:r>
              <a:t>家居厂商首先要管清系列、材质、尺寸与项目清单</a:t>
            </a:r>
          </a:p>
          <a:p xmlns:a="http://schemas.openxmlformats.org/drawingml/2006/main">
            <a:r>
              <a:t>复杂商品信息只有标准化，门店选品和客户确认才不易出错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总部统一产品底座，区域门店按授权选品和定价</a:t>
            </a:r>
          </a:p>
          <a:p xmlns:a="http://schemas.openxmlformats.org/drawingml/2006/main">
            <a:r>
              <a:t>品牌资料保持关联，本地市场形成适销组合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分批交付与售后事项围绕订单协同</a:t>
            </a:r>
          </a:p>
          <a:p xmlns:a="http://schemas.openxmlformats.org/drawingml/2006/main">
            <a:r>
              <a:t>交付周期较长时，订单、出库、配送与售后状态需要持续关联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连锁总部｜供应链角色</a:t>
            </a:r>
          </a:p>
          <a:p xmlns:a="http://schemas.openxmlformats.org/drawingml/2006/main">
            <a:r>
              <a:t>连锁总部首先要统一选品、门店补货与采购协同</a:t>
            </a:r>
          </a:p>
          <a:p xmlns:a="http://schemas.openxmlformats.org/drawingml/2006/main">
            <a:r>
              <a:t>门店需求必须快速汇总，总部才能形成稳定的供给节奏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门店差异定价、区域库存与补给路径共同保障供货</a:t>
            </a:r>
          </a:p>
          <a:p xmlns:a="http://schemas.openxmlformats.org/drawingml/2006/main">
            <a:r>
              <a:t>不同区域可以有不同经营条件，库存协同需区分经营主体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手机补货与经营报表让总部更早发现缺口</a:t>
            </a:r>
          </a:p>
          <a:p xmlns:a="http://schemas.openxmlformats.org/drawingml/2006/main">
            <a:r>
              <a:t>门店快速提交需求，总部从订单和库存变化中识别异常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工业品与设备集团｜供应链角色</a:t>
            </a:r>
          </a:p>
          <a:p xmlns:a="http://schemas.openxmlformats.org/drawingml/2006/main">
            <a:r>
              <a:t>工业品与设备集团首先要解决海量SKU、参数与精准选型</a:t>
            </a:r>
          </a:p>
          <a:p xmlns:a="http://schemas.openxmlformats.org/drawingml/2006/main">
            <a:r>
              <a:t>采购人员必须快速找到正确型号，供应端才能减少错配和反复确认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协议价、授信额度与订单审核共同约束采购</a:t>
            </a:r>
          </a:p>
          <a:p xmlns:a="http://schemas.openxmlformats.org/drawingml/2006/main">
            <a:r>
              <a:t>客户按约定价格订货，订单在相应额度和审核规则下处理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多仓备件、领用交付与对账需要围绕单据闭环</a:t>
            </a:r>
          </a:p>
          <a:p xmlns:a="http://schemas.openxmlformats.org/drawingml/2006/main">
            <a:r>
              <a:t>备件在哪里、交给谁、按什么条件结算，都应清楚可查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区域经销集团｜供应链角色</a:t>
            </a:r>
          </a:p>
          <a:p xmlns:a="http://schemas.openxmlformats.org/drawingml/2006/main">
            <a:r>
              <a:t>区域经销集团首先要打通商品授权与直属店铺转单</a:t>
            </a:r>
          </a:p>
          <a:p xmlns:a="http://schemas.openxmlformats.org/drawingml/2006/main">
            <a:r>
              <a:t>直属店铺开展本地经营，总部为集团关联商品提供供货支持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负责区域、客户归属与业务协同需要共同设计</a:t>
            </a:r>
          </a:p>
          <a:p xmlns:a="http://schemas.openxmlformats.org/drawingml/2006/main">
            <a:r>
              <a:t>明确服务责任与变更记录，让客户资产与一线经营相互衔接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区域团队以本级库存与订单节奏协同经营</a:t>
            </a:r>
          </a:p>
          <a:p xmlns:a="http://schemas.openxmlformats.org/drawingml/2006/main">
            <a:r>
              <a:t>库存与待处理订单先在本级形成清晰口径，再按组织数据范围开展经营复盘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五金建材厂商｜供应链角色</a:t>
            </a:r>
          </a:p>
          <a:p xmlns:a="http://schemas.openxmlformats.org/drawingml/2006/main">
            <a:r>
              <a:t>五金建材厂商首先要管清规格型号、订货单位与客户价格</a:t>
            </a:r>
          </a:p>
          <a:p xmlns:a="http://schemas.openxmlformats.org/drawingml/2006/main">
            <a:r>
              <a:t>商品参数复杂、采购单位多样，准确选品和价格确认比入口数量更重要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项目客户、分批交付与配送完成需要持续衔接</a:t>
            </a:r>
          </a:p>
          <a:p xmlns:a="http://schemas.openxmlformats.org/drawingml/2006/main">
            <a:r>
              <a:t>一张大订单往往跨多个交付节点，过程状态比最终结果更重要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协议价、授信账期与客户对账共同守住项目风险</a:t>
            </a:r>
          </a:p>
          <a:p xmlns:a="http://schemas.openxmlformats.org/drawingml/2006/main">
            <a:r>
              <a:t>成交条件与回款责任从下单开始就保持清楚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多供货方联营需要先明确经营主体、合作供货方和客户的合同关系，再配置商品、订单、履约与结算责任。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联营应用和资金分账分别确认版本、服务条件、合同和实施范围，不能将应用入口或结构图当作已完成平台业务。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应用能力与订单数据共同支持运营复盘</a:t>
            </a:r>
          </a:p>
          <a:p xmlns:a="http://schemas.openxmlformats.org/drawingml/2006/main">
            <a:r>
              <a:t>平台化经营从已启用模块和真实订单数据出发，逐步建立供应商与履约分析口径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八类业务角色，先抓住最关键的三件事</a:t>
            </a:r>
          </a:p>
          <a:p xmlns:a="http://schemas.openxmlformats.org/drawingml/2006/main">
            <a:r>
              <a:t>能力相同，重点顺序不同；先解决核心矛盾，再逐步扩展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基础管控、供应协同与平台化经营按项目范围分阶段推进</a:t>
            </a:r>
          </a:p>
          <a:p xmlns:a="http://schemas.openxmlformats.org/drawingml/2006/main">
            <a:r>
              <a:t>先建立共同底座，再按重点级启用扩展能力和对接范围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行业与供应链角色</a:t>
            </a:r>
          </a:p>
          <a:p xmlns:a="http://schemas.openxmlformats.org/drawingml/2006/main">
            <a:r>
              <a:t>首期推进建议：先跑通一条组织链和一条业务链</a:t>
            </a:r>
          </a:p>
          <a:p xmlns:a="http://schemas.openxmlformats.org/drawingml/2006/main">
            <a:r>
              <a:t>用有限范围验证规则、流程和数据，再依据调研与项目计划复制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把集团经营规则变成每天都在运行的数字化网络</a:t>
            </a:r>
          </a:p>
          <a:p xmlns:a="http://schemas.openxmlformats.org/drawingml/2006/main">
            <a:r>
              <a:t>从一笔订单开始，让总部、组织、渠道与客户在同一业务链上协同</a:t>
            </a:r>
          </a:p>
          <a:p xmlns:a="http://schemas.openxmlformats.org/drawingml/2006/main">
            <a:r>
              <a:t>确认首批参与组织与关键责任人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https://www.ysdinghuo.com/group.html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abfa5c32ac475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7637bfe927e4eff" /><Relationship Type="http://schemas.openxmlformats.org/officeDocument/2006/relationships/slideLayout" Target="/ppt/slideLayouts/slideLayout1.xml" Id="Rd39371c00f1e42d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39371c00f1e42d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b67dbb8a994e72" /><Relationship Type="http://schemas.openxmlformats.org/officeDocument/2006/relationships/image" Target="/ppt/media/image.png" Id="R7ac9f1aed69f4e5e" /><Relationship Type="http://schemas.openxmlformats.org/officeDocument/2006/relationships/image" Target="/ppt/media/image2.png" Id="R7a6a32b094a54386" /><Relationship Type="http://schemas.openxmlformats.org/officeDocument/2006/relationships/notesSlide" Target="/ppt/notesSlides/notesSlide1.xml" Id="R59dc13e9470049d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3cb81c55524836" /><Relationship Type="http://schemas.openxmlformats.org/officeDocument/2006/relationships/image" Target="/ppt/media/image3.png" Id="R9bab8e60260d42bd" /><Relationship Type="http://schemas.openxmlformats.org/officeDocument/2006/relationships/notesSlide" Target="/ppt/notesSlides/notesSlide2.xml" Id="Rd945dc600a63421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8a961327644d16" /><Relationship Type="http://schemas.openxmlformats.org/officeDocument/2006/relationships/image" Target="/ppt/media/image4.png" Id="Rb9b4c3c930ce480b" /><Relationship Type="http://schemas.openxmlformats.org/officeDocument/2006/relationships/image" Target="/ppt/media/image5.png" Id="R293e72de947447a7" /><Relationship Type="http://schemas.openxmlformats.org/officeDocument/2006/relationships/image" Target="/ppt/media/image6.png" Id="R78a4a2f1c96b48b0" /><Relationship Type="http://schemas.openxmlformats.org/officeDocument/2006/relationships/notesSlide" Target="/ppt/notesSlides/notesSlide3.xml" Id="Rf319fa88851e431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01273e85c74fbc" /><Relationship Type="http://schemas.openxmlformats.org/officeDocument/2006/relationships/image" Target="/ppt/media/image7.png" Id="R11912e725d1e488b" /><Relationship Type="http://schemas.openxmlformats.org/officeDocument/2006/relationships/image" Target="/ppt/media/image8.png" Id="R46a5e2846d4743fb" /><Relationship Type="http://schemas.openxmlformats.org/officeDocument/2006/relationships/image" Target="/ppt/media/image9.png" Id="R2ad51142f5754a86" /><Relationship Type="http://schemas.openxmlformats.org/officeDocument/2006/relationships/notesSlide" Target="/ppt/notesSlides/notesSlide4.xml" Id="Rf1002ebe2b7c42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51725faa7c407a" /><Relationship Type="http://schemas.openxmlformats.org/officeDocument/2006/relationships/image" Target="/ppt/media/image10.png" Id="R5e914147447a4b6b" /><Relationship Type="http://schemas.openxmlformats.org/officeDocument/2006/relationships/notesSlide" Target="/ppt/notesSlides/notesSlide5.xml" Id="Rc93a022aac124f9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dfa399d3f94d97" /><Relationship Type="http://schemas.openxmlformats.org/officeDocument/2006/relationships/image" Target="/ppt/media/image11.png" Id="R822fecf4dce64ca5" /><Relationship Type="http://schemas.openxmlformats.org/officeDocument/2006/relationships/image" Target="/ppt/media/image12.png" Id="Rc5d0537ed5604021" /><Relationship Type="http://schemas.openxmlformats.org/officeDocument/2006/relationships/image" Target="/ppt/media/image13.png" Id="R42830f89a463484b" /><Relationship Type="http://schemas.openxmlformats.org/officeDocument/2006/relationships/notesSlide" Target="/ppt/notesSlides/notesSlide6.xml" Id="Rd20cdc5a6c2a402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05bdfc4b034d30" /><Relationship Type="http://schemas.openxmlformats.org/officeDocument/2006/relationships/image" Target="/ppt/media/image14.png" Id="R20821616c1944664" /><Relationship Type="http://schemas.openxmlformats.org/officeDocument/2006/relationships/notesSlide" Target="/ppt/notesSlides/notesSlide7.xml" Id="R1d09380f69da467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ee6c3a26394050" /><Relationship Type="http://schemas.openxmlformats.org/officeDocument/2006/relationships/image" Target="/ppt/media/image15.png" Id="R2f6744d0c52f4f83" /><Relationship Type="http://schemas.openxmlformats.org/officeDocument/2006/relationships/image" Target="/ppt/media/image16.png" Id="R5ef1e8c15ea945dc" /><Relationship Type="http://schemas.openxmlformats.org/officeDocument/2006/relationships/image" Target="/ppt/media/image17.png" Id="R6907327d02164d4b" /><Relationship Type="http://schemas.openxmlformats.org/officeDocument/2006/relationships/notesSlide" Target="/ppt/notesSlides/notesSlide8.xml" Id="R8e7ad8d80f1b447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9143390a1a4048" /><Relationship Type="http://schemas.openxmlformats.org/officeDocument/2006/relationships/image" Target="/ppt/media/image18.png" Id="R6cf52ecf93cc469e" /><Relationship Type="http://schemas.openxmlformats.org/officeDocument/2006/relationships/notesSlide" Target="/ppt/notesSlides/notesSlide9.xml" Id="Ra7176c0f4be744b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cd79d988c643f8" /><Relationship Type="http://schemas.openxmlformats.org/officeDocument/2006/relationships/image" Target="/ppt/media/image19.png" Id="Rb7f6c4d1c4d444a7" /><Relationship Type="http://schemas.openxmlformats.org/officeDocument/2006/relationships/notesSlide" Target="/ppt/notesSlides/notesSlide10.xml" Id="Rbb323d54fb304c4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92f18cd73a4609" /><Relationship Type="http://schemas.openxmlformats.org/officeDocument/2006/relationships/image" Target="/ppt/media/image20.png" Id="R2d7c6aea1e5c43bd" /><Relationship Type="http://schemas.openxmlformats.org/officeDocument/2006/relationships/notesSlide" Target="/ppt/notesSlides/notesSlide11.xml" Id="Rfa88904e50984b1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d3b6a6a51c4286" /><Relationship Type="http://schemas.openxmlformats.org/officeDocument/2006/relationships/image" Target="/ppt/media/image21.png" Id="Rba0bea0f85d942b0" /><Relationship Type="http://schemas.openxmlformats.org/officeDocument/2006/relationships/image" Target="/ppt/media/image22.png" Id="R3dba564b93894b4d" /><Relationship Type="http://schemas.openxmlformats.org/officeDocument/2006/relationships/image" Target="/ppt/media/image23.png" Id="R2622ff31debc4b17" /><Relationship Type="http://schemas.openxmlformats.org/officeDocument/2006/relationships/notesSlide" Target="/ppt/notesSlides/notesSlide12.xml" Id="R90e8e10b6cbb476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d5407d5e724b32" /><Relationship Type="http://schemas.openxmlformats.org/officeDocument/2006/relationships/image" Target="/ppt/media/image24.png" Id="Rdac1065df7d84cf7" /><Relationship Type="http://schemas.openxmlformats.org/officeDocument/2006/relationships/notesSlide" Target="/ppt/notesSlides/notesSlide13.xml" Id="R8dc81e3b378a4e0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ef78128b184d83" /><Relationship Type="http://schemas.openxmlformats.org/officeDocument/2006/relationships/image" Target="/ppt/media/image25.png" Id="Ra9aacd1dc1634c39" /><Relationship Type="http://schemas.openxmlformats.org/officeDocument/2006/relationships/image" Target="/ppt/media/image26.png" Id="Rcdc2c40b013d4e64" /><Relationship Type="http://schemas.openxmlformats.org/officeDocument/2006/relationships/notesSlide" Target="/ppt/notesSlides/notesSlide14.xml" Id="R168f9f0723b24ef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b78652d7514f63" /><Relationship Type="http://schemas.openxmlformats.org/officeDocument/2006/relationships/image" Target="/ppt/media/image27.png" Id="Rab7599a28c5643fa" /><Relationship Type="http://schemas.openxmlformats.org/officeDocument/2006/relationships/notesSlide" Target="/ppt/notesSlides/notesSlide15.xml" Id="Rd04f09eae0e0492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069b59029341ce" /><Relationship Type="http://schemas.openxmlformats.org/officeDocument/2006/relationships/image" Target="/ppt/media/image28.png" Id="R6ad58ba99e5e4b3e" /><Relationship Type="http://schemas.openxmlformats.org/officeDocument/2006/relationships/notesSlide" Target="/ppt/notesSlides/notesSlide16.xml" Id="R1cb35e8d814e4bb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8561c2ae4f440b" /><Relationship Type="http://schemas.openxmlformats.org/officeDocument/2006/relationships/image" Target="/ppt/media/image29.png" Id="Rd3d905d751ea44c8" /><Relationship Type="http://schemas.openxmlformats.org/officeDocument/2006/relationships/notesSlide" Target="/ppt/notesSlides/notesSlide17.xml" Id="R2f49d2922e26431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db48b31006483b" /><Relationship Type="http://schemas.openxmlformats.org/officeDocument/2006/relationships/image" Target="/ppt/media/image30.png" Id="R730082d4cafd4896" /><Relationship Type="http://schemas.openxmlformats.org/officeDocument/2006/relationships/notesSlide" Target="/ppt/notesSlides/notesSlide18.xml" Id="Ra008824f9a6f4ce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0de1b674d448e1" /><Relationship Type="http://schemas.openxmlformats.org/officeDocument/2006/relationships/image" Target="/ppt/media/image31.png" Id="Rba84bb72c8344595" /><Relationship Type="http://schemas.openxmlformats.org/officeDocument/2006/relationships/notesSlide" Target="/ppt/notesSlides/notesSlide19.xml" Id="Rfac72921f3fb413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b54e4fcc43437c" /><Relationship Type="http://schemas.openxmlformats.org/officeDocument/2006/relationships/image" Target="/ppt/media/image32.png" Id="R98f2456fce8b4c0a" /><Relationship Type="http://schemas.openxmlformats.org/officeDocument/2006/relationships/notesSlide" Target="/ppt/notesSlides/notesSlide20.xml" Id="R115cd9cb2b5a41d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08e5ef59a048cc" /><Relationship Type="http://schemas.openxmlformats.org/officeDocument/2006/relationships/image" Target="/ppt/media/image33.png" Id="Rbe165bde10054d6d" /><Relationship Type="http://schemas.openxmlformats.org/officeDocument/2006/relationships/image" Target="/ppt/media/image34.png" Id="R7afd20dee41f443f" /><Relationship Type="http://schemas.openxmlformats.org/officeDocument/2006/relationships/notesSlide" Target="/ppt/notesSlides/notesSlide21.xml" Id="R5a80ad907eb14ba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7b966b68ca423f" /><Relationship Type="http://schemas.openxmlformats.org/officeDocument/2006/relationships/image" Target="/ppt/media/image35.png" Id="R291be9ce558f4a5d" /><Relationship Type="http://schemas.openxmlformats.org/officeDocument/2006/relationships/notesSlide" Target="/ppt/notesSlides/notesSlide22.xml" Id="R0e93e0ed43004c4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cb868194f6420b" /><Relationship Type="http://schemas.openxmlformats.org/officeDocument/2006/relationships/image" Target="/ppt/media/image36.png" Id="R4d332eecce9e4723" /><Relationship Type="http://schemas.openxmlformats.org/officeDocument/2006/relationships/notesSlide" Target="/ppt/notesSlides/notesSlide23.xml" Id="Re2a7babff831402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a29090e72d4111" /><Relationship Type="http://schemas.openxmlformats.org/officeDocument/2006/relationships/image" Target="/ppt/media/image37.png" Id="R3048f24425b94583" /><Relationship Type="http://schemas.openxmlformats.org/officeDocument/2006/relationships/notesSlide" Target="/ppt/notesSlides/notesSlide24.xml" Id="R97d4916b9521410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0d9e5fe47e4861" /><Relationship Type="http://schemas.openxmlformats.org/officeDocument/2006/relationships/image" Target="/ppt/media/image38.png" Id="Raddc1c8964a94e73" /><Relationship Type="http://schemas.openxmlformats.org/officeDocument/2006/relationships/image" Target="/ppt/media/image39.png" Id="Rae7b8cd267784224" /><Relationship Type="http://schemas.openxmlformats.org/officeDocument/2006/relationships/image" Target="/ppt/media/image40.png" Id="R719b7e0426f3430f" /><Relationship Type="http://schemas.openxmlformats.org/officeDocument/2006/relationships/notesSlide" Target="/ppt/notesSlides/notesSlide25.xml" Id="Rac53df565c4f412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92d41a72314d61" /><Relationship Type="http://schemas.openxmlformats.org/officeDocument/2006/relationships/image" Target="/ppt/media/image41.png" Id="Rd2a4f28e5696429a" /><Relationship Type="http://schemas.openxmlformats.org/officeDocument/2006/relationships/notesSlide" Target="/ppt/notesSlides/notesSlide26.xml" Id="R91a2f295a37b4bb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71d81626ab4688" /><Relationship Type="http://schemas.openxmlformats.org/officeDocument/2006/relationships/image" Target="/ppt/media/image42.png" Id="R927c682274184912" /><Relationship Type="http://schemas.openxmlformats.org/officeDocument/2006/relationships/notesSlide" Target="/ppt/notesSlides/notesSlide27.xml" Id="R91160ba5376a465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37718abea5431a" /><Relationship Type="http://schemas.openxmlformats.org/officeDocument/2006/relationships/image" Target="/ppt/media/image43.png" Id="Rb5688f7b71e847dc" /><Relationship Type="http://schemas.openxmlformats.org/officeDocument/2006/relationships/notesSlide" Target="/ppt/notesSlides/notesSlide28.xml" Id="R7c77bf948cce442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8c4f8bcaf0427f" /><Relationship Type="http://schemas.openxmlformats.org/officeDocument/2006/relationships/image" Target="/ppt/media/image44.png" Id="R61c8e3379965452d" /><Relationship Type="http://schemas.openxmlformats.org/officeDocument/2006/relationships/notesSlide" Target="/ppt/notesSlides/notesSlide29.xml" Id="R072f61f92fa44db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b0d9e7111742ce" /><Relationship Type="http://schemas.openxmlformats.org/officeDocument/2006/relationships/image" Target="/ppt/media/image45.png" Id="R15e5a251595847e7" /><Relationship Type="http://schemas.openxmlformats.org/officeDocument/2006/relationships/notesSlide" Target="/ppt/notesSlides/notesSlide30.xml" Id="R526650e72c25403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7806a9d7364f69" /><Relationship Type="http://schemas.openxmlformats.org/officeDocument/2006/relationships/image" Target="/ppt/media/image46.png" Id="R0287a7c5220941f6" /><Relationship Type="http://schemas.openxmlformats.org/officeDocument/2006/relationships/notesSlide" Target="/ppt/notesSlides/notesSlide31.xml" Id="R07ebce150a674a70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ab27f9d8dd4d11" /><Relationship Type="http://schemas.openxmlformats.org/officeDocument/2006/relationships/image" Target="/ppt/media/image47.png" Id="R6a2ef83d924045a7" /><Relationship Type="http://schemas.openxmlformats.org/officeDocument/2006/relationships/notesSlide" Target="/ppt/notesSlides/notesSlide32.xml" Id="Rd685c21b3dd842bb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73d501920f47d9" /><Relationship Type="http://schemas.openxmlformats.org/officeDocument/2006/relationships/image" Target="/ppt/media/image48.png" Id="R8a148a25569d4a75" /><Relationship Type="http://schemas.openxmlformats.org/officeDocument/2006/relationships/notesSlide" Target="/ppt/notesSlides/notesSlide33.xml" Id="Rcbba4a1a022e4823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a74437561a4a1d" /><Relationship Type="http://schemas.openxmlformats.org/officeDocument/2006/relationships/image" Target="/ppt/media/image49.png" Id="Re196f113eb0a48f2" /><Relationship Type="http://schemas.openxmlformats.org/officeDocument/2006/relationships/notesSlide" Target="/ppt/notesSlides/notesSlide34.xml" Id="R106beba54ef34c1e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e3357c98e24720" /><Relationship Type="http://schemas.openxmlformats.org/officeDocument/2006/relationships/image" Target="/ppt/media/image50.png" Id="R9af4b637f3cf4a9f" /><Relationship Type="http://schemas.openxmlformats.org/officeDocument/2006/relationships/image" Target="/ppt/media/image51.png" Id="Rf0b7f84a6a184f40" /><Relationship Type="http://schemas.openxmlformats.org/officeDocument/2006/relationships/notesSlide" Target="/ppt/notesSlides/notesSlide35.xml" Id="R40ba8573f0a04eb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1f19ae9bf34521" /><Relationship Type="http://schemas.openxmlformats.org/officeDocument/2006/relationships/image" Target="/ppt/media/image52.png" Id="R217319c6cb804e1d" /><Relationship Type="http://schemas.openxmlformats.org/officeDocument/2006/relationships/notesSlide" Target="/ppt/notesSlides/notesSlide36.xml" Id="R6948cf3b6b014954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cdc473218040ec" /><Relationship Type="http://schemas.openxmlformats.org/officeDocument/2006/relationships/image" Target="/ppt/media/image53.png" Id="R04c13003dcdc4721" /><Relationship Type="http://schemas.openxmlformats.org/officeDocument/2006/relationships/notesSlide" Target="/ppt/notesSlides/notesSlide37.xml" Id="Rd0767415cdac42cf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9d5c1a2337479d" /><Relationship Type="http://schemas.openxmlformats.org/officeDocument/2006/relationships/image" Target="/ppt/media/image54.png" Id="R3c1e8d8ccf02449c" /><Relationship Type="http://schemas.openxmlformats.org/officeDocument/2006/relationships/image" Target="/ppt/media/image55.png" Id="Rd8f5389893ae40d3" /><Relationship Type="http://schemas.openxmlformats.org/officeDocument/2006/relationships/notesSlide" Target="/ppt/notesSlides/notesSlide38.xml" Id="Rf8a13b11a43848d3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d4f99af8b24796" /><Relationship Type="http://schemas.openxmlformats.org/officeDocument/2006/relationships/image" Target="/ppt/media/image56.png" Id="R846ef178ef2d4bdf" /><Relationship Type="http://schemas.openxmlformats.org/officeDocument/2006/relationships/notesSlide" Target="/ppt/notesSlides/notesSlide39.xml" Id="R14909a739083425c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ebf96fb36f4fc3" /><Relationship Type="http://schemas.openxmlformats.org/officeDocument/2006/relationships/image" Target="/ppt/media/image57.png" Id="R6b5a770a14a846ea" /><Relationship Type="http://schemas.openxmlformats.org/officeDocument/2006/relationships/notesSlide" Target="/ppt/notesSlides/notesSlide40.xml" Id="Rb680de0e3f5a4d65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f9d438e72c4542" /><Relationship Type="http://schemas.openxmlformats.org/officeDocument/2006/relationships/image" Target="/ppt/media/image58.png" Id="Rea58792f25064669" /><Relationship Type="http://schemas.openxmlformats.org/officeDocument/2006/relationships/image" Target="/ppt/media/image59.png" Id="R3f682a7ae65d4fbb" /><Relationship Type="http://schemas.openxmlformats.org/officeDocument/2006/relationships/notesSlide" Target="/ppt/notesSlides/notesSlide41.xml" Id="R87076df5024d4b07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dcc9e374914314" /><Relationship Type="http://schemas.openxmlformats.org/officeDocument/2006/relationships/image" Target="/ppt/media/image60.png" Id="R920f67460b3a47a0" /><Relationship Type="http://schemas.openxmlformats.org/officeDocument/2006/relationships/image" Target="/ppt/media/image61.png" Id="R20270148ab984ff3" /><Relationship Type="http://schemas.openxmlformats.org/officeDocument/2006/relationships/notesSlide" Target="/ppt/notesSlides/notesSlide42.xml" Id="R5cbf574d8cf343cc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5ead9a3c4e4087" /><Relationship Type="http://schemas.openxmlformats.org/officeDocument/2006/relationships/image" Target="/ppt/media/image62.png" Id="R6efe88c650ce433b" /><Relationship Type="http://schemas.openxmlformats.org/officeDocument/2006/relationships/notesSlide" Target="/ppt/notesSlides/notesSlide43.xml" Id="R93394ab7b9824241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5b9e5b23f14dea" /><Relationship Type="http://schemas.openxmlformats.org/officeDocument/2006/relationships/image" Target="/ppt/media/image63.png" Id="Rb4290d40ea224bf3" /><Relationship Type="http://schemas.openxmlformats.org/officeDocument/2006/relationships/notesSlide" Target="/ppt/notesSlides/notesSlide44.xml" Id="R8d8661350f344650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b5776743634f88" /><Relationship Type="http://schemas.openxmlformats.org/officeDocument/2006/relationships/image" Target="/ppt/media/image64.png" Id="Rcc5f40f5f2b84ccf" /><Relationship Type="http://schemas.openxmlformats.org/officeDocument/2006/relationships/notesSlide" Target="/ppt/notesSlides/notesSlide45.xml" Id="R0e26512dcb594354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67f6ec9d3a4722" /><Relationship Type="http://schemas.openxmlformats.org/officeDocument/2006/relationships/image" Target="/ppt/media/image65.png" Id="R5b3eae14d4b248c6" /><Relationship Type="http://schemas.openxmlformats.org/officeDocument/2006/relationships/notesSlide" Target="/ppt/notesSlides/notesSlide46.xml" Id="R8825744c67324973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d8b70082d44d77" /><Relationship Type="http://schemas.openxmlformats.org/officeDocument/2006/relationships/image" Target="/ppt/media/image66.png" Id="R07141dbcbda843b3" /><Relationship Type="http://schemas.openxmlformats.org/officeDocument/2006/relationships/notesSlide" Target="/ppt/notesSlides/notesSlide47.xml" Id="R9b821b10011a4fde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1e35fa015b43d6" /><Relationship Type="http://schemas.openxmlformats.org/officeDocument/2006/relationships/image" Target="/ppt/media/image67.png" Id="R8e57e91705ce45e4" /><Relationship Type="http://schemas.openxmlformats.org/officeDocument/2006/relationships/notesSlide" Target="/ppt/notesSlides/notesSlide48.xml" Id="R315ab81393dd43b1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8400a1634743ac" /><Relationship Type="http://schemas.openxmlformats.org/officeDocument/2006/relationships/image" Target="/ppt/media/image68.png" Id="Rd4e30cf358ac43c5" /><Relationship Type="http://schemas.openxmlformats.org/officeDocument/2006/relationships/notesSlide" Target="/ppt/notesSlides/notesSlide49.xml" Id="R294d4e852eee46b5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40d73133fc4642" /><Relationship Type="http://schemas.openxmlformats.org/officeDocument/2006/relationships/image" Target="/ppt/media/image69.png" Id="Rf1d98949e0e14f7b" /><Relationship Type="http://schemas.openxmlformats.org/officeDocument/2006/relationships/image" Target="/ppt/media/image70.png" Id="Rf5d262673b38440b" /><Relationship Type="http://schemas.openxmlformats.org/officeDocument/2006/relationships/image" Target="/ppt/media/image71.png" Id="R8e449d525bb947b4" /><Relationship Type="http://schemas.openxmlformats.org/officeDocument/2006/relationships/notesSlide" Target="/ppt/notesSlides/notesSlide50.xml" Id="Rb4b8bbf67e4c4578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ba9efe072a4ee3" /><Relationship Type="http://schemas.openxmlformats.org/officeDocument/2006/relationships/image" Target="/ppt/media/image72.png" Id="R55dfa6aa714e4768" /><Relationship Type="http://schemas.openxmlformats.org/officeDocument/2006/relationships/image" Target="/ppt/media/image73.png" Id="R39fd855d35dc4ca9" /><Relationship Type="http://schemas.openxmlformats.org/officeDocument/2006/relationships/image" Target="/ppt/media/image74.png" Id="R05b2854059954595" /><Relationship Type="http://schemas.openxmlformats.org/officeDocument/2006/relationships/notesSlide" Target="/ppt/notesSlides/notesSlide51.xml" Id="Rbfcaa7c69f6d4efe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89bb775b094fcf" /><Relationship Type="http://schemas.openxmlformats.org/officeDocument/2006/relationships/image" Target="/ppt/media/image75.png" Id="Rc16dd7c38f114964" /><Relationship Type="http://schemas.openxmlformats.org/officeDocument/2006/relationships/image" Target="/ppt/media/image76.png" Id="R885a1e55ff8a468d" /><Relationship Type="http://schemas.openxmlformats.org/officeDocument/2006/relationships/image" Target="/ppt/media/image77.png" Id="R14b267c3c4044910" /><Relationship Type="http://schemas.openxmlformats.org/officeDocument/2006/relationships/notesSlide" Target="/ppt/notesSlides/notesSlide52.xml" Id="R670dec10971d4527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4ceae8ad3447e1" /><Relationship Type="http://schemas.openxmlformats.org/officeDocument/2006/relationships/image" Target="/ppt/media/image78.png" Id="R4a5d00b8a92b4654" /><Relationship Type="http://schemas.openxmlformats.org/officeDocument/2006/relationships/image" Target="/ppt/media/image79.png" Id="R8acafe3bd90f468b" /><Relationship Type="http://schemas.openxmlformats.org/officeDocument/2006/relationships/image" Target="/ppt/media/image80.png" Id="R12c2bec46d5e4d1d" /><Relationship Type="http://schemas.openxmlformats.org/officeDocument/2006/relationships/notesSlide" Target="/ppt/notesSlides/notesSlide53.xml" Id="R7feebfdd6e074262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e7317e297d47ec" /><Relationship Type="http://schemas.openxmlformats.org/officeDocument/2006/relationships/image" Target="/ppt/media/image81.png" Id="R804c843ba6e14a52" /><Relationship Type="http://schemas.openxmlformats.org/officeDocument/2006/relationships/image" Target="/ppt/media/image82.png" Id="R1acd6ebeb96c4a9d" /><Relationship Type="http://schemas.openxmlformats.org/officeDocument/2006/relationships/notesSlide" Target="/ppt/notesSlides/notesSlide54.xml" Id="Rf0f98eda9eda4cf9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89526d826f4cd0" /><Relationship Type="http://schemas.openxmlformats.org/officeDocument/2006/relationships/image" Target="/ppt/media/image83.png" Id="R28efed34fa9c45aa" /><Relationship Type="http://schemas.openxmlformats.org/officeDocument/2006/relationships/image" Target="/ppt/media/image84.png" Id="Ra4e41b651371417d" /><Relationship Type="http://schemas.openxmlformats.org/officeDocument/2006/relationships/image" Target="/ppt/media/image85.png" Id="R78d0bf7677b54276" /><Relationship Type="http://schemas.openxmlformats.org/officeDocument/2006/relationships/notesSlide" Target="/ppt/notesSlides/notesSlide55.xml" Id="Re0c163e08a544dc1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4525271c734b53" /><Relationship Type="http://schemas.openxmlformats.org/officeDocument/2006/relationships/image" Target="/ppt/media/image86.png" Id="R519f6016979b43dd" /><Relationship Type="http://schemas.openxmlformats.org/officeDocument/2006/relationships/notesSlide" Target="/ppt/notesSlides/notesSlide56.xml" Id="Rd0519fed097143f7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93af9972ce4115" /><Relationship Type="http://schemas.openxmlformats.org/officeDocument/2006/relationships/image" Target="/ppt/media/image87.png" Id="R4c84229a04324e8e" /><Relationship Type="http://schemas.openxmlformats.org/officeDocument/2006/relationships/notesSlide" Target="/ppt/notesSlides/notesSlide57.xml" Id="Rdde926fba4e24f9d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1b37b309964324" /><Relationship Type="http://schemas.openxmlformats.org/officeDocument/2006/relationships/image" Target="/ppt/media/image88.png" Id="R5d8f35d9767049ea" /><Relationship Type="http://schemas.openxmlformats.org/officeDocument/2006/relationships/image" Target="/ppt/media/image89.png" Id="R7403f901bb7f4db4" /><Relationship Type="http://schemas.openxmlformats.org/officeDocument/2006/relationships/image" Target="/ppt/media/image90.png" Id="Rf722ed040e33416f" /><Relationship Type="http://schemas.openxmlformats.org/officeDocument/2006/relationships/image" Target="/ppt/media/image91.png" Id="Re450a405ca1246c0" /><Relationship Type="http://schemas.openxmlformats.org/officeDocument/2006/relationships/image" Target="/ppt/media/image92.png" Id="R0fbc7a3067004ef0" /><Relationship Type="http://schemas.openxmlformats.org/officeDocument/2006/relationships/notesSlide" Target="/ppt/notesSlides/notesSlide58.xml" Id="R7c4013be636b4a07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6820db00d74e2b" /><Relationship Type="http://schemas.openxmlformats.org/officeDocument/2006/relationships/image" Target="/ppt/media/image93.png" Id="R69106447f66f4618" /><Relationship Type="http://schemas.openxmlformats.org/officeDocument/2006/relationships/image" Target="/ppt/media/image94.png" Id="R5991138534dd46be" /><Relationship Type="http://schemas.openxmlformats.org/officeDocument/2006/relationships/notesSlide" Target="/ppt/notesSlides/notesSlide59.xml" Id="R72955387cc5344f7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6755af0c4e42a3" /><Relationship Type="http://schemas.openxmlformats.org/officeDocument/2006/relationships/image" Target="/ppt/media/image.jpeg" Id="R6ea4c6329eca4af8" /><Relationship Type="http://schemas.openxmlformats.org/officeDocument/2006/relationships/notesSlide" Target="/ppt/notesSlides/notesSlide60.xml" Id="R565ddb7619354954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fb6cd10d604201" /><Relationship Type="http://schemas.openxmlformats.org/officeDocument/2006/relationships/image" Target="/ppt/media/image95.png" Id="R43c48d8506e04656" /><Relationship Type="http://schemas.openxmlformats.org/officeDocument/2006/relationships/image" Target="/ppt/media/image96.png" Id="R2d486116beaf43d2" /><Relationship Type="http://schemas.openxmlformats.org/officeDocument/2006/relationships/image" Target="/ppt/media/image97.png" Id="R957f190ffd1a4743" /><Relationship Type="http://schemas.openxmlformats.org/officeDocument/2006/relationships/image" Target="/ppt/media/image98.png" Id="Rdf7d7b93cbfe4957" /><Relationship Type="http://schemas.openxmlformats.org/officeDocument/2006/relationships/image" Target="/ppt/media/image99.png" Id="Ra5f9f585abec450e" /><Relationship Type="http://schemas.openxmlformats.org/officeDocument/2006/relationships/notesSlide" Target="/ppt/notesSlides/notesSlide61.xml" Id="Rb7dcaf4d80b14190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ef79ac40b846d0" /><Relationship Type="http://schemas.openxmlformats.org/officeDocument/2006/relationships/image" Target="/ppt/media/image100.png" Id="R25842c0c2d064c34" /><Relationship Type="http://schemas.openxmlformats.org/officeDocument/2006/relationships/image" Target="/ppt/media/image101.png" Id="R70afed4475ac4950" /><Relationship Type="http://schemas.openxmlformats.org/officeDocument/2006/relationships/notesSlide" Target="/ppt/notesSlides/notesSlide62.xml" Id="Rcaf6654d52074417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eab34336404b29" /><Relationship Type="http://schemas.openxmlformats.org/officeDocument/2006/relationships/image" Target="/ppt/media/image2.jpeg" Id="Rff6d705f996a4a33" /><Relationship Type="http://schemas.openxmlformats.org/officeDocument/2006/relationships/notesSlide" Target="/ppt/notesSlides/notesSlide63.xml" Id="Rb0a3c84ead6147f9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e505a3879947a4" /><Relationship Type="http://schemas.openxmlformats.org/officeDocument/2006/relationships/image" Target="/ppt/media/image102.png" Id="Raf9738bf8aa6407f" /><Relationship Type="http://schemas.openxmlformats.org/officeDocument/2006/relationships/image" Target="/ppt/media/image103.png" Id="R456031b79c59449e" /><Relationship Type="http://schemas.openxmlformats.org/officeDocument/2006/relationships/image" Target="/ppt/media/image104.png" Id="R9532f67ccbc1460b" /><Relationship Type="http://schemas.openxmlformats.org/officeDocument/2006/relationships/image" Target="/ppt/media/image105.png" Id="R0be5f9f058404eee" /><Relationship Type="http://schemas.openxmlformats.org/officeDocument/2006/relationships/image" Target="/ppt/media/image106.png" Id="Rf67a544b78314ee8" /><Relationship Type="http://schemas.openxmlformats.org/officeDocument/2006/relationships/notesSlide" Target="/ppt/notesSlides/notesSlide64.xml" Id="Rbd0618c0eea34136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0dec701c774abc" /><Relationship Type="http://schemas.openxmlformats.org/officeDocument/2006/relationships/image" Target="/ppt/media/image107.png" Id="R41a3dc04477b489f" /><Relationship Type="http://schemas.openxmlformats.org/officeDocument/2006/relationships/notesSlide" Target="/ppt/notesSlides/notesSlide65.xml" Id="Rd3945bc80e23462e" /></Relationships>
</file>

<file path=ppt/slides/_rels/slide6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665b6f2bd145bb" /><Relationship Type="http://schemas.openxmlformats.org/officeDocument/2006/relationships/image" Target="/ppt/media/image3.jpeg" Id="R56d7f72a0c224b92" /><Relationship Type="http://schemas.openxmlformats.org/officeDocument/2006/relationships/notesSlide" Target="/ppt/notesSlides/notesSlide66.xml" Id="R13356966e2504aff" /></Relationships>
</file>

<file path=ppt/slides/_rels/slide6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b00779e1224396" /><Relationship Type="http://schemas.openxmlformats.org/officeDocument/2006/relationships/image" Target="/ppt/media/image108.png" Id="R6d0245d8bff7451c" /><Relationship Type="http://schemas.openxmlformats.org/officeDocument/2006/relationships/image" Target="/ppt/media/image109.png" Id="R72dbab9284fe4d99" /><Relationship Type="http://schemas.openxmlformats.org/officeDocument/2006/relationships/image" Target="/ppt/media/image110.png" Id="Rf29bb2cd158b45c2" /><Relationship Type="http://schemas.openxmlformats.org/officeDocument/2006/relationships/image" Target="/ppt/media/image111.png" Id="R37c8731cf3f44b9a" /><Relationship Type="http://schemas.openxmlformats.org/officeDocument/2006/relationships/image" Target="/ppt/media/image112.png" Id="R3a2057f6ad234c21" /><Relationship Type="http://schemas.openxmlformats.org/officeDocument/2006/relationships/notesSlide" Target="/ppt/notesSlides/notesSlide67.xml" Id="Ra1a80394e3a14365" /></Relationships>
</file>

<file path=ppt/slides/_rels/slide6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009333709140c4" /><Relationship Type="http://schemas.openxmlformats.org/officeDocument/2006/relationships/image" Target="/ppt/media/image113.png" Id="Rc4ad8becd25c42b0" /><Relationship Type="http://schemas.openxmlformats.org/officeDocument/2006/relationships/image" Target="/ppt/media/image114.png" Id="R7ef6dec916ab438f" /><Relationship Type="http://schemas.openxmlformats.org/officeDocument/2006/relationships/image" Target="/ppt/media/image115.png" Id="R2d429592ce344e84" /><Relationship Type="http://schemas.openxmlformats.org/officeDocument/2006/relationships/notesSlide" Target="/ppt/notesSlides/notesSlide68.xml" Id="Rf8af39ddb08c4ac1" /></Relationships>
</file>

<file path=ppt/slides/_rels/slide6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96348607974e33" /><Relationship Type="http://schemas.openxmlformats.org/officeDocument/2006/relationships/image" Target="/ppt/media/image4.jpeg" Id="Rd26e4bb26b8a4e36" /><Relationship Type="http://schemas.openxmlformats.org/officeDocument/2006/relationships/notesSlide" Target="/ppt/notesSlides/notesSlide69.xml" Id="Re11d220141074af4" /></Relationships>
</file>

<file path=ppt/slides/_rels/slide7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9be9f2e06c4a0f" /><Relationship Type="http://schemas.openxmlformats.org/officeDocument/2006/relationships/image" Target="/ppt/media/image116.png" Id="R66b9241cd92e4aaf" /><Relationship Type="http://schemas.openxmlformats.org/officeDocument/2006/relationships/image" Target="/ppt/media/image117.png" Id="Rbad46cc6800c4792" /><Relationship Type="http://schemas.openxmlformats.org/officeDocument/2006/relationships/image" Target="/ppt/media/image5.jpeg" Id="Ra0b88746214441ca" /><Relationship Type="http://schemas.openxmlformats.org/officeDocument/2006/relationships/image" Target="/ppt/media/image118.png" Id="R77c5ba4a835e4a84" /><Relationship Type="http://schemas.openxmlformats.org/officeDocument/2006/relationships/image" Target="/ppt/media/image119.png" Id="R94a3c493d6954b65" /><Relationship Type="http://schemas.openxmlformats.org/officeDocument/2006/relationships/notesSlide" Target="/ppt/notesSlides/notesSlide70.xml" Id="R77a26bea909b42e6" /></Relationships>
</file>

<file path=ppt/slides/_rels/slide7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2defe67576420a" /><Relationship Type="http://schemas.openxmlformats.org/officeDocument/2006/relationships/image" Target="/ppt/media/image120.png" Id="Ra9b07afca3114169" /><Relationship Type="http://schemas.openxmlformats.org/officeDocument/2006/relationships/image" Target="/ppt/media/image121.png" Id="Ra1b4f644e3f44a0a" /><Relationship Type="http://schemas.openxmlformats.org/officeDocument/2006/relationships/notesSlide" Target="/ppt/notesSlides/notesSlide71.xml" Id="Rd9fb27e8a0e546bc" /></Relationships>
</file>

<file path=ppt/slides/_rels/slide7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37f83639c3447b" /><Relationship Type="http://schemas.openxmlformats.org/officeDocument/2006/relationships/image" Target="/ppt/media/image6.jpeg" Id="R456638ef6d3a4cf0" /><Relationship Type="http://schemas.openxmlformats.org/officeDocument/2006/relationships/notesSlide" Target="/ppt/notesSlides/notesSlide72.xml" Id="R577a5ef41a3f4986" /></Relationships>
</file>

<file path=ppt/slides/_rels/slide7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c65b40592240b8" /><Relationship Type="http://schemas.openxmlformats.org/officeDocument/2006/relationships/image" Target="/ppt/media/image122.png" Id="R612dfe2060864812" /><Relationship Type="http://schemas.openxmlformats.org/officeDocument/2006/relationships/image" Target="/ppt/media/image123.png" Id="Rd8a1dbf0058747e4" /><Relationship Type="http://schemas.openxmlformats.org/officeDocument/2006/relationships/image" Target="/ppt/media/image124.png" Id="Rcdd35436a15d497c" /><Relationship Type="http://schemas.openxmlformats.org/officeDocument/2006/relationships/image" Target="/ppt/media/image125.png" Id="R9abf9e70c6e34e25" /><Relationship Type="http://schemas.openxmlformats.org/officeDocument/2006/relationships/image" Target="/ppt/media/image126.png" Id="Rd291a988da6c4276" /><Relationship Type="http://schemas.openxmlformats.org/officeDocument/2006/relationships/notesSlide" Target="/ppt/notesSlides/notesSlide73.xml" Id="Rc8c5b416ce164dc1" /></Relationships>
</file>

<file path=ppt/slides/_rels/slide7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cec55a7d364131" /><Relationship Type="http://schemas.openxmlformats.org/officeDocument/2006/relationships/image" Target="/ppt/media/image127.png" Id="Rcd7bb5f9b9274a93" /><Relationship Type="http://schemas.openxmlformats.org/officeDocument/2006/relationships/image" Target="/ppt/media/image128.png" Id="Rabb6405ccc5643d9" /><Relationship Type="http://schemas.openxmlformats.org/officeDocument/2006/relationships/notesSlide" Target="/ppt/notesSlides/notesSlide74.xml" Id="R3841bea3178c423f" /></Relationships>
</file>

<file path=ppt/slides/_rels/slide7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d54ae70ee54a6e" /><Relationship Type="http://schemas.openxmlformats.org/officeDocument/2006/relationships/image" Target="/ppt/media/image129.png" Id="R8f4b8bdd64e9455a" /><Relationship Type="http://schemas.openxmlformats.org/officeDocument/2006/relationships/notesSlide" Target="/ppt/notesSlides/notesSlide75.xml" Id="Rb9304332fc03489d" /></Relationships>
</file>

<file path=ppt/slides/_rels/slide7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2eecd754b340c2" /><Relationship Type="http://schemas.openxmlformats.org/officeDocument/2006/relationships/image" Target="/ppt/media/image130.png" Id="Rc2cc8d8958ee4a9f" /><Relationship Type="http://schemas.openxmlformats.org/officeDocument/2006/relationships/image" Target="/ppt/media/image7.jpeg" Id="Rd8c220a8fe724ece" /><Relationship Type="http://schemas.openxmlformats.org/officeDocument/2006/relationships/image" Target="/ppt/media/image131.png" Id="R60caa60d44fb4bd4" /><Relationship Type="http://schemas.openxmlformats.org/officeDocument/2006/relationships/image" Target="/ppt/media/image132.png" Id="R52ec3cb371f94773" /><Relationship Type="http://schemas.openxmlformats.org/officeDocument/2006/relationships/image" Target="/ppt/media/image133.png" Id="R3f4e48dc86674d68" /><Relationship Type="http://schemas.openxmlformats.org/officeDocument/2006/relationships/notesSlide" Target="/ppt/notesSlides/notesSlide76.xml" Id="R4087528542584329" /></Relationships>
</file>

<file path=ppt/slides/_rels/slide7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96516ba6c04057" /><Relationship Type="http://schemas.openxmlformats.org/officeDocument/2006/relationships/image" Target="/ppt/media/image134.png" Id="R7f68eb1055a34737" /><Relationship Type="http://schemas.openxmlformats.org/officeDocument/2006/relationships/image" Target="/ppt/media/image135.png" Id="Rc709047446bd4744" /><Relationship Type="http://schemas.openxmlformats.org/officeDocument/2006/relationships/notesSlide" Target="/ppt/notesSlides/notesSlide77.xml" Id="R250da750956e46ef" /></Relationships>
</file>

<file path=ppt/slides/_rels/slide7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e51e58bc13446c" /><Relationship Type="http://schemas.openxmlformats.org/officeDocument/2006/relationships/image" Target="/ppt/media/image136.png" Id="R9a1d5c43a94848b3" /><Relationship Type="http://schemas.openxmlformats.org/officeDocument/2006/relationships/notesSlide" Target="/ppt/notesSlides/notesSlide78.xml" Id="Rbae3f0fe767b4fc1" /></Relationships>
</file>

<file path=ppt/slides/_rels/slide7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b652dd63d24857" /><Relationship Type="http://schemas.openxmlformats.org/officeDocument/2006/relationships/image" Target="/ppt/media/image137.png" Id="R40dae6341fd6466f" /><Relationship Type="http://schemas.openxmlformats.org/officeDocument/2006/relationships/image" Target="/ppt/media/image138.png" Id="Re262ebb4c3bd4d6a" /><Relationship Type="http://schemas.openxmlformats.org/officeDocument/2006/relationships/image" Target="/ppt/media/image139.png" Id="R91543ad71c534629" /><Relationship Type="http://schemas.openxmlformats.org/officeDocument/2006/relationships/image" Target="/ppt/media/image140.png" Id="R3e18236c423a491c" /><Relationship Type="http://schemas.openxmlformats.org/officeDocument/2006/relationships/image" Target="/ppt/media/image141.png" Id="Ra84bedf925224967" /><Relationship Type="http://schemas.openxmlformats.org/officeDocument/2006/relationships/notesSlide" Target="/ppt/notesSlides/notesSlide79.xml" Id="R25be02aa55ed4c12" /></Relationships>
</file>

<file path=ppt/slides/_rels/slide8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8e12fac51a4a52" /><Relationship Type="http://schemas.openxmlformats.org/officeDocument/2006/relationships/image" Target="/ppt/media/image142.png" Id="Rd291c805d8384479" /><Relationship Type="http://schemas.openxmlformats.org/officeDocument/2006/relationships/image" Target="/ppt/media/image143.png" Id="R1fc96875ae4f4b36" /><Relationship Type="http://schemas.openxmlformats.org/officeDocument/2006/relationships/notesSlide" Target="/ppt/notesSlides/notesSlide80.xml" Id="Rdc11e8dd491c4e01" /></Relationships>
</file>

<file path=ppt/slides/_rels/slide8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e633d8b3274505" /><Relationship Type="http://schemas.openxmlformats.org/officeDocument/2006/relationships/notesSlide" Target="/ppt/notesSlides/notesSlide81.xml" Id="Rbbb2f431f27843a8" /></Relationships>
</file>

<file path=ppt/slides/_rels/slide8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c1cc7443774ead" /><Relationship Type="http://schemas.openxmlformats.org/officeDocument/2006/relationships/image" Target="/ppt/media/image144.png" Id="Ra159739e97a14c3b" /><Relationship Type="http://schemas.openxmlformats.org/officeDocument/2006/relationships/image" Target="/ppt/media/image145.png" Id="R38ea005a286442ab" /><Relationship Type="http://schemas.openxmlformats.org/officeDocument/2006/relationships/image" Target="/ppt/media/image146.png" Id="Ree783a979521468a" /><Relationship Type="http://schemas.openxmlformats.org/officeDocument/2006/relationships/notesSlide" Target="/ppt/notesSlides/notesSlide82.xml" Id="R09288e0f47fa4156" /></Relationships>
</file>

<file path=ppt/slides/_rels/slide8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aa57a94ba44184" /><Relationship Type="http://schemas.openxmlformats.org/officeDocument/2006/relationships/image" Target="/ppt/media/image147.png" Id="Rdce631832a914748" /><Relationship Type="http://schemas.openxmlformats.org/officeDocument/2006/relationships/image" Target="/ppt/media/image148.png" Id="R4526cc4f1d634177" /><Relationship Type="http://schemas.openxmlformats.org/officeDocument/2006/relationships/image" Target="/ppt/media/image149.png" Id="R9d9153558f6b4f7e" /><Relationship Type="http://schemas.openxmlformats.org/officeDocument/2006/relationships/notesSlide" Target="/ppt/notesSlides/notesSlide83.xml" Id="R5a7548c5563c44a5" /></Relationships>
</file>

<file path=ppt/slides/_rels/slide8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3bfa25e60148b1" /><Relationship Type="http://schemas.openxmlformats.org/officeDocument/2006/relationships/image" Target="/ppt/media/image150.png" Id="Rf220683400164a40" /><Relationship Type="http://schemas.openxmlformats.org/officeDocument/2006/relationships/image" Target="/ppt/media/image151.png" Id="R19e2b4c252b842ee" /><Relationship Type="http://schemas.openxmlformats.org/officeDocument/2006/relationships/notesSlide" Target="/ppt/notesSlides/notesSlide84.xml" Id="R4959f42e607145d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B31DDB-0B2E-475E-86DC-0BCB6BEC3D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c9f1aed69f4e5e"/>
          <a:srcRect xmlns:a="http://schemas.openxmlformats.org/drawingml/2006/main" l="16667" t="0" r="1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0336CA-0221-4BCE-B5B7-D59F8B6A6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62B">
              <a:alpha val="5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B3ACD3-5C10-4E25-8B98-B1D735A1B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438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771337-1E5E-45F4-B2D7-EFE0845C4E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6a32b094a54386"/>
          <a:stretch xmlns:a="http://schemas.openxmlformats.org/drawingml/2006/main"/>
        </p:blipFill>
        <p:spPr>
          <a:xfrm xmlns:a="http://schemas.openxmlformats.org/drawingml/2006/main">
            <a:off x="783851" y="457200"/>
            <a:ext cx="1613647" cy="4572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355645-6537-4CB5-8C67-631A4A7E3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23241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A7C8">
              <a:alpha val="28000"/>
            </a:srgbClr>
          </a:solidFill>
          <a:ln xmlns:a="http://schemas.openxmlformats.org/drawingml/2006/main" w="9525">
            <a:solidFill>
              <a:srgbClr val="A8EEFA">
                <a:alpha val="42000"/>
              </a:srgbClr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616E9C-9B50-40FC-B6D8-191C0F50A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76350"/>
            <a:ext cx="2171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集团版供应链解决方案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17C65A-B07B-48B6-9CE4-59BFAA4F1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6572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云上订货集团版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供应链系统方案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ADFDBC-DAE4-4473-BC33-B6B90ED0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90900"/>
            <a:ext cx="619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575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总部统一规则，机构门店开展经营，业务数据回到集团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DDADB5-13B3-4458-865F-9E7D2B79A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10150"/>
            <a:ext cx="12763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BA8802-B354-4E07-A587-E99DF61D2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29200"/>
            <a:ext cx="1123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统一规则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FEA42E-704E-4DCE-B825-A82B4604C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010150"/>
            <a:ext cx="12763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5FAAB0-D511-4105-8EA1-CEA01D479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5029200"/>
            <a:ext cx="1123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组织协同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F968EF-C167-4163-B209-BEC0FB920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010150"/>
            <a:ext cx="12763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B0EF25-50C2-462D-ACA8-5A065C111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5029200"/>
            <a:ext cx="1123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渠道订货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8EDABF-9478-421D-B9EC-E8A2157F1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29250"/>
            <a:ext cx="12763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B5DF67-BD8F-4971-94ED-8D81D5E3C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48300"/>
            <a:ext cx="1123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供应履约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1A29E3-00FF-4B69-BA79-27C919EAF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429250"/>
            <a:ext cx="12763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994509-0C70-41E0-AAF3-BB0BC238D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5448300"/>
            <a:ext cx="1123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业财数据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2E35A9-1202-4814-BE80-B7B61B8D2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29250"/>
            <a:ext cx="12763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465721-0D6F-4C70-930D-604E591A8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5448300"/>
            <a:ext cx="1123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移动经营</a:t>
            </a:r>
          </a:p>
        </p:txBody>
      </p:sp>
    </p:spTree>
    <p:extLst>
      <p:ext uri="{BB962C8B-B14F-4D97-AF65-F5344CB8AC3E}">
        <p14:creationId xmlns:p14="http://schemas.microsoft.com/office/powerpoint/2010/main" val="12554862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AABAD1-88D1-49B5-88C9-88985554A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585425-2FC5-41CE-9383-016D1514D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价值总览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70B6B9-AD8C-46E2-8FD6-91E461072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组织越多，真正稀缺的是一套共同经营语言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E8B470-6FE5-4E80-8A05-46254E9CC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如果商品、价格、客户和订单口径各自为政，规模越大，协同成本越高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F0014A-4589-44FA-8447-DBACFFDF5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A37FC4-364A-40F2-BBAA-02CF0D6F8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855806-67B9-4EC6-8F22-21F7F1C3A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A10A43-11D5-45B6-BAAD-771BC9AE9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8E6B651-6C76-4E3D-8893-68A3F96286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ab8e60260d42b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81029C-30E4-47EA-B5E5-DF48571CB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2E96E4-1D87-4908-84DA-E95AD1014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75DE33-78FF-41A4-96D8-50B356062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C42D3B-E8C1-4A53-9D42-263DDE19D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总部政策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9ECDA9-7C56-4208-86A8-E9012C2F5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总部政策需要准确传递到直属机构与门店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AF90DA-1725-4F2E-9658-28E51E7FC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0033B7-38C0-4611-BE8B-7EA089F17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8A6804-3AE6-46B9-8499-3F0C5C881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AEB976-A26E-44AD-AAE1-D906BE827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下级经营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2E7D6A-DE64-49DB-8272-DC8AD55E6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下级经营需要清晰边界和足够自主空间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AC792F-0784-458D-AD17-FB31218DD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CBE058-0CFB-4783-B8CB-1CADDB522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698CE7-A5EF-4C4E-9AE3-0303DFFBE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412AE6-EE5E-4409-8259-75EFD168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489191-C94A-46BC-BB13-FC87F0830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集团决策需要来自同一口径的连续数据</a:t>
            </a:r>
          </a:p>
        </p:txBody>
      </p:sp>
    </p:spTree>
    <p:extLst>
      <p:ext uri="{BB962C8B-B14F-4D97-AF65-F5344CB8AC3E}">
        <p14:creationId xmlns:p14="http://schemas.microsoft.com/office/powerpoint/2010/main" val="6895225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68BA18-336D-4326-928D-C37F98141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740A38-7C52-47E4-829A-BE21036AB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价值总览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D78E9C-D0F0-40E7-B80A-B6D2CBDFF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当经营跨越多个组织，基础系统开始出现边界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BD3AF4-58A2-42EC-AA13-9803870A4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判断是否需要集团版，关键不在企业规模，而在规则和责任是否已经跨组织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7538DC-E079-4D7B-9728-E17BA2829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155224-D5C1-471F-AABF-113D11C3F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03AD6B-B3F0-4218-A9AE-A4C706190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D444C2-6F01-46E3-B3B3-47F672C13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2B7A73-E938-42CD-B627-8D697D8FE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574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6AF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838AE9C-B160-4866-8087-C0D856B97C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b4c3c930ce480b"/>
          <a:stretch xmlns:a="http://schemas.openxmlformats.org/drawingml/2006/main"/>
        </p:blipFill>
        <p:spPr>
          <a:xfrm xmlns:a="http://schemas.openxmlformats.org/drawingml/2006/main">
            <a:off x="914400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AE369B-B8A0-4A8C-9649-C606BE776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247900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商品需要面向不同区域和渠道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4457E7-2941-4341-80CA-6EA313ED6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38450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同一商品需要面向不同区域和渠道经营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313527-9843-46AE-862E-11DE3DFA0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95500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1AF19D-C901-42AC-AD08-E76876D1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2574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7C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36FD95D-36A0-4E88-828C-227CDF5674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3e72de947447a7"/>
          <a:stretch xmlns:a="http://schemas.openxmlformats.org/drawingml/2006/main"/>
        </p:blipFill>
        <p:spPr>
          <a:xfrm xmlns:a="http://schemas.openxmlformats.org/drawingml/2006/main">
            <a:off x="64103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8AF37B-2470-46CB-A8EC-6A1E5E043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247900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0A2CF4-2204-4018-B0A9-888B8BCCC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838450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订单、库存与结算需要明确归属到具体组织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C1145F-3F60-4245-B397-77CE25FDF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8125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A6E31E-FE4F-4243-81D1-48089CC5A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10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E55F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C946B53-F013-4CC6-8B39-ECB36F4FC7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a4a2f1c96b48b0"/>
          <a:stretch xmlns:a="http://schemas.openxmlformats.org/drawingml/2006/main"/>
        </p:blipFill>
        <p:spPr>
          <a:xfrm xmlns:a="http://schemas.openxmlformats.org/drawingml/2006/main">
            <a:off x="914400" y="42672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446C6E-9580-450C-A860-B6202E681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00525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总部需要查看全局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4B6934-FB6E-4656-B0FB-ED23B109D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91075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总部需要查看全局，同时尊重下级数据边界</a:t>
            </a:r>
          </a:p>
        </p:txBody>
      </p:sp>
    </p:spTree>
    <p:extLst>
      <p:ext uri="{BB962C8B-B14F-4D97-AF65-F5344CB8AC3E}">
        <p14:creationId xmlns:p14="http://schemas.microsoft.com/office/powerpoint/2010/main" val="17643197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7F64D3-8E43-482A-9BA3-E1E3052B5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AE90E8-62F9-4016-8A45-4C37D07C1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价值总览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8F5DAC-972D-488C-ABCF-DFF34D2E8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多组织经营的三个协同断点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DBFB3A-BFAE-42E0-A9BB-7C4CB10DA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组织边界、渠道政策、业务链路和客户资产一旦分散，就会相互放大问题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386E86-32D2-471C-B0A5-C8AA6989B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C2B506-5768-4BC9-B008-DC3E0E703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914E71-CB6D-4FD6-923A-13CB243DC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A1E108-6CE3-4DEF-9E09-DE376B78A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228E57-FA3B-49D6-8CC9-6283CAF63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574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6AF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5792451-CFBE-434F-87B8-F8761C6164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912e725d1e488b"/>
          <a:stretch xmlns:a="http://schemas.openxmlformats.org/drawingml/2006/main"/>
        </p:blipFill>
        <p:spPr>
          <a:xfrm xmlns:a="http://schemas.openxmlformats.org/drawingml/2006/main">
            <a:off x="914400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6A53CA-D0D1-43EC-B2F2-5E01BEECA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247900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组织断点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1BA64E-F334-405A-BA92-10C0B93BB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38450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组织断点：责任不清，数据越权或信息看不全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4D0074-9270-46BF-B8A1-2C7FF44D0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95500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DFAF48-7878-4B15-91B9-F40E1C4D2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2574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7C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E2BA70D-68E9-46B2-80E4-74B308BA80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a5e2846d4743fb"/>
          <a:stretch xmlns:a="http://schemas.openxmlformats.org/drawingml/2006/main"/>
        </p:blipFill>
        <p:spPr>
          <a:xfrm xmlns:a="http://schemas.openxmlformats.org/drawingml/2006/main">
            <a:off x="64103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60785B-CD4C-413A-924F-79138EF22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247900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业务断点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901A0F-7E97-478A-A21A-F729C0850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838450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业务断点：订货、采购、仓配、收款无法连续衔接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CBC7ED-5EFD-4FF8-97E1-7497228F4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8125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DBC28E-6B39-4ED7-B31E-552491194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10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E55F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B958DC9-4651-494C-814C-EC97ED821A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d51142f5754a86"/>
          <a:stretch xmlns:a="http://schemas.openxmlformats.org/drawingml/2006/main"/>
        </p:blipFill>
        <p:spPr>
          <a:xfrm xmlns:a="http://schemas.openxmlformats.org/drawingml/2006/main">
            <a:off x="914400" y="42672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D03054-1C42-44E8-B9EC-07BF711E2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00525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资产断点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5FE3AE-3E8E-453B-AC03-B10F06DDD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91075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资产断点：商品、价格和客户掌握在不同团队手中</a:t>
            </a:r>
          </a:p>
        </p:txBody>
      </p:sp>
    </p:spTree>
    <p:extLst>
      <p:ext uri="{BB962C8B-B14F-4D97-AF65-F5344CB8AC3E}">
        <p14:creationId xmlns:p14="http://schemas.microsoft.com/office/powerpoint/2010/main" val="11906721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B1BAB0-85A6-4DCE-A340-019AE6947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F132E9-AE2C-4076-A796-35A5B70D1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价值总览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9EFA04-ECD4-485A-8BB6-7127806C8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总部定规则，机构门店做经营，数据回到集团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172594-9924-4B6F-932A-8D738B308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集团版的核心不是收走经营权，而是把统一与自主放在同一套边界中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02B801-458A-458C-8082-FCD8E4C3A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7DE08A-855C-477D-9FC8-98B7AD62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B4666D-39B2-41FC-981D-1B77C1FB9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4AAB11-A7F7-43E5-BFF1-30D0A3E99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1F23C69-A26E-4FF6-A0EF-0E93D7E569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914147447a4b6b"/>
          <a:stretch xmlns:a="http://schemas.openxmlformats.org/drawingml/2006/main"/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0A8705-BD31-44B7-8ADA-BFC25D367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4AAE71-4FD9-4778-867B-4B3E328ED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6EFE0F-D548-4C10-8E48-A5E6EE9DD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F27E6F-F23B-4644-9990-04C0F8D27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总部规则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C58D67-544D-4512-A3D6-D684C25DF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总部维护集团主数据、经营规则和集团视角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241BCC-21FC-42E1-B27B-2B67207E4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9386A9-0262-4DF7-B1D8-3E0A2EA63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8EEBFB-6740-404D-9CF1-7159BA1E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CDC955-E852-4FC8-95F9-C912748F9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履约和服务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ED300F-6DCE-4723-AF9D-A9650D051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直属机构与门店在授权范围内选品、定价、履约和服务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912218-714B-45B6-8354-F116CFE1D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3BCC55-674A-4EBE-9B09-81F354862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3FF467-8D33-4E3C-859F-02C394863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EE72FB-3C6B-40A1-8240-72AAB0270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总部、直属机构及门店归集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1A1A7D-A75C-4375-8B01-ACE3E14A9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过程与结果按总部、直属机构及门店归集，支持分级复盘</a:t>
            </a:r>
          </a:p>
        </p:txBody>
      </p:sp>
    </p:spTree>
    <p:extLst>
      <p:ext uri="{BB962C8B-B14F-4D97-AF65-F5344CB8AC3E}">
        <p14:creationId xmlns:p14="http://schemas.microsoft.com/office/powerpoint/2010/main" val="13525181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EE1058-633F-47F4-9645-C15A38279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414A75-47F5-4881-BA71-813A8187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价值总览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86F1A0-1DE8-4E69-9F56-353CC753D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集团版同时改善增长、效率、风险与组织能力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A298C6-5742-4958-BF90-FC6A4D43F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价值不只来自少录一遍订单，更来自经营规则能够持续复用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9164E2-F65E-4099-8D26-6647B72B2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8CC1D7-D45F-430E-934F-763EAAAB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5C91BB-D093-4005-B697-E8A042116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790650-B1E0-4F7B-843C-5C66D2E50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9FA717-5C41-447C-B0B8-5E74A22DA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574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6AF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406EFCA-444A-4A02-B77B-73D3A2E69B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2fecf4dce64ca5"/>
          <a:stretch xmlns:a="http://schemas.openxmlformats.org/drawingml/2006/main"/>
        </p:blipFill>
        <p:spPr>
          <a:xfrm xmlns:a="http://schemas.openxmlformats.org/drawingml/2006/main">
            <a:off x="914400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14EB84-83E0-4B91-AE76-EA744929D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247900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经营增长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1096A2-641F-4E99-8E81-52A10B94B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38450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增长：统一商城和客户运营扩大有效触达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800149-B24B-42DF-B98A-450378F6D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95500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92A312-104F-44DF-A375-2B9605268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2574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7C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2264E23-F625-43AB-A87E-BC0415F19A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d0537ed5604021"/>
          <a:stretch xmlns:a="http://schemas.openxmlformats.org/drawingml/2006/main"/>
        </p:blipFill>
        <p:spPr>
          <a:xfrm xmlns:a="http://schemas.openxmlformats.org/drawingml/2006/main">
            <a:off x="64103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A6672B-89F3-43DC-8134-C49499596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247900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协同效率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4DC3FC-DC05-48CC-BC57-AC389B97A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838450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效率：商品、订单与供应链数据减少重复流转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DDF5B9-786A-4BD3-BAD0-95DE54AF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8125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8D2DA9-38AC-49D9-ADD0-4176415D4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10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E55F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4E4F186-6F8B-407E-8D3F-D808138EE9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830f89a463484b"/>
          <a:stretch xmlns:a="http://schemas.openxmlformats.org/drawingml/2006/main"/>
        </p:blipFill>
        <p:spPr>
          <a:xfrm xmlns:a="http://schemas.openxmlformats.org/drawingml/2006/main">
            <a:off x="914400" y="42672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F30B95-3CCF-4871-8D62-A1132E750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00525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风险与能力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49E615-3974-471D-B2AF-CA8786ABC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91075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风险与能力：价格、权限、账务和数据口径更清楚</a:t>
            </a:r>
          </a:p>
        </p:txBody>
      </p:sp>
    </p:spTree>
    <p:extLst>
      <p:ext uri="{BB962C8B-B14F-4D97-AF65-F5344CB8AC3E}">
        <p14:creationId xmlns:p14="http://schemas.microsoft.com/office/powerpoint/2010/main" val="192416173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0D26E1-8879-4A39-B39B-7F4B1CA88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595D11-953A-4DED-86BE-DC77EC61E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价值总览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6FDD54-51AA-45A3-8163-27BF052DA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集团中台连接总部、组织、渠道与客户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20225F-54FE-41FE-A3C7-122983076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每个参与方保留自己的工作入口，又共享必要的业务上下文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0DF0CC-E397-4A4A-AB24-DFBFBC50B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A33904-468E-492A-AB3A-60A2F7489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54E30F-B550-4F85-A33B-4BB5C3ADA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46829F-E5F2-4D74-8999-8BA937303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6FCCEC6-876A-487A-BBA5-FD9006F767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821616c194466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2565F6-F0AF-4165-ACC6-CA51BEBFC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749780-13B4-4278-835A-C7DCC77A9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951DF9-E460-4F92-A546-827962F80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2014D9-1580-4B1C-9D64-A90804319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总部经营规则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3FB3B9-92BB-43CA-BF9D-A24426236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总部建立组织、商品、价格和客户规则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9DAA83-1D17-4828-89D9-EAB4EFB84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561BE4-EF40-4753-A5B5-20834D64B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F1EB3D-F542-4D49-9455-B740DF98D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EE8DFD-61C2-4A5D-AABB-3879D8C16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机构门店经营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8A145E-B958-4CF3-9C53-39E3F72DF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直属机构与门店承接选品、销售、库存、采购与结算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81A4B7-BA9A-4B78-BB26-51E5DD406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94E869-DF91-4E23-AE61-B166433E6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6020B0-114B-450B-B36B-59F1063A2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052E7F-8F9B-4656-AC16-0ABCA586B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客户采购入口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1ABD36-FE69-45EB-89DC-CA4CF0C1F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客户通过PC和手机入口完成采购与进度查询</a:t>
            </a:r>
          </a:p>
        </p:txBody>
      </p:sp>
    </p:spTree>
    <p:extLst>
      <p:ext uri="{BB962C8B-B14F-4D97-AF65-F5344CB8AC3E}">
        <p14:creationId xmlns:p14="http://schemas.microsoft.com/office/powerpoint/2010/main" val="4278531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C0193A6-56E5-41F8-8B1C-96980D949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03E124-9F69-4DF3-A831-561EBDAB7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价值总览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5F32B6-8F5C-4A39-A1FA-E2F82D45B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一笔业务贯通商品、价格、客户、供给与资金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2F5F96-B32D-4E09-B977-6066AA8A6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订单不再是孤立结果，而是驱动供应链协同的业务主线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56B662-8BB5-4281-8F5A-CAB58A7C8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07C6F5-3437-427D-A429-BCC105EF4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CD88BF-85F6-4F1D-AC1E-C5A6ABD42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4A29D3-2A70-4919-AF51-82F303408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78C099-E38B-4EE0-AB00-132EFECC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6EC31E-44DC-4411-BAF0-AC56D1FAC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AB52F2D-BB35-43B0-88AD-6AE9175B03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6744d0c52f4f83"/>
          <a:stretch xmlns:a="http://schemas.openxmlformats.org/drawingml/2006/main"/>
        </p:blipFill>
        <p:spPr>
          <a:xfrm xmlns:a="http://schemas.openxmlformats.org/drawingml/2006/main">
            <a:off x="22352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8B4CFB-1742-41CD-82C0-586199F4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采购条件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0AD4F1-93BC-4AE7-A3BC-6900CAD7A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商品和价格决定客户能看什么、按什么条件采购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FE334D-5A73-4915-8D9F-0B743B809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465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09BEA8-04A5-4AF6-99E2-7AEEDE90D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705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6B061F-7D25-4C07-AE5E-B4183F004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88A80E-41C6-4C6F-A9A1-05111DA0B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565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F6C5702-3AC4-4A7E-ABA8-6156D73E89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f1e8c15ea945dc"/>
          <a:stretch xmlns:a="http://schemas.openxmlformats.org/drawingml/2006/main"/>
        </p:blipFill>
        <p:spPr>
          <a:xfrm xmlns:a="http://schemas.openxmlformats.org/drawingml/2006/main">
            <a:off x="588645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506370-1486-426F-90B8-FB5C8FB8F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订单带动审核、采购、库存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D3935D-3B1B-4C06-A0E0-207646DFB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订单带动审核、采购、库存、仓配和退货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5C5F42-BCDA-40C8-BEE2-F6FD5D1F4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90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A760C5-7943-4AF1-A2F2-02B0758BE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ED08B3-BC92-4F87-BD75-6179E899F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473906A-7273-4D7A-8AA9-53FAF5155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69F3020-8553-4C4F-80EE-45E4093FE2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07327d02164d4b"/>
          <a:stretch xmlns:a="http://schemas.openxmlformats.org/drawingml/2006/main"/>
        </p:blipFill>
        <p:spPr>
          <a:xfrm xmlns:a="http://schemas.openxmlformats.org/drawingml/2006/main">
            <a:off x="95377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375B262-9E74-4920-9592-43BF98997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收付款与对账回到原业务单据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89BE400-31C7-414C-90EB-996D14420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收付款与对账回到原业务单据，形成复盘依据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96D9340-50A5-41FC-AF66-3A415D5B5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81600"/>
            <a:ext cx="7810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1D9AA77-DDAF-489E-8911-A0A1E8711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19700"/>
            <a:ext cx="7505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订单不再是孤立结果，而是驱动供应链协同的业务主线</a:t>
            </a:r>
          </a:p>
        </p:txBody>
      </p:sp>
    </p:spTree>
    <p:extLst>
      <p:ext uri="{BB962C8B-B14F-4D97-AF65-F5344CB8AC3E}">
        <p14:creationId xmlns:p14="http://schemas.microsoft.com/office/powerpoint/2010/main" val="4051519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7C3AE8-C473-47F5-8D1E-F136AC124E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f52ecf93cc469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416235-CFDF-478E-9D88-77D2E9908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F669AE-EB97-4E76-9DD0-6E0C66A2C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0"/>
            <a:ext cx="152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7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7ED087-6219-436F-9840-B43D01DE8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600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9DE207-59E4-43B8-932C-7407B701A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447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集团经营主线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10A4BF-2C7C-4529-99B7-CB21951FE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5429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多组织治理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7AB4A3-EE75-40F6-B348-8A5EED21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14650"/>
            <a:ext cx="514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先把组织、权限和经营责任讲清楚，再让业务规模化运行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D0686D-2255-4AF1-9875-7FE41F1DF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672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1E6AF6">
              <a:alpha val="27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A1B0FA-6D28-4DBD-BE38-310ED5DCB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434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总部与直属机构、门店关系可配置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AEB492-F16F-4292-9156-1AE8C8299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9585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00A7C8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6FED01-6A94-408A-B2EA-2414E291A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97205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经营权限可授权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A4193C-AA54-4709-BD05-844455E98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245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6E55F5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8E9037-5920-44E4-A461-D3C8A9B50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007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业务责任可追踪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8559E2-4913-4A49-9155-8C7E061DB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D6ED68-7757-4C8D-89AD-EB35D9DF8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22E6D9-FBEE-4D85-BA91-871E7690A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8477542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E2E61AF-8E8D-44A5-9E6C-71B3F3A40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796BDC-634D-4539-AABB-E546D9D42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多组织治理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BD7F63-2E56-4C6E-A6CF-FB1F86BF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总部与直属机构、门店关系承载经营责任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E007BF-DEEB-4035-AAB0-DFF0AE114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组织关系决定数据归属、规则适用范围和责任边界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821337-71F0-473C-9FF0-6C0DBBA4A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06BE91-1DCE-4CEE-9386-3506625B5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FBC3B6-0815-44B4-9329-761574F8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BB6728-4285-4C24-A075-74A7F69B1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B34F3EF-1CE6-4241-96F3-B35BC435BD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f6c4d1c4d444a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0ED1F0-E450-4A2E-B3F4-46D8C06B0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396C15-5FE2-4477-8F03-ACA7E444C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86C838-A953-41D8-9B65-9ABABCB0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9EAE2D-C872-4D2C-9B31-0EDE1B796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总部与直属机构、门店的关系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EC34F7-5E29-4599-84D2-6DD3D28AC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建立总部与直属机构、门店的关系，并按机构分组管理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995BEE-6B49-4D05-BEB2-2FA137FE3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5B48DB-7AF3-4299-8247-AA6A2A593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084775-FF22-42A5-B0F2-A7F9C190E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EAAAD2-5462-422A-B9B8-267E48E15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客户、商品、仓库和单据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F3DD86-E393-49A7-ACF9-6692FDA74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各经营主体承接本级员工、客户、商品、仓库和单据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C45A14-B824-403A-8F67-20BEF6921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9E027B-4CB9-416D-8DF6-19CEA7C3D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1D9B40-EDFC-4F8A-A2AB-20F24E881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BB6630-770D-4182-A6DE-304B756E6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总部按权限汇总与筛选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F0A24E-A543-4F16-84C9-F920B0C6F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总部按权限汇总与筛选，机构和门店聚焦本级经营</a:t>
            </a:r>
          </a:p>
        </p:txBody>
      </p:sp>
    </p:spTree>
    <p:extLst>
      <p:ext uri="{BB962C8B-B14F-4D97-AF65-F5344CB8AC3E}">
        <p14:creationId xmlns:p14="http://schemas.microsoft.com/office/powerpoint/2010/main" val="11273264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979B10-7705-4A55-9079-B2FAB99DF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544B6C-2DFE-40EE-BA6F-125CE8D0B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多组织治理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72337C-296E-4AAF-8609-A7A71FE8D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统一标准与本地经营可以同时成立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0D841A-0FF1-4E37-A5EA-AACC649C6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集团统一必要口径，把贴近市场的经营空间留给直属机构与门店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C9479E-C899-40D5-8A87-662C37F37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323DA2-E30A-4A41-998A-4209628EB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EA953B-162D-4EBD-BA8A-D225EE9A0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B69F32-A5B6-475C-95F0-B9A2B680B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9BBC783-FFA7-43C2-ADB6-7C8D70A8BC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7c6aea1e5c43bd"/>
          <a:stretch xmlns:a="http://schemas.openxmlformats.org/drawingml/2006/main"/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638F4A-6ABD-4A26-9012-D0CDEB0B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B2029D-AC8F-4A0A-93EC-31607198F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787806-ED43-40DB-930B-2BF5F100E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6DEE09-B0DB-456D-8FDC-D9B041DCA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总部确定商品标准、价格策略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5EA13C-A1B8-4E46-A887-4D74F6FE5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总部确定商品标准、价格策略和数据口径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4F5187-049D-4FD7-ACF8-BDC6DF2D7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27E90E-6936-46B0-8C50-D0D715E8B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3BC18F-CA05-4BF0-908C-ADA385346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CDD46A-7754-4C35-9A62-29E1AFDEA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履约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8AF710-47B7-4053-B28A-4D79F6616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直属机构与门店在授权范围内完成上架、销售和履约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C6D616-5038-4D16-A93A-58A3568D9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C83280-8D4F-4C4F-A612-FE1A87821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769229-6908-43E3-AEE9-9F3842BF0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DDC71B-97D7-4E13-BF34-B3C47D23C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授权范围可调整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5DAFD30-5246-4FDD-8BEE-318934F4B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授权范围可调整，调整结果有明确作用对象</a:t>
            </a:r>
          </a:p>
        </p:txBody>
      </p:sp>
    </p:spTree>
    <p:extLst>
      <p:ext uri="{BB962C8B-B14F-4D97-AF65-F5344CB8AC3E}">
        <p14:creationId xmlns:p14="http://schemas.microsoft.com/office/powerpoint/2010/main" val="106489003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D084336-E7C3-46CD-AEC6-3BA969CE6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BF8229-E5CE-4C18-81C7-869D5CEB7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多组织治理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240F6B-069B-43EF-AEF9-54B3F5932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管理边界跟随组织和岗位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48C433-3DAD-4A92-BE98-6B6EFAB14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同一套系统中，不同角色按授权看到与职责相关的数据和动作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B93188-C27E-46BC-B855-86360E283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42213D-CD86-4F51-BD96-547002015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DC99B7-1A12-4E62-9E54-897A1FB43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78C736-232F-4BBE-B1C0-A7300E210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54E01B-0047-45C9-AC13-19EB88A53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6E8596-44B5-4318-B32E-98E8F3745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FFD4E37-84CA-45AF-A0CF-8923DA4487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0bea0f85d942b0"/>
          <a:stretch xmlns:a="http://schemas.openxmlformats.org/drawingml/2006/main"/>
        </p:blipFill>
        <p:spPr>
          <a:xfrm xmlns:a="http://schemas.openxmlformats.org/drawingml/2006/main">
            <a:off x="22352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A8D1A2-B797-45B2-B8AB-14D1C7DC2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集团视角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790B6B-9A72-4EBF-B559-89BB53EFF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总部按授权查看集团指标和机构异常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683890-81C8-48E9-9CA7-CC87F73EA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465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1CAB53-47EC-4553-A362-7173036A1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705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AFACBB-9793-4C55-AC0B-5A2FC4D86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7C85FE-9F42-4173-92E9-A4659EFA2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565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927D5D8F-C7C2-4215-A979-4C4E9423AE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ba564b93894b4d"/>
          <a:stretch xmlns:a="http://schemas.openxmlformats.org/drawingml/2006/main"/>
        </p:blipFill>
        <p:spPr>
          <a:xfrm xmlns:a="http://schemas.openxmlformats.org/drawingml/2006/main">
            <a:off x="588645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6ADBA9-D31E-4F86-A9C4-7D687CDA8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本级经营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F5AD5E-A606-4826-824D-6152F1774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机构或门店负责人处理本级经营与协同事项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40230A-2C18-433F-BA1E-11990C0FA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90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44ED24-4C0A-442F-AEAC-54EA6173D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77E77B-17DD-4D7C-8F50-3B56CB38D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D38A29-9461-42AC-B890-6AD666B66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9BB9F7C-53F2-416F-A688-03F0BAC402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22ff31debc4b17"/>
          <a:stretch xmlns:a="http://schemas.openxmlformats.org/drawingml/2006/main"/>
        </p:blipFill>
        <p:spPr>
          <a:xfrm xmlns:a="http://schemas.openxmlformats.org/drawingml/2006/main">
            <a:off x="95377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F31CEF-83DF-40F6-B095-DD9DE0414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岗位协同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BDDC28-1352-46A9-8675-9EC05FDC1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业务、仓库、财务和配送通过PC或已开通的手机功能进入对应工作入口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D39D028-AEB0-45B8-80CE-1AA323422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81600"/>
            <a:ext cx="7810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7F08C0C-0ABC-4085-9245-37724BF56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19700"/>
            <a:ext cx="7505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同一套系统中，不同角色按授权看到与职责相关的数据和动作</a:t>
            </a:r>
          </a:p>
        </p:txBody>
      </p:sp>
    </p:spTree>
    <p:extLst>
      <p:ext uri="{BB962C8B-B14F-4D97-AF65-F5344CB8AC3E}">
        <p14:creationId xmlns:p14="http://schemas.microsoft.com/office/powerpoint/2010/main" val="73925815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F1A3D8-7A27-46CE-A366-E4FCD84DF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7CE23F-5B7D-4A69-98C5-205595508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多组织治理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93DCBA-10AF-4EB8-97E7-EE4D43F84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经营单元的建立、调整与退出按治理清单推进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22AB7C-6BFC-4624-BE20-0F6A4E9CD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组织关系、权限与未完成业务需要在变更前后明确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160830-5E5A-4264-846E-7D78360A5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3EF70F-D3CE-4471-96DD-14B6BE4B7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D3F8E2-E740-4D8F-BB27-1E5E18CD5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7AEA7B-83F3-437C-A6A3-553FF07B1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A3917C7-DF5A-437C-B9FB-DB4AAB8C6C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c1065df7d84cf7"/>
          <a:stretch xmlns:a="http://schemas.openxmlformats.org/drawingml/2006/main"/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BC2857-61FB-4C0A-997E-E348C3ABC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79131C-C7BB-4497-9D80-C7FB2CCB1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BD897C-E7C6-411B-BAA7-20A69CF83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56029D-35D9-47E2-BB49-B9BD5A38D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组织归属、经营范围与负责人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035709-B1A6-40F9-A45A-CBDE62E15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建立时配置组织归属、经营范围与负责人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65D13E-2700-4D12-A90F-341062C52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454BFA-62DA-482E-9321-27ED44355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15DCDD-8365-4595-9BAD-47CD2C2F3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C6B974-1ABD-4DB0-85D2-D40214A66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客户、价格和业务权限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9A777A-413E-4B4A-9940-3BCFAE88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运行中维护商品、客户、价格和业务权限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C1B7EC-B882-4F21-A5E3-6000725B7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3CB80A-80AD-43A4-8838-0FE6FEFAF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3F0B08-F21B-4B43-8300-C080DA93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1C922A-99A6-4AC7-82F4-73FAEA79E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订单、账务与数据关系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CD5A5E-259B-4D72-9EE5-86406E22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变更前按清单处理未完订单、账务与数据关系</a:t>
            </a:r>
          </a:p>
        </p:txBody>
      </p:sp>
    </p:spTree>
    <p:extLst>
      <p:ext uri="{BB962C8B-B14F-4D97-AF65-F5344CB8AC3E}">
        <p14:creationId xmlns:p14="http://schemas.microsoft.com/office/powerpoint/2010/main" val="92367904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76CEC9-4E52-40A8-B936-0CB7263DA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63EAF3-6D68-415E-861D-E6701F7CF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多组织治理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0FFE7E-3135-427D-B762-B96E7602B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PC与手机协同承接客户经营任务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070E37-FC9D-4BA3-9D21-88216CCEB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管理人员在不同终端查看客户与业务信息，现场动作回到同一客户主线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416AE8-4D8E-45E6-A864-8B8C291D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881DCF-E688-48DF-9535-C5091BECE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4A72BC-7617-44EF-9FB1-7807C70A2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6F853F-59D5-4CA6-B84A-44C031857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9626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D14AC42-A23D-456F-8213-60C656D4B9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aacd1dc1634c39"/>
          <a:srcRect xmlns:a="http://schemas.openxmlformats.org/drawingml/2006/main" l="0" t="3003" r="0" b="30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71700"/>
            <a:ext cx="57721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39F399-759E-4B7B-80C6-EA15C6B92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6AC11D-17CF-43B3-9780-DB532733C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PC管理端｜客户列表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682339-8BE1-4AC8-9129-30B51E8A1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981200"/>
            <a:ext cx="2095500" cy="37909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D3C7B7-7DDA-4E5F-9DCB-B1CFFA17D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1930" y="2047875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B10A7EF-5C74-4CA5-8442-4DBC47887C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c2c40b013d4e64"/>
          <a:stretch xmlns:a="http://schemas.openxmlformats.org/drawingml/2006/main"/>
        </p:blipFill>
        <p:spPr>
          <a:xfrm xmlns:a="http://schemas.openxmlformats.org/drawingml/2006/main">
            <a:off x="7301048" y="2124075"/>
            <a:ext cx="1628504" cy="352425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FA6658-F764-4EDA-B612-BAC2B0A71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145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ED8D78-791B-4B67-80CA-270EAE823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2479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客户资料与业务关系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6CBCCD-2467-4FEB-B9A0-C109D32B2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5717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PC管理端集中维护客户资料与业务关系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F5032D-F65F-45A8-B5CF-9832A12B2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23850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419AA0-7E37-43BB-8C63-62EF011F0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7185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客户和发起业务动作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DBF4C5-1DBD-4437-B8A2-5D8F62F83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69570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手机管理端支持随时查找客户和发起业务动作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D1EEB0-D52F-4195-8120-8A1194127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624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248629-AAFD-4E5D-A2AF-3485EEB52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4958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数据范围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5D356A-29D9-4919-AF94-9C32773BF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8196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角色权限决定每位人员可见的数据范围</a:t>
            </a:r>
          </a:p>
        </p:txBody>
      </p:sp>
    </p:spTree>
    <p:extLst>
      <p:ext uri="{BB962C8B-B14F-4D97-AF65-F5344CB8AC3E}">
        <p14:creationId xmlns:p14="http://schemas.microsoft.com/office/powerpoint/2010/main" val="93519906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975215A-FEBF-4BC3-BC1E-64477C811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66AF4C-B0AB-459C-84D5-30E86151A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多组织治理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C58DE6-0522-4237-884D-7A14E202E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商品、价格和活动配置按适用对象生效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79CBE3-6239-4D93-A0BE-1855636E0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总部明确经营规则，直属机构与门店在相应范围内执行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0962B6-C7CF-4548-92C2-A3372A6A6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CDB9BB-9C7A-4B0A-9F2D-BFF0AF74E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569E14-E157-403F-B133-F07AA7BDA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7FFB17-1CDE-4F74-AE63-DE33986C5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2A3EF25-DB34-490D-ABC6-1D2DD7FAD7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7599a28c5643f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93168F-D942-41C3-9CA8-C374E5E82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E53F5A-BA0B-4C03-96CA-19456FC7D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D62012-71A0-4B80-BCA2-CC9EAA26C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79FB9A-00EF-4DA4-9931-E467EE433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商品授权范围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307160-64FB-454A-BFE9-1BEC76280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商品授权明确适用机构、门店与经营范围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57184D-FEBE-4949-B96B-9EB09EDF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906151-115F-4AEF-AC12-DAED7BA0F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86B54C-5704-48B6-B85A-D97626D8D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31F34C-5209-42BE-AB72-0E052674D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价格与活动范围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8DF7D3-D618-4E48-927C-440C2AB58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价格与活动按已配置对象和有效期执行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662948-0D98-463F-A01C-ED4E4CBD5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292342-E758-4B87-83A7-F2F57E5D1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95EEC1-66BF-4481-880F-A26FD6B0E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AEFA46-D16B-40DD-BA32-D247BCA58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执行观察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F03625-4919-47EE-9379-444F9FED3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订单与报表用于观察执行结果和经营变化</a:t>
            </a:r>
          </a:p>
        </p:txBody>
      </p:sp>
    </p:spTree>
    <p:extLst>
      <p:ext uri="{BB962C8B-B14F-4D97-AF65-F5344CB8AC3E}">
        <p14:creationId xmlns:p14="http://schemas.microsoft.com/office/powerpoint/2010/main" val="156447609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1C2F9E-F86D-45DB-8073-4DA03F1FF4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d58ba99e5e4b3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181EA2-A3C0-440B-9D14-68B8F671E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05CD52-03D7-4D47-A946-B5663B562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0"/>
            <a:ext cx="152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7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0B7F00-889B-43A3-96A7-8A57FD809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600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0EE29C-74BE-4044-99E5-5DC42E941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447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集团经营主线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D9A249-BFD0-426D-BEF6-55C7CC72B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5429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集团商品与价格中台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795902-C6D9-4B4E-AC58-939F6E7B1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14650"/>
            <a:ext cx="514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统一商品源头与价格边界，支持各组织经营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8EABB0-DAEF-4A5C-880A-9BBE2ADF3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672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1E6AF6">
              <a:alpha val="27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119D6E-23A1-4270-8647-A3E5CB219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434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主数据统一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918B64-07B6-4270-8DCE-2934643A0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9585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00A7C8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7905C9-6A34-4C05-92D7-F98D364BB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97205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经营范围授权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2BC298-379E-4D23-9679-1DBB13923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245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6E55F5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5814BA-E522-4C31-92D9-3DAFD8520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007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价格政策分层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A512CF-4FF8-41E4-AF16-DD5E28FA1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10C29A-0BDD-4BB9-9823-73C241AB2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015B9D-277B-4357-8CAD-78B31C530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5476309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1581D6-6A32-4717-8474-83963F695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2CAFCF-A991-4C1F-AAB4-FCBD037B0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50A66E-D5D9-4C41-9307-57CCE7AB7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商品资料集中维护，形成集团经营共同口径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7F6586-0109-41E9-A2C4-0703027D8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分类、编码、图片、规格与上下架状态在同一商品资料体系中维护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709575-CE96-4AF6-8034-9DE92ABA0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48AD3D-5E22-4D92-93B7-8B8E07497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A2B74B-75A6-47EE-897F-160BE4FDB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3503E7-B987-45F1-B1E9-BA53C7780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99B7A18-02BD-4418-BED8-06B6CBF4D7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d905d751ea44c8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ED19D1-AB78-4DFA-B248-AC965E0FD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DECC77-EC49-4777-9166-5B7699D95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PC管理端｜商品列表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B6C20C-E395-491E-8FE4-0F334858D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82E1A5-B098-458C-8982-1B4119B9C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D35D4D-76D7-4F7F-81A1-2C3DF7ED1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2CA704-D1D0-4992-B1E6-D6E671E80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商品与基础资料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C6844F-C7F3-4648-BA6B-CBEB0FF25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集团集中维护核心商品与基础资料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61D6DF-4B65-4E9F-BC2E-EFFC1EF7C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5399EF-A17C-4680-85E8-56248C1F3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DC7CA1-DA99-495A-BEAC-4DC2693D0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1B3C70-3424-4F58-8EF6-C6C7E5B59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商品关联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A1623F-942A-4704-9C93-28E90390C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机构与门店在获得授权后建立集团商品关联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616C4D-8A16-4487-A7D1-677FB1814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48A4E5-7CBB-4DF4-AAD7-4067B2E99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C5987E-74C3-46BF-AA24-296C8A0A4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EF96A0-0FB2-4552-AEEA-FB6371B04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资料更新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A3FEA3B-BF33-4C54-9114-24998C77B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相关资料可按已启用的同步策略和操作流程更新</a:t>
            </a:r>
          </a:p>
        </p:txBody>
      </p:sp>
    </p:spTree>
    <p:extLst>
      <p:ext uri="{BB962C8B-B14F-4D97-AF65-F5344CB8AC3E}">
        <p14:creationId xmlns:p14="http://schemas.microsoft.com/office/powerpoint/2010/main" val="119989326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A5A8903-B333-434F-BA2C-CC918734F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0E343F-0BA8-49C6-8FC7-075F2F9D8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96DFF0-3AEA-4FC6-8494-1EEA38E91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分类、品牌、规格、单位和图片形成商品资料口径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DE343B-57E0-4FBB-BED1-992D38DAA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标准资料越完整，授权、定价、搜索和统计越容易核对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DCBA75-B54B-4657-A801-5E2A3C557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154077-5947-4FEB-BFCD-47E710CC2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2691F6-722F-4A10-BE41-CE4FE74AA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0CAF45-3EFF-42EB-8580-EA01E5A9B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D61BBB7-D870-4AA8-B41B-B9B9DAFC32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0082d4cafd4896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387BF9-C72F-4CAB-AFD2-26BD8BD8E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BFE584-CEE1-4B4B-8824-B7EE1D345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PC管理端｜商品列表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7A6122-C799-41D5-9F58-508E9F5E5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EA7500-A52E-47ED-85B3-8B596467B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2475C0-DE75-4477-8B0D-F32F13AF7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2541D3-0C15-4FFA-A0CB-508A7B27B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统一经营视角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76942A-B238-4B2C-8B3C-46E009B0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分类与品牌帮助集团统一经营视角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7A3268-558E-4DFB-AA86-0D5203DD3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D02585-D533-4162-891A-52FA4109B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AFEA1D-576A-4434-8D95-CA21F2BB8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E4806C-3884-4B99-B7CD-7B4476BD9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商品设置承接不同订货习惯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D0B6B4-CE88-48EA-A166-3AA1401A6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规格和单位按商品设置承接不同订货习惯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8D4256-CCA5-4E8F-A891-951D0CA6D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A437E0-D486-4D76-8376-60AFB891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6AEA86-DBA6-41E0-8CCC-109354A8C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2CB211-FD5E-4E02-AACF-46BC563DA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按策略维护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4D2990-390A-4D53-9220-09459F3F2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图片与详情可按授权和已启用同步策略维护</a:t>
            </a:r>
          </a:p>
        </p:txBody>
      </p:sp>
    </p:spTree>
    <p:extLst>
      <p:ext uri="{BB962C8B-B14F-4D97-AF65-F5344CB8AC3E}">
        <p14:creationId xmlns:p14="http://schemas.microsoft.com/office/powerpoint/2010/main" val="179502599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FC2971-2D1A-4E92-A02F-96D187D41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441093-E038-4273-BCA4-3E5E4E51D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87F6F5-B38E-4120-8498-D7E0980DB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按组织、区域与渠道开放可售范围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393BEA-8418-4559-826C-698CA9820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商品不必对所有组织全部开放，经营边界可以精细控制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B1A43D-52FD-49C6-9FB4-1D40CC18B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AEE7CE-F01E-4EB7-8A0B-BA7FBAD97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2BDDDB-0F1C-4942-8A75-05259A1D0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C24B04-BCD6-4F79-887A-9CCB2167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A455C03-87C1-495E-BA7E-4172B59EA5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84bb72c834459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3197A2-4966-42B9-9A3F-C91DF3DEC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9A0DCB-14C9-472A-8630-1B94E57E0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6D64D2-8C53-4FAF-90B7-40EE57A9C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08B489-9E27-4CB3-9D53-FA48E7EBE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FCC60B-C65C-4E1D-B2FA-CC42ED603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选择商品后指定可经营的组织范围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930E57-0A75-453E-BC30-C920620B8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4F3DE4-AE39-490E-B5BD-20DF8F3B8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4F324D-83E2-4C60-8989-17721D38E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B6E70D-4A25-4442-82AC-E86933682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不同组织可获得不同商品组合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673D65-BCD7-4FD9-A672-64EE7C22F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不同组织可获得不同商品组合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843519-3329-4EEE-91B6-7F7124F3B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ABBE74-46AF-4C50-ABBF-965C04253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1B8C0A-860C-4350-9E50-31322E7FC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497C6C-6AE0-436F-B906-591F3EF74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可售范围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122875-39A7-4843-ADB3-8AC6B346C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授权结果直接影响后续上架与订货目录</a:t>
            </a:r>
          </a:p>
        </p:txBody>
      </p:sp>
    </p:spTree>
    <p:extLst>
      <p:ext uri="{BB962C8B-B14F-4D97-AF65-F5344CB8AC3E}">
        <p14:creationId xmlns:p14="http://schemas.microsoft.com/office/powerpoint/2010/main" val="155176675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B6F9C5A-7981-47DF-B6AE-7FB0103E5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C98077-C133-4F1A-9048-8D4C3D4A3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66CB37-9AA2-4FD2-B610-FEDBA0C50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商品授权与资料更新按既定策略推进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299077-3B99-4ED7-A956-2AAE0B58C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集团调整商品后，直属机构和门店可在关联商品上继续经营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1C58EB-3268-42D4-B8B8-1A1358282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EA2D9E-764C-4C31-933E-D41C67BEA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BDC064-16A6-4AF6-8B10-CFE9E59C7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4A2FBD-8AE3-4046-9F41-C2424A2C3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17A7554-FF01-4DD9-8302-DFF6711A3D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f2456fce8b4c0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58A259-EA71-44B6-801A-1E126E6F3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9EBA2F-A28E-429E-AF17-5D836CF7D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E0C07D-FC80-4E4B-A926-D8D353480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4F1DC4-A3EE-4D5B-9204-55EA7246D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新增商品授权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A29DD4-241B-48D0-88C8-DDCC341E6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新商品经授权进入目标机构或门店商品范围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D4FDE4-02AA-4C17-9731-E47EA0274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1270FD-5038-4EF2-95F5-7154F72EC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E60DCF-3252-4D25-BB3E-C48D33ABC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3DC4A9-35F0-4498-A7A2-B2B7EB014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关联资料更新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BFBAD5-2733-4494-9DAD-954828559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保留集团商品关联，按启用策略与流程更新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5E86DB-17E5-436B-93CA-9EAD3F462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E9F95A-2A31-4041-BB2D-7232D9A83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001C90-425A-45CC-8266-DE46B51E1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B423AE-DBBC-4675-89C5-97801DF98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停止经营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BC765E-06FE-487D-A167-C9483819A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停止经营时同步处理可见范围和未完成业务</a:t>
            </a:r>
          </a:p>
        </p:txBody>
      </p:sp>
    </p:spTree>
    <p:extLst>
      <p:ext uri="{BB962C8B-B14F-4D97-AF65-F5344CB8AC3E}">
        <p14:creationId xmlns:p14="http://schemas.microsoft.com/office/powerpoint/2010/main" val="61040336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43887B-0F3C-46D0-87D8-C36E2C498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74CD28-CAA3-47B9-9584-83DB1C303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04C84C-D292-49FC-8BE4-10CC0AD85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下级补充经营信息后完成本地上架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2B1E3F-3119-42BC-9A66-883B8EF77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共用商品基础资料，也允许组织维护与本地履约相关的信息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2989C4-3C47-4482-B550-6F07604AD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15CA16-6739-48D8-86B8-8B367757E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24A10F-76CE-47F3-8AEB-E423DFE36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29281D-BA5C-4721-84BC-7E1E338BE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248150" cy="3505200"/>
          </a:xfrm>
          <a:prstGeom xmlns:a="http://schemas.openxmlformats.org/drawingml/2006/main" prst="roundRect">
            <a:avLst>
              <a:gd name="adj" fmla="val 43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D81C3A3-9CCC-47B9-8891-40604C1D71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165bde10054d6d"/>
          <a:srcRect xmlns:a="http://schemas.openxmlformats.org/drawingml/2006/main" l="11746" t="0" r="1174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90750"/>
            <a:ext cx="4057650" cy="3314700"/>
          </a:xfrm>
          <a:prstGeom xmlns:a="http://schemas.openxmlformats.org/drawingml/2006/main" prst="roundRect">
            <a:avLst>
              <a:gd name="adj" fmla="val 3448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BC57B8-258E-41D8-A0B6-4B4E80323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1049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093DB7-EFC1-4F03-9423-19FCE3C8B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商品主图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375CB3-A450-4CC7-9866-8802114D5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095500"/>
            <a:ext cx="6343650" cy="179070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3A0B7AF-4FA2-4C96-94B1-34CAEF496C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fd20dee41f443f"/>
          <a:srcRect xmlns:a="http://schemas.openxmlformats.org/drawingml/2006/main" l="0" t="29195" r="0" b="291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57800" y="2190750"/>
            <a:ext cx="6153150" cy="16002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F89259-5C39-4075-804F-5E4981E33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2305050"/>
            <a:ext cx="17526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6A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98A52F-2411-482C-81F1-C7D2CB445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324100"/>
            <a:ext cx="160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名称 · 编码 · 价格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7B345C-BF6A-458F-99DC-728E6C4A5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4114800"/>
            <a:ext cx="2000250" cy="148590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2F438C-0866-407F-AE0F-FA71B3E9A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4286250"/>
            <a:ext cx="1695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下级确认本组织是否经营该商品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D4EB36-5C0B-4C22-87C1-7EB348129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4686300"/>
            <a:ext cx="1695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下级确认本组织是否经营该商品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3226D4-F2C3-4563-9EE6-CCADD6846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114800"/>
            <a:ext cx="2000250" cy="148590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5B7158-39A5-42A1-88E4-6830A07C9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4286250"/>
            <a:ext cx="1695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库存和商城陈列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F1CBEA-3A94-4792-8753-D2163F6CF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4686300"/>
            <a:ext cx="1695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按权限维护售价、库存和商城陈列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2B6FDA-856D-4ADF-9AC5-702E2678C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4114800"/>
            <a:ext cx="2000250" cy="148590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02B184-768C-4D8D-9226-3B841CF02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86250"/>
            <a:ext cx="1695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发布后进入对应客户的可购目录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E16F59-0AB5-42F9-9CBF-16C862C5A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686300"/>
            <a:ext cx="1695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发布后进入对应客户的可购目录</a:t>
            </a:r>
          </a:p>
        </p:txBody>
      </p:sp>
    </p:spTree>
    <p:extLst>
      <p:ext uri="{BB962C8B-B14F-4D97-AF65-F5344CB8AC3E}">
        <p14:creationId xmlns:p14="http://schemas.microsoft.com/office/powerpoint/2010/main" val="54308830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46A2C55-13E7-490E-B2B5-DCB5B5972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23BB93-2514-42C1-8E67-CE39DDE0F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DAC55F-7F8F-4A9D-ACD2-3F77F1EF5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共用商品底座，本地保留适销组合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ED5DCF-D302-4093-B411-3651F73CD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不同市场可以选择更适合自己的商品组合，又不破坏集团统计口径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A153B8-EC13-40A1-B611-54092FCD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1E4E58-6C40-454F-B518-83E1F6EC7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F2F450-8AB4-4079-A763-7551F02DF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EE8D33-90EA-4107-8A73-C5B4EFBCC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6511567-6A44-48A2-A4A6-01D7B7518B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1be9ce558f4a5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EB0ECA-3107-4A4B-A1E5-878FE3917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4CE888-A145-4287-A316-2BD0D1840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E170E8-37BE-47A6-B32E-4C8525754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D07D3C-27E7-4316-B4E4-C13A8CC8A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总部提供集团商品池和经营指导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08B120-66D3-4A15-896C-7D04A6BD9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总部提供集团商品池和经营指导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9E01F8-2359-4E8B-A990-6A2A43411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EEDB90-0521-4090-B3A0-702B30EA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FBE328-0BBA-4715-843E-BC445F7E4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0AF5F7-8C23-489F-A366-EE9E248D7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商品中形成适销组合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19D663-AFCA-43C4-AFAC-DD3C1E3B9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机构与门店在授权商品中形成适销组合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7DA89C-2692-4A13-92B8-1D4F086EC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0AD80E-2AF6-47AF-885E-EF03107E2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4A7790-361A-436B-971D-289F743C9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20C234-EBA6-4816-9AE3-DB4678FAF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销售结果可按集团商品关联汇总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FD27E3-27B2-4EBA-9A1F-10DB45494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销售结果可按集团商品关联汇总</a:t>
            </a:r>
          </a:p>
        </p:txBody>
      </p:sp>
    </p:spTree>
    <p:extLst>
      <p:ext uri="{BB962C8B-B14F-4D97-AF65-F5344CB8AC3E}">
        <p14:creationId xmlns:p14="http://schemas.microsoft.com/office/powerpoint/2010/main" val="50142981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DB27CA8-6DB7-47C2-AB0E-7C6B26243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C7CE7F-7F09-4EA6-99C7-CCF2BDF3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06DBC1-037C-4DA4-BB30-D5156C31C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多规格与已配置订货单位归到同一商品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D72D58-64AC-4260-B252-3560B6946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客户按已配置单位订货，统计与履约口径以商品设置为准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B89BC1-C93D-4759-A13D-6A98F824E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BC75BA-9825-411E-A63B-622CA8B60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682A8A-9109-4A35-A278-3D704F80E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45006C-C5BC-4DB4-9913-0770FB7D4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AAFD945-7F78-4F26-9065-C272222E77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332eecce9e4723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3BBCC6-11F3-4285-BDCD-841661006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54C4AA-44BF-42AA-975D-890D60103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PC管理端｜商品资料示例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96A86A-6031-4198-B18B-487FD5A36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2BB55A-5E47-4FF5-B0E4-30FED88C0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CB5808-E014-4F45-BAFB-D44C3D802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90F930-5AD7-49A0-85BE-B90860CBD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多规格管理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CBBCBE-B2D9-46B6-A3E2-DF8FF8C7E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同一商品可设颜色、尺寸及型号规格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F14543-1057-4747-AC9C-6275CB35A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36D44B-AFF9-4FFB-8B11-7F5064380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FA9B28-CCBB-4ECD-B4F0-779467FD5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EE85AF-11CC-4B6B-90A6-D8F59C02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商品设置展示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20876B-E20D-48B9-A3FC-F75EF9DD1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件、箱、套等单位按商品设置展示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03D7DF-FF52-4AE3-B2D0-BA88ACF05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70CABC-9E0D-4C14-A0F1-F67A7569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4745B7-3547-4240-8A4D-3DA103E72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920922-7E9C-433B-B060-7C12A0633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换算与库存口径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232116C-048F-46BD-B954-90DE3F8C9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单位换算、价格与库存口径以已配置规则为准</a:t>
            </a:r>
          </a:p>
        </p:txBody>
      </p:sp>
    </p:spTree>
    <p:extLst>
      <p:ext uri="{BB962C8B-B14F-4D97-AF65-F5344CB8AC3E}">
        <p14:creationId xmlns:p14="http://schemas.microsoft.com/office/powerpoint/2010/main" val="114948376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C0804C3-CEBE-4D7D-882B-90C07A5B7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12D04A-3B16-4126-9BF3-08B058B3C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3D1AC7-0534-4CDA-A840-7CEBBF0C7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集团参考价、机构门店价、客户价与活动价分别配置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2A7B96-102B-481E-A5EC-D7FE59DCE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不同价格围绕适用对象、范围和时间维护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8D8C1C-191B-47DD-99D2-EDA332576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3F419E-4D30-4FD5-B9E9-5C7BB5D27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0C03A1-7CE3-4F17-9BFD-387685C9B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D637B8-B4E7-4ACB-B0B4-35BE99292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0E83F21-E864-41AE-B1AB-1D04A18290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48f24425b9458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095B9D-D367-4657-B856-13CC2CDAE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95972B-DE4C-495D-A6D9-85E611098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286D01-6A6E-470F-B5A2-6499877F8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9EAB09-FA86-4C95-90AB-528B179C0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集团价格参照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90BCF5-0558-4C00-8454-873930C7E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集团参考价为统一经营提供参照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AFD181-8FB7-4520-BE63-79E8B3DCB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DD7AFA-99E6-4D3F-8619-46C1DBA6C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E93440-EF7D-43C1-960C-8FAC4EB89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F719F8-20F0-4D57-A47A-40329D164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组织与客户价格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F8A279-8B8F-4A77-8688-41AF61FFB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机构门店规格价格与客户价格按相应权限配置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A68CC7-E37A-4848-8176-B964BD120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DC6738-3C2A-43B3-A56E-0CED5E9F1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AF20BC-296E-4282-BBEE-D08D5105E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A4C9A0-2D69-4EDC-A090-C2499FC50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订单试算核对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9F98D1-D9BF-441E-A711-BAEEFD705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最终适用结果以已配置价格、促销规则和订单试算为准</a:t>
            </a:r>
          </a:p>
        </p:txBody>
      </p:sp>
    </p:spTree>
    <p:extLst>
      <p:ext uri="{BB962C8B-B14F-4D97-AF65-F5344CB8AC3E}">
        <p14:creationId xmlns:p14="http://schemas.microsoft.com/office/powerpoint/2010/main" val="154863540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CC4E06-1983-4A7C-AE35-59A634DF8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8F87F5-540D-488A-A25F-BBA856BF3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5225C8-8FB9-49AC-8722-7A8E2B017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总部提供价格参照，机构与门店按权限定价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766510-21F7-4111-8F1A-9E15A0429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集团价格策略与本地市场调整在同一商品关系中协同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FB9328-CE6E-4784-9CD9-6554351E3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E30A1B-2176-4F3A-9630-B1059F33F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AEA93E-E61B-4283-BF57-23D031764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5D779F-4605-412A-8DEB-968592A45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C7431F-2AAF-4DFD-9666-3D9449720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574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6AF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609A42B-1382-409A-817C-1350EDC47A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dc1c8964a94e73"/>
          <a:stretch xmlns:a="http://schemas.openxmlformats.org/drawingml/2006/main"/>
        </p:blipFill>
        <p:spPr>
          <a:xfrm xmlns:a="http://schemas.openxmlformats.org/drawingml/2006/main">
            <a:off x="914400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C4BC8E-5732-44F8-91D4-66E142A05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247900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集团参考价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822559-98FA-48C4-A4EA-C09C5D6E2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38450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总部维护集团参考价及商城价格来源策略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9A9886-A352-4A1C-A028-5ADF4B563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95500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287AF5-0C87-4436-8DF0-1E2BBAA8C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2574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7C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F138444-759A-4F6B-BA21-42248DA6E7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7b8cd267784224"/>
          <a:stretch xmlns:a="http://schemas.openxmlformats.org/drawingml/2006/main"/>
        </p:blipFill>
        <p:spPr>
          <a:xfrm xmlns:a="http://schemas.openxmlformats.org/drawingml/2006/main">
            <a:off x="64103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5BB597-2A47-4EF4-AF1F-3FEDFCABD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247900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组织规格价格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CF76A2-E9F2-4D18-9530-4E4190D50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838450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机构与门店按权限维护本组织规格平台价与市场价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41EF2D-AE3B-45BF-89DB-E34BAC8B9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8125"/>
            <a:ext cx="5324475" cy="1800225"/>
          </a:xfrm>
          <a:prstGeom xmlns:a="http://schemas.openxmlformats.org/drawingml/2006/main" prst="roundRect">
            <a:avLst>
              <a:gd name="adj" fmla="val 84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9439A1-4E21-426C-A775-A16482449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10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E55F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29ADE18-04D4-4EC0-9AAA-4134E012A0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9b7e0426f3430f"/>
          <a:stretch xmlns:a="http://schemas.openxmlformats.org/drawingml/2006/main"/>
        </p:blipFill>
        <p:spPr>
          <a:xfrm xmlns:a="http://schemas.openxmlformats.org/drawingml/2006/main">
            <a:off x="914400" y="42672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BFD1EF-1D9F-4136-9C67-8C92B3BC3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00525"/>
            <a:ext cx="4391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商城价格来源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E4B4EA-8829-41DE-86EF-C3FAF327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91075"/>
            <a:ext cx="49434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商城按价格来源策略展示集团价或归属店铺价</a:t>
            </a:r>
          </a:p>
        </p:txBody>
      </p:sp>
    </p:spTree>
    <p:extLst>
      <p:ext uri="{BB962C8B-B14F-4D97-AF65-F5344CB8AC3E}">
        <p14:creationId xmlns:p14="http://schemas.microsoft.com/office/powerpoint/2010/main" val="141719592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3D75F5D-661A-4D40-AF35-BA540B5D5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436D29-F772-40C3-9CB5-7B58372C6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BBA96E-DFD8-43DF-9E4F-B73AAF80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不同对象的价格按已启用模块分别维护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328993-5459-4CCD-B638-B5B5DF033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价格差异有明确对象，成交结果通过订单试算确认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09D091-C01F-4FE7-827E-9C57F7B04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22B216-2C41-41F3-93DD-D1B94332C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BF8DB6-80F0-4CD4-9384-403B381E0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980E06-E536-4B46-A61B-2DAA51B4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5FA16F0-04B6-4CFA-8AF3-7C19E90E4C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a4f28e5696429a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0F79D0-202C-4ED9-BB4A-1CD693D85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88CA12-E8DC-4F90-A8C6-E5D46C82A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PC管理端｜客户价格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A0CE78-FBF7-4671-A3E4-C59337A61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C1BCCA-8E35-4A8D-81F9-FAD161549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FFDC2B-EB18-4827-9117-FFCD1C507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2E379C-FD10-43E8-ACE2-4618636B0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价格按相应权限维护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70B8EC-9A89-4A21-8E95-8888CCE68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集团或机构门店规格价格按相应权限维护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A09D8B-E6BB-4BA4-A99F-FCCC8E7C3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22C8CD-8003-42BF-ADB0-1B744C685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86A8AA-59D1-4DB4-93C6-1EF5A6484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FB3B20-29A2-4F35-82C1-3C0F1F0CC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客户差异条件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D0BE0A-82D1-4546-B221-B473ECB6F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客户价格与协议关系承接差异化条件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032ED5-3249-4CA8-9E22-570FCE8DD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27EB57-58DE-49BE-B8BC-481CE38E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4E28E8-111E-45CA-B215-2065307E7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83E7B7-D1D7-4199-86E3-D26EA5DCA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订单试算结果为准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3160740-D42D-4656-B56D-04C535DB5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最终适用规则以当前配置和订单试算结果为准</a:t>
            </a:r>
          </a:p>
        </p:txBody>
      </p:sp>
    </p:spTree>
    <p:extLst>
      <p:ext uri="{BB962C8B-B14F-4D97-AF65-F5344CB8AC3E}">
        <p14:creationId xmlns:p14="http://schemas.microsoft.com/office/powerpoint/2010/main" val="121704819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3EBCF7-5013-4D32-86FC-EF943039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95AD51-A4C9-4A37-B100-FF2FF3953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商品与价格中台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A49DE0-C1F7-4F6F-BF7E-4CAD38DA7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集团活动与本地促销按适用范围配置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6C70E1-EB44-4DA1-9C00-5177D421E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集团建立经营节奏，机构和门店结合本地市场执行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99862F-3D22-45DA-97C4-00CB7959A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248D44-BA74-4763-AFFC-B61CFE62D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1A8B29-27BE-44F1-B531-421E252E4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8D9E64-8DDE-44D2-97EE-CD17931D2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C1657B3-A410-4AB4-B4CB-304341CBF5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7c68227418491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C1C846-BF76-4BD8-8D0E-5D56509DF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3B4CF9-ED09-4CA5-A2B9-3721AA2E9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761894-0680-4676-AB0C-FF215BD8E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133661-601A-492B-B800-2B52B9F20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活动适用范围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36CF2D-A6EB-4A10-B70C-6C1561099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活动明确商品、客户、组织和有效期范围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A71C4D-04EB-4C64-88A0-43959BE00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484887-53D9-4F84-9587-1C4A85688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AC8F6D-3405-4B49-9A99-537029988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181872-AB81-4948-8708-9698B1525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按启用模块配置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E235E6-9D2A-4A6E-898E-2D5647929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价格与促销规则按已启用模块分别配置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B619F4-890C-4AC9-9147-85D51A0A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B0B56B-61C6-4646-B4C7-3CB5B342C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E69452-00CE-4C7A-B1FF-6CD90AF4A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822C03-3E7F-41F1-833E-C28DB733C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订单试算核对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8220B5-C2E4-4E84-A1A7-56C6221B0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订单试算呈现当前适用结果并保留订单记录</a:t>
            </a:r>
          </a:p>
        </p:txBody>
      </p:sp>
    </p:spTree>
    <p:extLst>
      <p:ext uri="{BB962C8B-B14F-4D97-AF65-F5344CB8AC3E}">
        <p14:creationId xmlns:p14="http://schemas.microsoft.com/office/powerpoint/2010/main" val="74191779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22E565-5516-4740-BF82-CAB28BC42F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688f7b71e847d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B408AA-E82B-48CF-8160-19EA12B79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D039EF-E337-4D63-99EC-CBAFCB4B9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0"/>
            <a:ext cx="152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7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F1FFA7-D0A6-4059-812D-4BE6593E8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600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2CD200-2185-4166-9EC7-988BA3A62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447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集团经营主线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302524-24BD-478C-8977-EF82A8237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5429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客户与渠道资产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2BAC9A-2D7D-4A1C-8573-2E9E9CC4E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14650"/>
            <a:ext cx="514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让客户关系可归属、可协同、可持续经营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3A2387-0351-4D71-A2AA-EFC2BC870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672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1E6AF6">
              <a:alpha val="27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7E22D9-7FC0-4962-BB04-7B7804821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434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客户回到集团视野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F30B09-3D76-444F-9D01-5E0B8E44A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9585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00A7C8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F79863-227A-44D8-9912-BFAF620FD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97205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归属关系清楚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C25880-CC51-45A6-A2DB-A73C5DEF4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245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6E55F5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E3ABFD-2412-45F0-BFB0-6A7950AE1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007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渠道协同连续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7192CD-F401-4C26-879B-DDFC1EB23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D0C4EF-45DD-4933-92FE-2C6B94DE9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3AF50A-8B59-4E3B-9F49-E42778D05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62714253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504262B-7307-4AF4-8F62-17F1D5DFB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306284-0B48-4840-83C8-F71BFEB19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客户与渠道资产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AB4620-3F2D-43AA-8A6A-5D2E48479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以客户为主线关联资料、归属与交易记录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24EAED-78CC-4626-B9B9-3B4BF03BA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总部掌握客户分布，机构和门店承接日常经营与服务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77F836-809A-4F62-B3C4-4128D830D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C6E73A-DE3D-426D-8DFE-D535F665D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5F7441-F834-475E-B7C8-1884EE024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E1005B-2ADC-48BC-A517-FC2BB4710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2DF07DF-7CF2-4D7E-8636-A564848E51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c8e3379965452d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392271-34D4-466D-ABFA-AF8FAC8DD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E70C00-2E63-4F6B-B8CC-76BD291F4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PC管理端｜客户列表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B8AFFE-0C93-4972-940C-473ABD636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51D22E-2AF9-4009-9D6C-AD51E6FBE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EBCA33-865F-4125-AF11-B94870736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560888-AB24-49BC-93E1-6BD07A29D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资料与归属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39A414-76D5-4479-A573-E8D438FE7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客户基础资料与归属关系集中可查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B36739-0D05-4909-BD58-7B4489041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FBB2E8-9BCF-4F11-889B-51C29571F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B2A48B-ECB0-45D5-BE01-D0CF9C4E0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65DB02-36D4-4FB7-8218-845824B99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客户业务记录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0E686E-C985-4B6D-AC86-8C5DA9375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订单、客户价格与服务记录围绕客户关联查询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11AB5F-6BFD-4849-940A-141FCB68F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C167FC-905E-4479-82D1-B5303BFA7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CD4BA9-41D5-4C90-AC62-1CF417C61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098405-C3A2-407A-A262-B57DFD1F7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集团分布视角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36318F-1465-4319-B48D-20BDFBA84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总部按权限查看客户分布和业务变化</a:t>
            </a:r>
          </a:p>
        </p:txBody>
      </p:sp>
    </p:spTree>
    <p:extLst>
      <p:ext uri="{BB962C8B-B14F-4D97-AF65-F5344CB8AC3E}">
        <p14:creationId xmlns:p14="http://schemas.microsoft.com/office/powerpoint/2010/main" val="88657548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3926DB6-1011-4EBF-B733-84E68AE4D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EEC2A3-6888-4494-B9CC-9E9EBA626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客户与渠道资产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BBC101-9758-4485-99B5-63D434AE2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客户资料为区域服务与业务协同提供基础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6B8465-3BD5-4D20-9221-7DAE6D8D6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客户名称、类型、地区与联系人先形成统一档案，再按项目规则配置服务关系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392B2F-EBA0-497C-8C2E-2F6A08C2E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5A5609-892D-4595-A1BB-175116C9D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C158FE-40A2-47DE-97F9-64797336D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31A1E2-8F93-4713-93A0-FECB75B26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B788B5B-FA91-49ED-AAB4-C4288C8D3A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e5a251595847e7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2A7D5A-17C4-4117-8F6E-B2C9A11B6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2332DA-B3EC-4558-9103-B3796D30A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PC管理端｜客户列表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C6DB42-C569-4304-892B-AEB27A49F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850ACB-B446-4EE9-90F6-75F8F7FE9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E6DB80-DFF7-4A15-8698-6B566D942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0DD4B8-FF8E-4CAC-8648-3222D96DA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客户资料维护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3C4FE8-C50A-4712-8612-0CF3B6594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客户名称、类型、地区和联系人集中维护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DE9536-D4CD-4387-831A-C833DAF6A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1BE06D-2A64-44E2-B8D9-78A9FBB1F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9DE78C-28AC-45E7-AA3C-CC019D370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F2EAB9-EF2F-44D0-B6B6-218EBD5C5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组织和角色配置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5FBA11-5FD7-48DC-A8F5-6313E9CD7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按组织和角色配置服务及数据范围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272DCB-896E-4B2D-B217-D6F8ABE5E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005AB2-AA57-4327-A1AF-1F5D9D399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86AAE8-5D40-4A32-850A-AB27E16C0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FDB3CB-0783-4A77-925C-E358063D3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客户关联订单与往来事项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757F38-2872-420C-98A5-8F14C1FF6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业务调整前核对客户关联订单与往来事项</a:t>
            </a:r>
          </a:p>
        </p:txBody>
      </p:sp>
    </p:spTree>
    <p:extLst>
      <p:ext uri="{BB962C8B-B14F-4D97-AF65-F5344CB8AC3E}">
        <p14:creationId xmlns:p14="http://schemas.microsoft.com/office/powerpoint/2010/main" val="82983097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FB6DAC8-DB37-4490-AF68-C97031B24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703CF1-0C42-41D5-B42C-0C7B36D9A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客户与渠道资产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1E05B0-10C6-4F71-A8E6-EF59598AF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调整客户归属前，先检查关联业务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DB0012-6D03-476A-B65E-948B2EE89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先核对未完业务与往来，再按规则调整客户归属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AC3E7B-694E-40EF-A372-54A5C8005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2C1388-4A59-4B2A-AAC3-F1AC01C59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19EFC9-3DC5-431E-809D-7D6442F7B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6BCDD6-401B-433B-9045-894A77562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CA050DF-42C0-4FDF-B7B5-29B8450DAB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87a7c5220941f6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B5831C-2A58-476E-AC4F-15C9E88D4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433B6B-E8E7-4415-8641-C3A234E0F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6A8E9A-01A8-4FC0-8507-2F96CB593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26FF60-222E-4B1B-B8C9-A9FB1506F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EA1A49-0E2D-490D-B57A-9FA7B5452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50B6D7-2959-413E-937D-7C489DFF9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订单、积分与购物车等事项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3C88EF-F016-4E80-B240-9043634D7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按既定规则检查未结欠款、未完成销售订单、积分与购物车等事项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53C668-6FE5-4318-B88A-E9DD17115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F0B4BD-756E-458B-8D39-F46A8CDA8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047CAC-8C43-4D55-871F-8736B3F7F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0851AF-38F1-47C6-B9AB-72B70D928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组织并保留变更记录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C268C1-9C24-4683-8A01-C95BF4396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检查通过后更新归属组织并保留变更记录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443C9A-84D3-4F9F-89FE-BA94C866A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83F8D3-7802-40AD-BB2E-C5886F728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86CCE9-395A-4E32-A0AA-532D77931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15DFA5-08E6-4C3B-B965-FCDA9E0A6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历史责任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838C66-E01F-45FC-A8F5-AED2676FC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历史业务责任与后续服务按双方确定的规则处理</a:t>
            </a:r>
          </a:p>
        </p:txBody>
      </p:sp>
    </p:spTree>
    <p:extLst>
      <p:ext uri="{BB962C8B-B14F-4D97-AF65-F5344CB8AC3E}">
        <p14:creationId xmlns:p14="http://schemas.microsoft.com/office/powerpoint/2010/main" val="286934313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2D48B1-658F-49FD-8709-C3856B764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121622-F845-4B32-BB19-4A08D5D61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客户与渠道资产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6FF989-892A-49D2-AB51-10E238581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集团与直属机构、门店协同服务终端客户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8E8F6C-840A-4BB9-A0D3-3BB5DD520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供货关系、客户归属与业务责任在既定组织范围内协同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2F4E2F-5B59-4ACE-8AC1-C6D6AF26C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0B490A-1E15-49E0-8034-FC6DD7019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B82897-D1D4-45D1-9274-5D1E113B4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68E93B-2C8C-4ED6-88B7-BAC8C5C36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D0FD54E-0FA2-4BFD-B0CE-243A2DD146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2ef83d924045a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1AF1D3-7CD1-4A5B-9F05-B27099F87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F2F0DE-37E9-47BB-93E8-93141B880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588366-15D9-42B5-B99C-760512516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9A2BDB-D779-4578-95C2-69276CC64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总部规则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E30EF6-0436-46F6-8A41-C02BCA2D2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总部统一集团商品、价格策略和经营视角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9FD4D9-DB57-40D0-AAB5-DECEA9890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CCE9EB-245B-4383-8702-330C786EF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7BD630-A67E-480E-A651-38BF07CB9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2D5EDF-2AF5-42D6-B459-9BFF96747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客户、订单和履约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BD7434-6378-4223-ADC3-832CDF138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直属机构与门店承接客户、订单和履约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3C1C4A-6908-41FB-B28B-86BB324C2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CC91EB-D1D1-47FC-B0BB-053FA5A2B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B624D2-63D6-464E-8A94-84A181333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66AEE4-E05E-4511-BB88-08C46147A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采购服务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B690C8-1747-41ED-8255-19BFF0191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终端通过PC和手机商城获得连续采购服务</a:t>
            </a:r>
          </a:p>
        </p:txBody>
      </p:sp>
    </p:spTree>
    <p:extLst>
      <p:ext uri="{BB962C8B-B14F-4D97-AF65-F5344CB8AC3E}">
        <p14:creationId xmlns:p14="http://schemas.microsoft.com/office/powerpoint/2010/main" val="160246092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D63C5E7-7A68-4674-BBC0-BE8F8B11A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DD22D3-45D8-40BA-859C-C7891D163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客户与渠道资产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4F346E-2724-4494-9998-AF8DE797D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以客户为主线连接商城、订单与服务记录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6E2E99-4E86-4BB1-983F-5F0930831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登录、采购与售后信息分布在相应业务页面并可关联查询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8048C7-4D2E-4DCC-AD8A-D6602734D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AA5C8C-170C-4E98-8174-B4D1BE118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3CFA71-4A75-41F0-8B13-A3F1B8B66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3C8FF2-B374-4548-BB62-41946EF28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191250" cy="37338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A603115-75AF-4896-B7A1-B19A01794D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148a25569d4a7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6000750" cy="3543300"/>
          </a:xfrm>
          <a:prstGeom xmlns:a="http://schemas.openxmlformats.org/drawingml/2006/main" prst="roundRect">
            <a:avLst>
              <a:gd name="adj" fmla="val 322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3BEF03-973E-49D7-94CE-774B21E6A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764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A05A08-0F7E-4F25-8CAC-BCF9C1357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A27333-D37C-4017-867B-C65CE1BAF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76FF2B-ABAD-4495-AF82-4EC1BA59E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2193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客户适用条件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04BDD3-965E-4BCE-A856-2D89465AE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5717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客户身份关联可见商品、价格与结算条件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131174-1D51-4C7D-BA86-06E910629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A925DF-8AFD-4047-8D4F-3B9B5C4F9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09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EB7D7B-B43E-4721-9B51-1F52CB24C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29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E95439-1FBC-45B8-A63D-594705F96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8137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客户快速复购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F836E6-F3F5-457A-8620-4371AA0F7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733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历史订单和常购记录支持客户快速复购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5A885A-C2EC-4B54-A3BA-39640C6E0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00550"/>
            <a:ext cx="43243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F3760E-0861-4A91-BC3A-979EB9D56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5720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1C3A0C-3A94-4CFA-9DD2-1960237CB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5910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D53052-D68A-4A5A-BB31-CDC59F05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543425"/>
            <a:ext cx="3295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客户持续服务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78AC57-BBDA-4E0C-B9E2-CB843CF9D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8958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业务人员在客户、订单和服务页面持续跟进</a:t>
            </a:r>
          </a:p>
        </p:txBody>
      </p:sp>
    </p:spTree>
    <p:extLst>
      <p:ext uri="{BB962C8B-B14F-4D97-AF65-F5344CB8AC3E}">
        <p14:creationId xmlns:p14="http://schemas.microsoft.com/office/powerpoint/2010/main" val="1146212629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865124-B997-40E2-9FFA-8F9C7E157B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96f113eb0a48f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BF771F-CDAE-4925-8DD5-0D109D146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0E1AC7-88FD-46FC-9598-E9D70624D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0"/>
            <a:ext cx="152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7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2D7211-0D7A-4C48-B9FB-E58ECBB34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600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284DF3-0C2F-4ACE-9EC5-FDB65AD7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447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集团经营主线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AE0A04-D1BB-4B77-A87D-B8C06BBF2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5429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C3442A-E0C8-4681-A89A-D0675DBD5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14650"/>
            <a:ext cx="514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一个品牌入口，承接不同组织、不同客户的采购关系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54DCEA-B366-491E-9E71-7FF46AC85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672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1E6AF6">
              <a:alpha val="27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A4FE3C-9FFC-4886-A8C7-FAFCE1AB1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434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品牌入口统一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B8D74A-D005-4D42-BF3D-CBB985566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9585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00A7C8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96EB58-8962-47FF-A606-EAAA3A86D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97205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采购目录适配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E4A3ED-FD53-4E22-BA7F-AA2E6956F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245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6E55F5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433360-1556-4613-A46F-1D2898825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007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PC与手机连续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1DA502-CAC6-471D-8755-C243DABF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F750D9-7D46-45E8-9C57-3955720B5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5AC2DD-8B9E-4A88-B6C9-9019F8DFA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1384001426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42DCE1-4A17-4A07-8BAA-94D20C2EE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B920C1-97D8-45B5-869F-DD83631DC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4A695C-4994-4488-B3A2-49EFC197A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集团商城以统一品牌入口服务不同客户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AB7061-EE31-4DDF-AF30-B6846F1F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客户按身份进入适用采购目录，PC与手机连续承接采购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42F38D-40AA-41AB-B66D-5FB8B25D6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7BC5FC-BFD6-47E1-A9DC-2BAA6CCCF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73551E-EBCA-41D8-946B-06BC454B6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7B656A-46DE-4E24-90ED-4D47B7CB3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9626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DC77015-DC6D-4343-AEF9-0181C47A43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f4b637f3cf4a9f"/>
          <a:srcRect xmlns:a="http://schemas.openxmlformats.org/drawingml/2006/main" l="0" t="3003" r="0" b="30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71700"/>
            <a:ext cx="57721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0A52F9-84A6-4AF4-A2BC-2AFC35B70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4AAC1A-D72C-4801-AE36-B2D43ED4E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PC订货商城｜品牌首页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7689EF-2679-4985-89C3-06F66BFFC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981200"/>
            <a:ext cx="2095500" cy="37909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9FE3DA-91E6-4972-BE7A-FCF6E29FE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1930" y="2047875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85F2B53-B98A-4324-929B-67FAA25D24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b7f84a6a184f40"/>
          <a:stretch xmlns:a="http://schemas.openxmlformats.org/drawingml/2006/main"/>
        </p:blipFill>
        <p:spPr>
          <a:xfrm xmlns:a="http://schemas.openxmlformats.org/drawingml/2006/main">
            <a:off x="7301048" y="2124075"/>
            <a:ext cx="1628504" cy="352425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DB502F-1872-43C2-A55C-904420706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145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93BC81-B918-44F7-B3C8-1F83A6317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2479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统一品牌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DFEA1F-58DC-4507-BC23-7A6158B6E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5717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集团品牌、导航与服务入口保持一致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0A6FD2-4FDB-44F1-8757-0E55A89C3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23850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0AF575-5480-46DF-AA1F-5E71027FD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7185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客户目录与价格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90CC0A-5A36-4AC3-AE4B-211AE24C1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69570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登录后加载与客户身份匹配的商品和价格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E02013-9311-4C70-97A2-30B5A1EDE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624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9B26DC-F8FA-4FC5-B80C-56E61CE7F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4958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订单归属与履约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1854C7-8276-41F9-83AC-C5B4C3AE9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8196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订单归属与后续履约以实际提交结果为准</a:t>
            </a:r>
          </a:p>
        </p:txBody>
      </p:sp>
    </p:spTree>
    <p:extLst>
      <p:ext uri="{BB962C8B-B14F-4D97-AF65-F5344CB8AC3E}">
        <p14:creationId xmlns:p14="http://schemas.microsoft.com/office/powerpoint/2010/main" val="351817989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3F2687B-75C7-4B18-839E-D963F153A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AA44D9-21B3-43AC-BA3C-B66ECC86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3B8712-C038-4532-B83D-37BD6BC81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PC商城承接选品与后续下单操作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2A94A3-6F0D-4C67-A3CA-3F0FAA3BC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图为商城入口示例；价格与购物车信息需进入对应页面核对。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D645A5-1518-4F31-825E-F34F7C20F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6CC8D1-6C05-4D5B-A056-02940F9B5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899CE5-3FB4-4719-920A-C2815FC03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56C01B-399B-4F1B-BC1F-D4F1A29BC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7F28EE6-FAEB-46B3-A7DA-277E2C34E8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7319c6cb804e1d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FC2E6D-D6D3-4364-B9A7-02D04923D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404263-0BD7-41FC-A432-D8217EA0C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PC订货商城｜品牌首页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5D792D-49EC-4012-B671-3734D2C9B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87F3D1-78FA-4B01-B342-F54468784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CF3013-2DB9-4C6F-8E9D-E05716840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CAA153-B83E-4EDE-806B-5BC72EF10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9ADE9E-A989-43D5-B2C1-8669FB069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分类与搜索帮助快速定位大量商品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CE5F46-9052-43E0-BAD7-9BD0AC62B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EF162B-04CE-4C3D-B467-5BC93C90C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34F0E9-4431-4467-B4BE-7BCBFCFC9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66C9C3-765E-41FB-BCAC-8916C2084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后续价格核对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8AE6B2-3F1F-4AA7-A928-6637A2276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在列表或详情核对规格、单位及价格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A82D6B-0440-439C-8117-F8560CCDA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84E3EE-56AD-4919-9E9F-3ED622FEE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831B85-27F5-4AFB-B688-A58DC84C7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C10B0B-F5E5-44C3-B23A-C76A79253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后续下单核对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5C4AEF-3782-474C-A89C-7DAB189A9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进入购物车核对数量及下单条件</a:t>
            </a:r>
          </a:p>
        </p:txBody>
      </p:sp>
    </p:spTree>
    <p:extLst>
      <p:ext uri="{BB962C8B-B14F-4D97-AF65-F5344CB8AC3E}">
        <p14:creationId xmlns:p14="http://schemas.microsoft.com/office/powerpoint/2010/main" val="584222920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7C1BD89-C900-4DD9-9EE1-C883E6D24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BA86FE-26EA-4CBA-BA80-5F1D75E51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AF341A-878A-46CF-B959-3C6F3F62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手机商城承接选品与后续订单查询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2F8E21-9577-4535-8E00-571521E30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图为首页入口；后续按已开通功能查价、下单及查询状态。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E025EA-5602-4318-9609-F929BB245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E8A46D-19FB-45C3-A398-CC1374D37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821732-06F2-423C-917E-260FE08B7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526E32-F6D0-4EE1-8D5B-95C970BC0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43100"/>
            <a:ext cx="2362200" cy="4114800"/>
          </a:xfrm>
          <a:prstGeom xmlns:a="http://schemas.openxmlformats.org/drawingml/2006/main" prst="roundRect">
            <a:avLst>
              <a:gd name="adj" fmla="val 9677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FB3541-17B4-4B62-BABE-7E7EBDFCA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4792" y="2009775"/>
            <a:ext cx="66141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D0734CA-B5A7-408F-B641-0E4CD2CA5D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c13003dcdc4721"/>
          <a:stretch xmlns:a="http://schemas.openxmlformats.org/drawingml/2006/main"/>
        </p:blipFill>
        <p:spPr>
          <a:xfrm xmlns:a="http://schemas.openxmlformats.org/drawingml/2006/main">
            <a:off x="1206425" y="2085975"/>
            <a:ext cx="1778150" cy="3848100"/>
          </a:xfrm>
          <a:prstGeom xmlns:a="http://schemas.openxmlformats.org/drawingml/2006/main" prst="roundRect">
            <a:avLst>
              <a:gd name="adj" fmla="val 695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99D50C-4C8F-4D90-938E-6FF245A0D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14550"/>
            <a:ext cx="7791450" cy="3371850"/>
          </a:xfrm>
          <a:prstGeom xmlns:a="http://schemas.openxmlformats.org/drawingml/2006/main" prst="roundRect">
            <a:avLst>
              <a:gd name="adj" fmla="val 45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95C3B0-8603-484B-B9FE-825FC00DC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34315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5BB2B2-1675-4D74-840E-02144B5AD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36220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手机订货商城｜首页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C37DB0-35C1-4FAD-B1A8-4298483AE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95275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BFCAFC-8112-4460-AA8D-976FA9DF0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97180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FAF305-5344-4794-B13E-0C6678D58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9337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日常选品入口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98A014-50E8-4C1A-B347-5F1BCCE07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94322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首页和分类承接日常选品入口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ADE209-0ECD-4FBF-B522-4B06600F1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467100"/>
            <a:ext cx="70294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63EF1E-3B67-4577-A3F5-57E1F8C51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61950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6B6717-64F9-4077-9CEE-66B7D3CF9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363855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980F89-B7A8-478E-BFD8-73B5C588A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60045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后续价格确认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B4E1B4-BC24-451F-9CAA-0D653DC74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60997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进入详情与购物车核对规格、数量和价格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DF4942-8DFE-4F53-B8B8-34DFD4DCD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133850"/>
            <a:ext cx="70294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9E27CBA-7FB8-4AFC-B883-3781BF78A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28625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CE5025-B1BA-412B-93BB-5023B28CE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30530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606F6F-7C86-4C4E-B965-09A8D7A63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2672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后续订单查询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A56088C-14EB-451B-A183-28773A2C9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27672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进入订单页查询当前审核、发货与收货状态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F8366C8-12ED-4F31-B959-E4FEBEF6E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5715000"/>
            <a:ext cx="63627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5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5CA66E6-1207-4361-96B6-0B82DCD6A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5753100"/>
            <a:ext cx="6057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移动端把客户订货与现场经营带回同一业务状态</a:t>
            </a:r>
          </a:p>
        </p:txBody>
      </p:sp>
    </p:spTree>
    <p:extLst>
      <p:ext uri="{BB962C8B-B14F-4D97-AF65-F5344CB8AC3E}">
        <p14:creationId xmlns:p14="http://schemas.microsoft.com/office/powerpoint/2010/main" val="7620771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DE2850-4030-435A-A7FC-72D8C9751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938534-B8EE-4FE1-9AE4-6399D956F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FB4E5B-D677-4790-A753-D4E327D3C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集团与各经营主体分别配置PC和手机商城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BB0467-59F2-456F-9A89-BDB8F5481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统一品牌规范通过商城模板与运营配置落地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9D6458-94B4-4CB3-9C69-9C10FB07C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F565F0-1DC6-4F19-8433-BEAD6C100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FCD174-5074-461D-BE91-29E243D9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4D9CEA-A81A-4D92-98A5-D55BCB69D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9626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71D6861-33B2-4FC8-BF61-9A6C3CB723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1e8d8ccf02449c"/>
          <a:srcRect xmlns:a="http://schemas.openxmlformats.org/drawingml/2006/main" l="0" t="3003" r="0" b="30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71700"/>
            <a:ext cx="57721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A867B0-E68E-4EB2-8A19-24F5A66B3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210AFF-4D73-4B8F-847F-D41A5B31B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PC订货商城｜品牌首页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AB2489-50FE-47A3-AA9F-77C348B32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981200"/>
            <a:ext cx="2095500" cy="37909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D64F20-5DAB-463F-AA66-F87D9B035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1930" y="2047875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B09DB84-8DB5-4795-A08B-132F645144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f5389893ae40d3"/>
          <a:stretch xmlns:a="http://schemas.openxmlformats.org/drawingml/2006/main"/>
        </p:blipFill>
        <p:spPr>
          <a:xfrm xmlns:a="http://schemas.openxmlformats.org/drawingml/2006/main">
            <a:off x="7301048" y="2124075"/>
            <a:ext cx="1628504" cy="352425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75953D-6B98-45F3-A9C4-79BF6602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145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61E5B5-2B28-4C2C-88EF-6399DBB0A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2479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模板配置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8F23AB-5045-456C-A156-D7F2CD5C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5717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各经营主体按经营范围配置商城模板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7C8BC4-4AAE-42D9-B33F-0E451CA6D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23850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7869D1-400C-4AD5-89B4-FD02B8C54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7185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统一规范维护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A06296-0EA3-4324-84F1-26243F6BB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69570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品牌标识、导航、专区和活动位置按统一规范维护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AE57D9-3F4D-46C6-BFC9-AF6ABB80F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624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A7E9A6-325E-40B3-8924-1956A93B3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4958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持续运营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542924-60D0-4666-B033-36911E11E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8196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PC与手机页面内容围绕实际经营节奏持续更新</a:t>
            </a:r>
          </a:p>
        </p:txBody>
      </p:sp>
    </p:spTree>
    <p:extLst>
      <p:ext uri="{BB962C8B-B14F-4D97-AF65-F5344CB8AC3E}">
        <p14:creationId xmlns:p14="http://schemas.microsoft.com/office/powerpoint/2010/main" val="1261082330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943A718-6E31-460B-B998-7867DAF7A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FD4816-7F05-4B87-8244-D44511D4B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6C1D4A-A515-47D7-9796-75AC5833F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导航、专区、新品、常购与活动共同组织购买路径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05F3B1-B2A2-44C4-B6FE-DAA004CA7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图为分类选品示例；专区、新品与常购按实际配置提供入口。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A2C2E7-5453-4ADF-8913-4B85B658E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46C131-4879-414D-A227-C1445AA1F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8313AD-F5A0-48AE-A958-EAA7738D3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64A80E-41E5-4840-85F0-B563B08B2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43100"/>
            <a:ext cx="2362200" cy="4114800"/>
          </a:xfrm>
          <a:prstGeom xmlns:a="http://schemas.openxmlformats.org/drawingml/2006/main" prst="roundRect">
            <a:avLst>
              <a:gd name="adj" fmla="val 9677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632B96-1CC8-451A-937E-7175034B7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4792" y="2009775"/>
            <a:ext cx="66141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CEB3B98-84E4-4ED1-ACE7-3914AF44D8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6ef178ef2d4bdf"/>
          <a:stretch xmlns:a="http://schemas.openxmlformats.org/drawingml/2006/main"/>
        </p:blipFill>
        <p:spPr>
          <a:xfrm xmlns:a="http://schemas.openxmlformats.org/drawingml/2006/main">
            <a:off x="1206425" y="2085975"/>
            <a:ext cx="1778150" cy="3848100"/>
          </a:xfrm>
          <a:prstGeom xmlns:a="http://schemas.openxmlformats.org/drawingml/2006/main" prst="roundRect">
            <a:avLst>
              <a:gd name="adj" fmla="val 695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8FB9BB-3325-4290-B852-458C3D09E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14550"/>
            <a:ext cx="7791450" cy="3371850"/>
          </a:xfrm>
          <a:prstGeom xmlns:a="http://schemas.openxmlformats.org/drawingml/2006/main" prst="roundRect">
            <a:avLst>
              <a:gd name="adj" fmla="val 45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2C623D-F7D4-45B8-A2E7-12D5FABAB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34315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DB040F-A481-45ED-92BD-AB7BE6687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36220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手机订货商城｜分类商品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EB1CD5-69AA-4E26-BFF6-FEBC6090A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95275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11DEA2-4FAE-4FE4-BDE6-B0D85B116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97180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24FB40-FA59-4671-890C-702709753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9337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分类导航选品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D93FE8-46F2-45E4-8EDC-302F3DEDB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94322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分类导航承接有明确目标的采购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07F723-55D7-4840-91E8-673D59145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467100"/>
            <a:ext cx="70294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93E01B-FE9F-480F-921B-E84B85948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61950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EC84D1-639D-435B-911A-F0BA7E488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363855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93E794-B70A-4F7C-BBA9-5561DAEE4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60045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商品快速触达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81C4EB-7379-4A56-B8D6-81C0544CF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60997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专区和新品帮助重点商品快速触达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9E97C8-BD31-491C-B129-079ED0ED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133850"/>
            <a:ext cx="70294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5E677B5-542B-4EDC-8B83-A715332C4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28625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9AF3899-900B-41BB-A279-2FF214842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30530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B6DDC8A-48A9-4F1D-9FA3-6B0EF844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2672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常购与历史订单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51301B-A228-4E69-9266-4DB610F9C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27672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常购与历史订单服务高频复购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1FA36A1-1C2C-464B-952A-13B241A57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5715000"/>
            <a:ext cx="63627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5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25A14B1-9C7D-4985-BAF5-F725CDF5B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5753100"/>
            <a:ext cx="6057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移动端把客户订货与现场经营带回同一业务状态</a:t>
            </a:r>
          </a:p>
        </p:txBody>
      </p:sp>
    </p:spTree>
    <p:extLst>
      <p:ext uri="{BB962C8B-B14F-4D97-AF65-F5344CB8AC3E}">
        <p14:creationId xmlns:p14="http://schemas.microsoft.com/office/powerpoint/2010/main" val="1090340126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6B1CBBB-73A9-45F9-BFCB-F1A792E75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43952B-A3F7-4CC8-AE1E-CD89773AF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4FE304-C254-470E-870D-93C57C0A8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登录后看到适用商品、价格和可用信息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A4CD64-31A0-41CC-9C3A-F010327EE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图为商品详情示例；可购目录按客户身份及已配置规则提供。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D393DC-4851-4B99-BB09-FFF30836B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BB888F-E33B-4289-9499-2F9DDCC76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4B3A07-B3CE-441B-8AD7-5FB12CFD3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4A0042-B6A3-4BDE-B80C-39CE5EC61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43100"/>
            <a:ext cx="2362200" cy="4114800"/>
          </a:xfrm>
          <a:prstGeom xmlns:a="http://schemas.openxmlformats.org/drawingml/2006/main" prst="roundRect">
            <a:avLst>
              <a:gd name="adj" fmla="val 9677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15987F-5886-4C80-9EB1-FB342E507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4792" y="2009775"/>
            <a:ext cx="66141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49E9228-E601-4140-9873-6717424D5C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5a770a14a846ea"/>
          <a:stretch xmlns:a="http://schemas.openxmlformats.org/drawingml/2006/main"/>
        </p:blipFill>
        <p:spPr>
          <a:xfrm xmlns:a="http://schemas.openxmlformats.org/drawingml/2006/main">
            <a:off x="1206425" y="2085975"/>
            <a:ext cx="1778150" cy="3848100"/>
          </a:xfrm>
          <a:prstGeom xmlns:a="http://schemas.openxmlformats.org/drawingml/2006/main" prst="roundRect">
            <a:avLst>
              <a:gd name="adj" fmla="val 695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6A3D70-EE10-4F74-BAE6-F05E3670F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14550"/>
            <a:ext cx="7791450" cy="3371850"/>
          </a:xfrm>
          <a:prstGeom xmlns:a="http://schemas.openxmlformats.org/drawingml/2006/main" prst="roundRect">
            <a:avLst>
              <a:gd name="adj" fmla="val 45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299BBA-DC1B-4E8F-99BA-A0EBA1C6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34315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592FE1-52C8-444B-A243-31E748FAB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36220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手机订货商城｜快消商品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12D367-F0D3-4629-974E-BC359482C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95275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115A27-1D7F-4C5F-AFA5-9B74243AB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97180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B816F3-AB2D-47BC-BC29-CE806ECD8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9337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组织与服务关系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59D432-D3CA-4DC8-86A4-F19E3D8B7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94322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客户归属决定适用组织与服务关系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7CF336-1F47-4A86-879D-C916284DF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467100"/>
            <a:ext cx="70294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6CE08F-D272-491A-985D-4DC31EDCD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61950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11758F-629A-4E43-8160-FC95E05F9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363855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DD37AA-FE9E-46FA-9F97-D0914A065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60045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商品与价格规则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1F81B2-1E92-4B16-82D5-AC6CC587C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60997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商品授权和价格规则共同形成可购目录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7BAF80-945B-4481-BCAC-967BCA778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133850"/>
            <a:ext cx="70294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300F7C-0033-4812-9E71-C5C858DD9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28625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1D8EDA-350D-493D-8307-3662872CC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30530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3C19457-BE23-420F-9D64-205C39387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2672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客户呈现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BF83AB8-3B3F-4CAF-A20E-EED00E860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276725"/>
            <a:ext cx="4324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库存等信息按当前业务配置呈现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C1E0D3B-F981-46EA-8346-DF77AA902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5715000"/>
            <a:ext cx="63627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5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C4742EB-CE35-4908-B79C-0C5C935E5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5753100"/>
            <a:ext cx="6057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移动端把客户订货与现场经营带回同一业务状态</a:t>
            </a:r>
          </a:p>
        </p:txBody>
      </p:sp>
    </p:spTree>
    <p:extLst>
      <p:ext uri="{BB962C8B-B14F-4D97-AF65-F5344CB8AC3E}">
        <p14:creationId xmlns:p14="http://schemas.microsoft.com/office/powerpoint/2010/main" val="679045191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8F9F28-41CA-4766-9815-66DD2DDF7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0D8A02-3C4E-4B38-879A-40AAA2773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7446CF-95E9-4626-A8B7-9FA8BA6A1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PC与手机结算前集中确认采购信息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89CD77-1AA9-4F79-8242-2015C8020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PC核对商品与结算信息，手机购物车可按集团或归属店铺分组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E497EB-7589-4F98-A703-1DC3415B2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53D808-9453-4647-AEBE-FF5914551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6FE6D4-FECC-48A6-8A16-C90318B4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B2D1FB-DD71-4D2D-B223-9256CBC24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9626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F0CD20B-63B7-4950-B133-2DDA1FBF0F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58792f25064669"/>
          <a:srcRect xmlns:a="http://schemas.openxmlformats.org/drawingml/2006/main" l="0" t="3003" r="0" b="30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71700"/>
            <a:ext cx="57721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CD94C3-D76C-4B89-ABCC-3C9B1B76B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980A61-8243-4625-9A15-13A5DA4CE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PC订货商城｜购物车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53ACDE-CA38-4CCB-9422-107BE729A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981200"/>
            <a:ext cx="2095500" cy="37909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7A9C34-9B37-4A85-9D35-7F1B5C9E3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1930" y="2047875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B261742-8B0F-41FD-B8AA-D4CCBABE45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682a7ae65d4fbb"/>
          <a:stretch xmlns:a="http://schemas.openxmlformats.org/drawingml/2006/main"/>
        </p:blipFill>
        <p:spPr>
          <a:xfrm xmlns:a="http://schemas.openxmlformats.org/drawingml/2006/main">
            <a:off x="7301048" y="2124075"/>
            <a:ext cx="1628504" cy="352425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D0697A-E634-48B4-80E3-CEA2A56A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145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331D8B-BFD5-4DBC-956A-558CA97A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2479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商品与数量核对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04DDA9-314B-4A0C-94F0-1FCB33EDC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5717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核对商品、规格与数量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下单确认地址及结算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0EF329-0767-4636-B7BA-C61DD706C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23850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45A3A1-E39B-4256-9079-B9065C1E8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7185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购物车分组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E55CE0-B780-4F6B-90A7-1D5768C72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69570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手机购物车按已配置的集团或店铺关系展示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BC43C1-082E-4BD3-B695-CE16742FE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624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078423-C075-4ADF-A4F2-D320F1172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4958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提交与状态查询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43110F-DC65-4375-9085-8CDC37B0C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8196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提交结果进入对应订单列表并按状态处理</a:t>
            </a:r>
          </a:p>
        </p:txBody>
      </p:sp>
    </p:spTree>
    <p:extLst>
      <p:ext uri="{BB962C8B-B14F-4D97-AF65-F5344CB8AC3E}">
        <p14:creationId xmlns:p14="http://schemas.microsoft.com/office/powerpoint/2010/main" val="1462660222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77D9B2-07BE-4E36-9229-93936A911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68D691-6581-42D6-8FBD-FEF43BE7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集团订货商城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ED3FA4-829D-4783-9C37-812EFC529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PC、手机与业务代客订单进入统一订单链路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E69EBB-F30F-4875-A248-003155528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外部订单经接口评估和项目对接后，可按约定字段接入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CD97D6-D912-4D57-A4E1-F96E6F190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1F901C-F292-4C61-87EA-DEF677318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1E1FB5-0862-4118-9D44-02C5933F9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AD18E0-BB4F-46FF-997F-C739D070B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9626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102306E-6A0C-4AA8-8CF1-695237C9BA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0f67460b3a47a0"/>
          <a:srcRect xmlns:a="http://schemas.openxmlformats.org/drawingml/2006/main" l="0" t="3003" r="0" b="30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71700"/>
            <a:ext cx="57721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FCA922-96B6-401E-BB7C-BAE79C3DA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21C412-1A8D-4761-9C24-994B14EB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EF0DB3-FBAF-4C9B-82D4-30185C39B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981200"/>
            <a:ext cx="2095500" cy="37909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473727-C5E3-4C68-A786-A43D6A960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1930" y="2047875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BD578E1-D1F6-4497-AD03-0382CE9F70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270148ab984ff3"/>
          <a:stretch xmlns:a="http://schemas.openxmlformats.org/drawingml/2006/main"/>
        </p:blipFill>
        <p:spPr>
          <a:xfrm xmlns:a="http://schemas.openxmlformats.org/drawingml/2006/main">
            <a:off x="7301048" y="2124075"/>
            <a:ext cx="1628504" cy="352425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40E829-8062-41A5-B4A2-80706C2E8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145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6D16C9-E9A3-46BB-BF3E-C9825E659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2479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客户自主下单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57659A-0327-4BE2-8E6F-067D25CDB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5717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客户用PC或手机自行下单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4DED15-62D6-47A0-BD82-426E96FDD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23850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FE6EF4-5C60-44ED-BEE7-41F9FB7DC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7185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业务代客订货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6E1346-C68E-44BA-BF51-4D98CDB72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69570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业务人员在服务现场补充代客订单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02E596-0C6A-4EC6-B0F5-65D7EA56B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624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D506FB-E9B8-4146-AFFF-A462F915B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4958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外部订单接入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EA002A-AC70-4937-AEF5-3F1129BA2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8196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外部订单完成接口评估后按约定字段和流程接入</a:t>
            </a:r>
          </a:p>
        </p:txBody>
      </p:sp>
    </p:spTree>
    <p:extLst>
      <p:ext uri="{BB962C8B-B14F-4D97-AF65-F5344CB8AC3E}">
        <p14:creationId xmlns:p14="http://schemas.microsoft.com/office/powerpoint/2010/main" val="995081351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B276C9-8F16-4186-B30A-428DCADFE5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fe88c650ce433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C57AC3-3DCD-4B3A-B013-22AFAA2AF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79FFC6-24E2-418C-8683-71A240508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0"/>
            <a:ext cx="152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7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921DC1-FB79-4467-AB65-83385FD77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600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FF677F-33C6-4FED-A8BD-F1E821D4E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447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集团经营主线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AB33FB-2EF4-485C-BD0A-1FBC36ACD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5429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489E57-728B-43D3-B809-8F1F51444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14650"/>
            <a:ext cx="514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按清楚的组织责任衔接采购、库存、仓配与往来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2F9AA5-414F-4935-BBEB-9B28732EB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672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1E6AF6">
              <a:alpha val="27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9C7FBA-9909-4A54-B324-3F938C911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434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订单归属清楚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CB2626-EB6A-423C-9288-4FE19FD74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9585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00A7C8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A877D7-685E-4DD1-9A3A-CB2A90B75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97205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供给协同连续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924707-2574-40E2-9449-80BC8AF09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245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6E55F5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4B7241-43E1-4C3D-BE72-052417DB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007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业务财务相互核对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8728A7-5D72-4055-BE56-992D6F0FC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C5B364-0CA5-4EFC-B850-5D68D85DC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D92FED-19B1-42C7-9335-3D175ECAE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148545981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2CBBED4-B9EF-4AF0-8FA9-51AACAE16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8D5434-4D26-4A50-B62F-717979A6F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3EF1AC-F899-448D-B4F3-A65A8736A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订单池按客户与状态集中处理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2C0AE8-DE7A-4D84-BA17-5EB700D33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待处理订单统一进入列表，按客户、时间、金额和状态进入后续审核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CF7084-AEF8-4C1B-9617-50CE23683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DD1155-B716-4E3C-882B-A09926A75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C274FA-BD26-464D-8999-B76A8FAE0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9774E1-858C-4D19-9806-776347EAC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1E92421-3F94-4318-8356-D6DCECF611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290d40ea224bf3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144620-A987-43C0-A06B-8A728E03A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E39C39-D30B-462F-B887-59AC083D0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EB8D26-4B03-4403-8EEE-2E7F0150B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3C5ECE-054E-4FE3-B4A5-DBD8A17E3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304495-5F78-4B5A-A9FA-DE56F9665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4E09DB-2F60-4D51-9706-C5E5C7CDA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待处理订单池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1AAB17-9D8D-4F0D-942F-9A898554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订单来源汇入同一待处理订单池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533305-E211-4DCB-BCD5-11F33B812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47F9E5-91AF-4969-A8F1-B94AD6A61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C8D258-EEFD-43D2-87F8-5B4F30938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6BDB49-8AEF-4CD5-98F3-586461CD6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业务明细可追溯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052E29-9DD2-4CD3-95D2-2C67E5BDE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客户、商品、数量和金额保持可追溯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CF6E9B-9BEA-4561-AA4D-56CAED19B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26C192-A0A3-4262-B37E-E6EC86E38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AEFAFA-CA47-4726-A52C-EC8674A64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04E91C-A010-4726-B8AA-52FF4EB7B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按状态继续处理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30F72E-BC27-4B02-9FE0-23465AC9F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订单状态驱动审核、备货与后续业务动作</a:t>
            </a:r>
          </a:p>
        </p:txBody>
      </p:sp>
    </p:spTree>
    <p:extLst>
      <p:ext uri="{BB962C8B-B14F-4D97-AF65-F5344CB8AC3E}">
        <p14:creationId xmlns:p14="http://schemas.microsoft.com/office/powerpoint/2010/main" val="233587676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83B90EF-892C-4421-8765-DB05A5185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FF63D2-0E88-4D32-B838-57B1F8078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77EBDF-99EC-4773-8735-789A98497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直属店铺订单按条件转给总部供货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080D07-0410-4790-8AFE-1F9E0CA46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先检查集团商品关联、订单状态和收货资料，再向总部转单。图中订单仍待提交，仅展示转单前的商品与客户信息。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104E0D-FC77-4CA4-9823-76224018D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6B143C-EDE0-4AED-BCCE-92EDEA1D3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7CD7CF-7AE5-4DAE-A1C9-FB3C63948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6B331D-E9B8-4042-88F0-47FE3692C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12FB1E9-BF54-40A4-8119-01E42C2655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5f40f5f2b84ccf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8F5551-F036-42C0-A260-A4EF47C4B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7F4370-63BF-4828-95A2-F030169FF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PC管理端｜订货单明细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556FD6-21B6-41CC-9731-C04D38C76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5960FE-2562-41F0-BF9B-E1569C4F9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6C5640-149A-4B57-8A25-74DB19FA3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55ED16-5A97-41D9-B65D-B81F48B01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客户需求和商品明细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A55D3E-66D2-4ADD-BF0D-7C701A3B4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直属店铺订单中保留客户需求和商品明细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3664D7-470E-4ABB-BE23-C5361BCE9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EC0E2A-0851-49DF-B21F-38E0322A4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E93B86-5FFD-4726-8704-E03590ED1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238BD3-CA83-499D-BCE7-542C9DDE7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满足条件后转单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14243A-A6D7-4467-A977-7B90AA99D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含集团关联商品并符合状态、出库等条件时，按设置转总部。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BC9092-A19B-4DCC-86D2-6BC57C33A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8D88E2-08C8-4565-B3B2-F0183375A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345FC3-E640-403A-BC9C-9886FA17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041E57-8D11-46E2-87B8-C808E6E9A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双方订单查询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40BB3E0-12DE-4BEC-86A4-8952249A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店铺与总部查询各自订单及状态</a:t>
            </a:r>
          </a:p>
        </p:txBody>
      </p:sp>
    </p:spTree>
    <p:extLst>
      <p:ext uri="{BB962C8B-B14F-4D97-AF65-F5344CB8AC3E}">
        <p14:creationId xmlns:p14="http://schemas.microsoft.com/office/powerpoint/2010/main" val="1657739630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98072DD-4041-4656-855A-54EC56C74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2910A6-7A64-41A7-B2A9-665F62EA5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CDD974-D5E9-4169-8950-3F61B2EC7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转单前先确认商品关联、订单状态与交付信息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5A09E6-7102-4398-BFED-BBA0F16B1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符合条件的店铺订单才能进入总部供货流程。转单结果应核对总部新单号与两边订单状态，草稿详情不代表已经转单。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1C7B41-BAC0-4EC9-90B5-8DA41FBBE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4E3973-2A5C-4219-8BB6-01EB7CDD1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894D05-6982-42A7-9387-E0F50D546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60974C-A54A-4B3F-9A0C-595BD3D2A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8EFA1F5-D097-46F8-84B0-CC9D76AE9F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3eae14d4b248c6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C5D1FB-5BD1-4AD1-AE29-D881277C9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A7FCB6-806B-41A3-AE2F-06AB51514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PC管理端｜订货单明细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7EBBFB-A94F-41DA-A34D-37579A972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E58E83-7F16-499C-9371-C052407F7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1D5B99-B0D6-4AD5-9C10-AB1841560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8C63A7-BF8F-45E0-B94A-2C38BEDDE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商品且尚未出库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AC3D71-6D20-4C10-A0E0-F7728F248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订单含集团关联商品且未出库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812D8A-7788-464D-AB21-C51F7B3C2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7E17C0-0D9F-468B-8512-84380FBCC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03EEB6-D718-4408-B1C9-008C73D07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0E3CD3-8078-46E7-BA22-52D8A39BA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防重复与收货资料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5301E9-76D7-43E7-98F4-87C34F3B0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确认订单未重复转单并具备完整收货信息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8C6785-D249-42AE-9782-43CF5F87A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A87390-4655-4B81-BEB8-9FFEDE54F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5717FAE-FA95-4273-9908-9C84FDB2F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67E6FD-38A6-4B46-BD01-89E7D52A9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双方按状态处理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1C5395E-0CF8-45F7-A21A-72BA848E0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转单后由店铺与总部按各自订单状态继续处理</a:t>
            </a:r>
          </a:p>
        </p:txBody>
      </p:sp>
    </p:spTree>
    <p:extLst>
      <p:ext uri="{BB962C8B-B14F-4D97-AF65-F5344CB8AC3E}">
        <p14:creationId xmlns:p14="http://schemas.microsoft.com/office/powerpoint/2010/main" val="1974795828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DE30497-C0BB-4EE5-B7EB-3EEC384F8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6AFADC-400A-4707-843B-A966F687F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F8B54C-4032-48D5-AFAD-DE4253A93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价格、库存、额度、交期与备注集中核准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12DD89-80A6-4572-B3C1-626DB4A27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审核不只是点通过，而是把影响履约的条件一次确认清楚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7CB1C0-7F4F-4590-983B-108B901AC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FC88F1-8596-48FB-837B-E3B20520D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E60CE2-9AE6-4C06-B908-C1D29CA20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0F06F3-D587-4396-A8D1-B3EB84FAD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D56ED0D-59DD-440D-A655-581DA55EC1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141dbcbda843b3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9D0000-88E8-4E27-9DEA-B335800C7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A0ADDF-B5E9-4B8B-857B-2E46A5226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PC管理端｜订货单明细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09172B-80F3-4B41-84E7-20F66C4A0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D536CD-1CB6-48D6-BEF5-A967CBC05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A969EC-9272-410F-A398-5CA12C42D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B469F9-5D9A-4A30-8381-5D5BC61DF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客户与价格核对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238278-4B7C-4214-9FA4-ED75641DA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核对客户、商品、价格和促销结果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930120-DB86-4D43-B9C6-460F8C0EB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2D87A6-9C94-45D0-A2F3-95C2BF391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426869-1174-4686-9312-B02A2C353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4E18B5-7846-4910-A977-935B2BFB9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核准检查项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D4148D-BB72-4DE9-A10E-B3930B950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另查可用库存、启用的授信及交付要求，确认后核准。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65BDEA-9B03-47ED-A5A9-633801412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25B883-1977-4827-8D05-BEAEC030C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6847CF8-4A0F-42DE-BA78-EDBAB5819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49657D-22A1-44D6-AAB4-407707E6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订单后续状态保持关联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6FE9694-A676-4C34-8160-D67A8145A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审核意见与订单后续状态保持关联</a:t>
            </a:r>
          </a:p>
        </p:txBody>
      </p:sp>
    </p:spTree>
    <p:extLst>
      <p:ext uri="{BB962C8B-B14F-4D97-AF65-F5344CB8AC3E}">
        <p14:creationId xmlns:p14="http://schemas.microsoft.com/office/powerpoint/2010/main" val="173355004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AC47F42-62C7-4455-ADCE-1B3A8BAE9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0AA564-5936-4A49-9B04-5455924E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698DB3-0E74-443C-A541-D4C2A246E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需求汇总后形成更清楚的采购执行依据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B7DBB1-B4B2-4E62-971B-4AC3F521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把分散订单按商品和组织聚合，采购人员更容易判断补货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60DC12-4461-4D8F-B986-5F33E1408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57532B-6A28-42B3-B405-9E3CE1607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AFE0BE-CD18-40C4-B8AD-C3BC6973F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EC4480-17E3-4D5D-98B2-425F513E9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BB52F7D-F99E-4696-934B-9E07C63426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57e91705ce45e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425700"/>
            <a:ext cx="7429500" cy="2946400"/>
          </a:xfrm>
          <a:prstGeom xmlns:a="http://schemas.openxmlformats.org/drawingml/2006/main" prst="roundRect">
            <a:avLst>
              <a:gd name="adj" fmla="val 3880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A7C7C5-2FBD-44AA-B91A-662B0CFD7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D9674C-ABEB-4C83-BD4C-5AF3CC0C3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采购需求业务示意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C009D2-97CD-463F-AD2E-3C02B8C86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D39303-4B12-409F-B6EB-AE4B229A6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F10FF2-F063-4337-B948-DA760A930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A1F815-E51D-4FC3-AFD8-E87D5FD85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商品需求汇总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F3EEAD-38E9-4AF8-997C-EF0E3AA62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按商品汇总待满足的订货数量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8BA5D6-0425-4DFD-8897-D7987D60B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0B0FED-3C44-4041-87A3-2ADEEF757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715BE6-9E16-4412-A810-7E047FDFF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659230-E68E-4426-A3B5-A35DBF252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库存和在途情况评估缺口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AF6E33-2539-40E5-BFAB-A9A8D6167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结合当前库存和在途情况评估缺口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2F9CCB-3684-4044-A679-566867FC0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83EF7D-8865-4DD3-B875-8B9B570B5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57F0B7-9378-447E-9BA3-0E0AC51AA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790F4F-5673-4265-B07F-9378B97F6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确认后创建采购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D0CA72A-A712-4204-90AC-B8E12BA31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采购人员确认缺口后创建采购订单，进入到货与入库流程</a:t>
            </a:r>
          </a:p>
        </p:txBody>
      </p:sp>
    </p:spTree>
    <p:extLst>
      <p:ext uri="{BB962C8B-B14F-4D97-AF65-F5344CB8AC3E}">
        <p14:creationId xmlns:p14="http://schemas.microsoft.com/office/powerpoint/2010/main" val="1582202008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54EC605-3418-403E-B852-C67C3AC1A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B4C03F-67BB-41F7-850B-BE5D7B080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0C1FE6-EA4D-40E6-B56D-3225AFE40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本级库存按商品、SKU与仓库查看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949B33-FFCA-4784-8793-90348A562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先把每个经营主体的库存口径管清，再按项目数据范围形成汇总视角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6EA8D4-3FED-4A5F-9397-834A4B3E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62A6A6-B185-4773-A109-E2DDFE96F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723EBD-2309-4AB7-A98D-1C46DF7EA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49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E7F818-18DF-4B28-8D07-6544A66D9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82D7E24-01A3-4F6E-B50E-A247D6B826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e30cf358ac43c5"/>
          <a:srcRect xmlns:a="http://schemas.openxmlformats.org/drawingml/2006/main" l="0" t="12462" r="0" b="12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52650"/>
            <a:ext cx="74295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4E5935-E0E0-470E-BCFA-8B0D4A62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8F57F4-E025-4A17-9794-813A0D669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PC管理端｜商品库存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48D0C7-63E2-44B6-82A7-331DD9FA0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BC0B71-BF76-4A95-8370-28796D6B1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E7962E-F4FD-453F-A60A-6088075A6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807EBE-4BBD-4168-920F-56B57AC4D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统一商品编码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D9831E-AB6D-44C1-8136-A835058BE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商品与SKU库存保持同一编码口径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4DBD7E-B3F1-46B0-8A3E-A6ECB0A96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6115FA-E57B-4645-A200-E44AA0BFF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2A250E-C6B0-41DA-A6E1-A7E277F64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9FC309-1E73-4A91-924E-8792CB370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库存数量判断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EC7778-9B8B-4DC2-98A5-710F388DB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仓库、安全库存与可用数量支持日常判断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4D63A9-9A5C-4690-9B63-D537D020E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D1DDFA-04D5-49B0-8126-1F8C16F53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F5775B5-0675-4A01-90FB-553F6A6DD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3A6248-BE2D-4CD5-9036-AABE5EB50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组织关系和项目配置确定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205270-4004-4B22-A8F5-7336AEDAB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集团汇总范围依据组织关系和项目配置确定</a:t>
            </a:r>
          </a:p>
        </p:txBody>
      </p:sp>
    </p:spTree>
    <p:extLst>
      <p:ext uri="{BB962C8B-B14F-4D97-AF65-F5344CB8AC3E}">
        <p14:creationId xmlns:p14="http://schemas.microsoft.com/office/powerpoint/2010/main" val="387346267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C799832-2D87-487A-86AF-D47D09E61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CD075F-56DA-462B-8F37-DB590865F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1EF9E5-E9E5-4124-9029-B11163950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同一经营主体内跨仓调拨，跨组织缺货协同补给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441F21-574E-4A75-8373-39C9BBC25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先看清库存分布，再选择仓间调拨、订货、转单或采购路径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550647-0F28-4A2F-BEF4-D0884579B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724215-9FC8-4986-88F0-2656B911F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10B7FF-D82D-4794-9891-5339031E7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50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0C4D39-61CB-40C4-91C3-627CA1AA2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FEC4DB-231A-45F4-B114-341C4024C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0AC8F0-437D-44B9-B9F0-765B0797B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AEC6CDA-2775-433E-A0E5-715201FE75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d98949e0e14f7b"/>
          <a:stretch xmlns:a="http://schemas.openxmlformats.org/drawingml/2006/main"/>
        </p:blipFill>
        <p:spPr>
          <a:xfrm xmlns:a="http://schemas.openxmlformats.org/drawingml/2006/main">
            <a:off x="22352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35FA55-C5E1-48F7-A8F2-1092D4CB7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本级调拨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27F03E-6DFF-4DB0-BC7A-15DDBE559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同一经营主体内可按仓库发起和执行调拨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011F96-5AE7-4FDF-A1E2-A66D3201B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465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23C093-8B69-4555-97D1-5E5007EB7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705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62C038-BB95-4C46-9B62-4354227E8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CE523A-DDC7-49C3-9240-EFECCA02C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565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2520313-D54B-45A5-998C-ADC05A3F6A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d262673b38440b"/>
          <a:stretch xmlns:a="http://schemas.openxmlformats.org/drawingml/2006/main"/>
        </p:blipFill>
        <p:spPr>
          <a:xfrm xmlns:a="http://schemas.openxmlformats.org/drawingml/2006/main">
            <a:off x="588645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989AC4-D0FF-4C0D-89A0-1B4AF9CA8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跨组织补给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3A4040-E260-43E8-9874-18E0B2C20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跨组织缺货通过订货、转单或采购协同处理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2E33BB-BC5E-4BDB-9973-3C371DEA8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90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F4ECA4-83FD-4C62-9B7E-D526097BE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CD36C3-DBF1-44B7-AD74-5E569969A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B60D24A-25FC-4ADE-AC9B-7E7768DCD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340BFB53-F597-42E8-B31B-7F2F3DFAAF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449d525bb947b4"/>
          <a:stretch xmlns:a="http://schemas.openxmlformats.org/drawingml/2006/main"/>
        </p:blipFill>
        <p:spPr>
          <a:xfrm xmlns:a="http://schemas.openxmlformats.org/drawingml/2006/main">
            <a:off x="95377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408DAF-DF92-4E92-ACBA-1FE18871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库存变化按相应出入库单据更新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9C84D0A-8B8B-4BFF-8F7F-2E481CC96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库存变化按相应出入库单据更新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0B1F445-DE0E-4F0F-8966-86C97BF3A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81600"/>
            <a:ext cx="7810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2F5FCB5-6962-465E-92AE-44AE66B2D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19700"/>
            <a:ext cx="7505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先看清库存分布，再选择仓间调拨、订货、转单或采购路径</a:t>
            </a:r>
          </a:p>
        </p:txBody>
      </p:sp>
    </p:spTree>
    <p:extLst>
      <p:ext uri="{BB962C8B-B14F-4D97-AF65-F5344CB8AC3E}">
        <p14:creationId xmlns:p14="http://schemas.microsoft.com/office/powerpoint/2010/main" val="1420453179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0C548F3-851F-49BA-AAD8-7250334E9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4E6C33-7ADB-4F16-9B88-3AD9AE3C5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FA70C3-EC5D-4B89-A480-33B15175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出库、配送与完成状态承接同一订单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EAC085-D1A2-4B0F-A3E6-CB6E861D5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仓库与配送岗位按授权处理任务，客户持续获得订单进度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785F09-F95F-4B1D-A7D0-C3E715C27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A4214A-CF6E-48E6-8AB6-D8D5652E6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3CB42E-0F74-4DAF-8787-CC3BC1B86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51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722AA0-60A7-4836-A521-EB7DD2F8C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1E1F60-9397-4510-B455-CFF7E3B33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1A70E9-8BCF-49E7-8CB5-15831BDA1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2D75B66-836E-4C83-A478-580273B639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dfa6aa714e4768"/>
          <a:stretch xmlns:a="http://schemas.openxmlformats.org/drawingml/2006/main"/>
        </p:blipFill>
        <p:spPr>
          <a:xfrm xmlns:a="http://schemas.openxmlformats.org/drawingml/2006/main">
            <a:off x="22352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E24FA0-773A-49F2-AB6B-D63B072AB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拣货、复核与出库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DBECC8-0765-4C36-824F-9DD9E7616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仓库岗位按订单或任务完成拣货、复核与出库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322B6A-18B3-4BEE-A946-67B9D9DC4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465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770CC8-534D-4FCB-BED7-003A983E4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705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564222-3275-43B3-BD91-16FE6BBEF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EA2B00-0631-42B5-80E1-1A3156CDD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565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0FCAD80F-AEAD-406B-AC84-09C7505D79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fd855d35dc4ca9"/>
          <a:stretch xmlns:a="http://schemas.openxmlformats.org/drawingml/2006/main"/>
        </p:blipFill>
        <p:spPr>
          <a:xfrm xmlns:a="http://schemas.openxmlformats.org/drawingml/2006/main">
            <a:off x="588645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2B080E-281C-4D7E-836C-74A36D5DB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配送任务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CCAC7F-EF46-4109-BCD8-99C1D9250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配送岗位通过已开通的手机功能查看并处理交付任务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2F54E5-2D64-49D0-9D99-DF29CB705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90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A122BA-8B7B-4099-A186-8E55F00B0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917BE3-4D7C-4C18-91D9-7F52EACE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59F78C-6214-440F-B694-724B9B329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3CFBA186-6080-4494-A784-23D76BE7C5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b2854059954595"/>
          <a:stretch xmlns:a="http://schemas.openxmlformats.org/drawingml/2006/main"/>
        </p:blipFill>
        <p:spPr>
          <a:xfrm xmlns:a="http://schemas.openxmlformats.org/drawingml/2006/main">
            <a:off x="95377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CE1FD4-239F-4F53-AF95-D8431E03F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配送完成与售后处理关联原订单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1673A1B-9814-42D9-8144-C9EB68EF8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配送完成与售后处理关联原订单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919CB05-F026-40FB-B787-56323E040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81600"/>
            <a:ext cx="7810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1AF97BB-D0C9-4DF3-9497-8D6216AAD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19700"/>
            <a:ext cx="7505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仓库与配送岗位按授权处理任务，客户持续获得订单进度</a:t>
            </a:r>
          </a:p>
        </p:txBody>
      </p:sp>
    </p:spTree>
    <p:extLst>
      <p:ext uri="{BB962C8B-B14F-4D97-AF65-F5344CB8AC3E}">
        <p14:creationId xmlns:p14="http://schemas.microsoft.com/office/powerpoint/2010/main" val="712920787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B7AF3B7-9EE1-46D9-9ADF-AC0ECAF7F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EE34CC-719F-48D0-97E6-45030351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215961-FC5C-402C-B4D4-88F0EA070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退货、退款与原订单保持关联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4FF044-FB89-456F-B76D-BB7A822C0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售后处理回到原商品、原价格和原履约关系，责任更清楚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09CA28-22B3-421E-A6C1-C64FD0427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1BA09C-CCE7-4EC2-BCDD-4470193EC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20AC8B-94F5-416E-B7BD-6693710DE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52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FCB0AC-E703-4406-8FA7-1624A1C07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52690C-0AA8-45D9-A57D-DE2D38C78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A51F27-4508-4D4B-A9A5-5C82E177D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EC29D5C-516E-4059-BA9E-C4A1AF0A7C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6dd7c38f114964"/>
          <a:stretch xmlns:a="http://schemas.openxmlformats.org/drawingml/2006/main"/>
        </p:blipFill>
        <p:spPr>
          <a:xfrm xmlns:a="http://schemas.openxmlformats.org/drawingml/2006/main">
            <a:off x="22352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E044B9-0ACA-4267-96CC-3955B9F51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退货申请关联原订单和商品明细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DC98E4-9E2B-4C48-9821-14916EE1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退货申请关联原订单和商品明细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82940E-FF88-4825-B33C-FAFCCCF9A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465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2D8579-9E28-4EEA-97E3-86FF6A51E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705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1F0746-00EB-41E5-B291-9A5A8DFBE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A33F84-8A26-482D-B401-D7AC4D53F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565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6E23C3F-7992-41F1-8F6E-18154EBB81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5a1e55ff8a468d"/>
          <a:stretch xmlns:a="http://schemas.openxmlformats.org/drawingml/2006/main"/>
        </p:blipFill>
        <p:spPr>
          <a:xfrm xmlns:a="http://schemas.openxmlformats.org/drawingml/2006/main">
            <a:off x="588645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C49CC0-0DD5-4129-B3CD-E87D5B01C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库存与退款处理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B9EFF1-1DC5-4D8F-835E-070399C3E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审核后衔接收货、库存与退款处理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2B8665-A30C-4335-BE21-04CEF5A35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90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BFF683-8C3F-4098-858F-5CB6876EC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83F9D6-F5A6-4A85-A4DB-01E6A14EA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E7AA77-F76C-4F1B-96A6-225A434ED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8B0799B-F7C5-410D-BD9A-B4A21152FF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b267c3c4044910"/>
          <a:stretch xmlns:a="http://schemas.openxmlformats.org/drawingml/2006/main"/>
        </p:blipFill>
        <p:spPr>
          <a:xfrm xmlns:a="http://schemas.openxmlformats.org/drawingml/2006/main">
            <a:off x="95377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68DFC5C-9362-4F22-8496-1A9D3C6DD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售后结果进入客户与经营复盘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25658E5-BDA4-454C-881B-3332435DD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售后结果进入客户与经营复盘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3E0635E-EC3A-4D07-AFFB-000B58341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81600"/>
            <a:ext cx="7810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263F9EB-BEB6-4ACC-9F9C-C40866B9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19700"/>
            <a:ext cx="7505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售后处理回到原商品、原价格和原履约关系，责任更清楚</a:t>
            </a:r>
          </a:p>
        </p:txBody>
      </p:sp>
    </p:spTree>
    <p:extLst>
      <p:ext uri="{BB962C8B-B14F-4D97-AF65-F5344CB8AC3E}">
        <p14:creationId xmlns:p14="http://schemas.microsoft.com/office/powerpoint/2010/main" val="1564092487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964CD4D-10BB-4877-9FBD-F8C4A6168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D3CEF8-C52B-4A15-9398-1B4C4089C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D268EB-053D-4DEF-90B1-42AE79444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订货、采购、库存与本组织往来相互核对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FA78C7-374D-4C09-A113-27C902408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业务单据与各经营主体的收付款、应收应付保持关联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B050D2-D18C-4AF5-9500-CCBD66B36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E72E0B-3ACE-48F4-A80D-52FDBB55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B99B90-F2C6-44CF-8B0C-9CDD02089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53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B6039B-9C2E-4F92-B08C-11D771878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6F0C7F-08FA-4456-BBA0-8518E9DCA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17B528-F5D6-418A-888C-A19DF79DA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D7E7A81-F1DD-46B2-BF14-3D8FCFD323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5d00b8a92b4654"/>
          <a:stretch xmlns:a="http://schemas.openxmlformats.org/drawingml/2006/main"/>
        </p:blipFill>
        <p:spPr>
          <a:xfrm xmlns:a="http://schemas.openxmlformats.org/drawingml/2006/main">
            <a:off x="22352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746D46-E34E-45C3-92AB-5A6D11159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客户应收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26AB59-26F1-4659-AB0E-FADB3DC1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销售订单连接出库、收款与客户应收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FF870D-B628-4DF6-BD14-38825AC12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465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3DA6C4-1A90-4AED-A0D3-9809787B7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705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349B19-DE2E-4E6E-A65A-9437ED14E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6DD334-A299-4519-B08F-3DA4E39CA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565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C1861F3D-0D7E-442B-8451-1FA9C666FD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cafe3bd90f468b"/>
          <a:stretch xmlns:a="http://schemas.openxmlformats.org/drawingml/2006/main"/>
        </p:blipFill>
        <p:spPr>
          <a:xfrm xmlns:a="http://schemas.openxmlformats.org/drawingml/2006/main">
            <a:off x="588645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7DA18B-F11A-4B82-A75C-C2E3A4738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采购与供应商应付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A0019A-7951-4C95-9DD5-21C6A9EC2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采购订单连接入库、付款与供应商应付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F488AD-3297-4C34-9F4D-0A5E46160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90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D84FE7-D035-4AE3-A1D3-3512BC6B3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6825B1-83D2-4260-A75F-AADF1D190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0FDFE50-3B22-4868-864E-AB49ABDEA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D44F3FC-67CE-4F97-AC40-0C1E8FCF51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c2bec46d5e4d1d"/>
          <a:stretch xmlns:a="http://schemas.openxmlformats.org/drawingml/2006/main"/>
        </p:blipFill>
        <p:spPr>
          <a:xfrm xmlns:a="http://schemas.openxmlformats.org/drawingml/2006/main">
            <a:off x="95377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78A8BD-93A2-4BFB-A673-ACE037356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各经营主体按责任口径分别核对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577173-57F3-4246-8C1C-C7B1B74EF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各经营主体按责任口径分别核对，总部通过已开放报表查看经营与收款汇总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DC4E3A4-0EC1-4C96-933E-08E163348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81600"/>
            <a:ext cx="7810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2C492AF-8351-4C8F-9064-6F8A36A2D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19700"/>
            <a:ext cx="7505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业务单据与各经营主体的收付款、应收应付保持关联</a:t>
            </a:r>
          </a:p>
        </p:txBody>
      </p:sp>
    </p:spTree>
    <p:extLst>
      <p:ext uri="{BB962C8B-B14F-4D97-AF65-F5344CB8AC3E}">
        <p14:creationId xmlns:p14="http://schemas.microsoft.com/office/powerpoint/2010/main" val="478169559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0BF40C-1537-4BB2-BE8C-0DABBD133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A1AEB9-F6F2-4145-850C-62DA6C2E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订单驱动供应链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4DD7DE-B380-424F-99CB-F6B036727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支付、预存、授信与账期按业务规则启用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8E174D-709C-4F86-80E9-92A7A7FEA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不同客户采用适合的结算方式，订单与资金状态保持可核对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C056FD-C4D3-436C-A897-D87792498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6240EE-1DF1-47BE-A899-7A6603ABD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326C81-894C-49E2-9A75-859D7964D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54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82817D-349A-466F-B1C4-A7D89C611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9626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6096EA4-44D3-4654-AC31-1CBB1A8940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4c843ba6e14a5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571750"/>
            <a:ext cx="5772150" cy="2990850"/>
          </a:xfrm>
          <a:prstGeom xmlns:a="http://schemas.openxmlformats.org/drawingml/2006/main" prst="roundRect">
            <a:avLst>
              <a:gd name="adj" fmla="val 3822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4D9DE0-C7C9-4D83-8572-1B46D6D88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CFFB8E-F678-45F2-876D-1E7D528CC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结算规则业务示意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3CC09B-8CFF-4F99-83BC-AA62AA2BA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981200"/>
            <a:ext cx="2095500" cy="37909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9DA2B7-5ABB-466F-9098-ACDBFE722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1930" y="2047875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A711997-F0BE-49FA-BB7A-FEF81EDABD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cd6ebeb96c4a9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301048" y="2124075"/>
            <a:ext cx="1628504" cy="352425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02A36E-98F1-461C-9A41-FCAB7AA42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145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31C3C1-0CA7-43FF-80EC-DC94A22CA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2479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现款收款方式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8B3406-1D9E-4334-9C78-BEBEA62DD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5717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现款客户可使用已开通的在线或线下收款方式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B054DA-0B5A-434F-A73C-0E1CF12B4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23850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42DBD7-FF9B-454E-9088-03F035ECB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7185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预存款核对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922BC6-70F2-4625-834B-D47708601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69570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预存款客户按账户余额和订单记录核对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936D37-736C-454A-93F6-F28F1239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62450"/>
            <a:ext cx="21145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199866-BA47-4626-8918-4C30A5D31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495800"/>
            <a:ext cx="1771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授信与账期跟进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1AB787-0498-48B5-805C-C989883D5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819650"/>
            <a:ext cx="177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授信与账期客户按额度、到期日和回款跟进</a:t>
            </a:r>
          </a:p>
        </p:txBody>
      </p:sp>
    </p:spTree>
    <p:extLst>
      <p:ext uri="{BB962C8B-B14F-4D97-AF65-F5344CB8AC3E}">
        <p14:creationId xmlns:p14="http://schemas.microsoft.com/office/powerpoint/2010/main" val="800649947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4725FF-17F4-40DD-8ADF-5B7100210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68D378-6C14-428A-80C8-3F919099F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数据与集成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623CFF-3CC7-491D-A9D3-62B88C5E2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应用与移动入口承接管理任务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270959-38B1-4F01-9B85-3617BDD3F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图为通用业务入口；集团报表按开放维度查看，外部接口须经项目评估。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21D78A-3ED4-4E3E-AAB5-2BFE027DC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E131E6-E2FA-48A0-B2FC-19C1FAF7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19FD40-6F41-434B-AC33-888E2ABFA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55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E4CEAC-AEB8-439F-B207-390C7EC37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5905500" cy="3486150"/>
          </a:xfrm>
          <a:prstGeom xmlns:a="http://schemas.openxmlformats.org/drawingml/2006/main" prst="roundRect">
            <a:avLst>
              <a:gd name="adj" fmla="val 43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C4A5CC2-58EB-4A16-A07E-B0714D800D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efed34fa9c45aa"/>
          <a:srcRect xmlns:a="http://schemas.openxmlformats.org/drawingml/2006/main" l="0" t="3867" r="0" b="38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228850"/>
            <a:ext cx="5715000" cy="3295650"/>
          </a:xfrm>
          <a:prstGeom xmlns:a="http://schemas.openxmlformats.org/drawingml/2006/main" prst="roundRect">
            <a:avLst>
              <a:gd name="adj" fmla="val 3468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8AFDB9-9D46-4046-9874-F678B1CB9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431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55934E-8D65-455D-A7AC-75AE565C6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622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PC管理端｜应用中心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F3AD3C-D953-40D9-AA58-9789E0762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076450"/>
            <a:ext cx="1962150" cy="356235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D670D2-EE8A-4BF5-9E82-BD723218C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3924" y="2143125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C26D37E-121E-4C56-9FB1-4F1819507B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e41b651371417d"/>
          <a:stretch xmlns:a="http://schemas.openxmlformats.org/drawingml/2006/main"/>
        </p:blipFill>
        <p:spPr>
          <a:xfrm xmlns:a="http://schemas.openxmlformats.org/drawingml/2006/main">
            <a:off x="7287189" y="2219325"/>
            <a:ext cx="1522871" cy="329565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B7DAC0-200C-4CE6-A625-1499447A5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076450"/>
            <a:ext cx="1962150" cy="356235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D3CBF0-5F17-4EA5-A7EE-A5EBCD004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8024" y="2143125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4C885D5-1AB1-4374-AA34-5D5222022A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d0bf7677b54276"/>
          <a:stretch xmlns:a="http://schemas.openxmlformats.org/drawingml/2006/main"/>
        </p:blipFill>
        <p:spPr>
          <a:xfrm xmlns:a="http://schemas.openxmlformats.org/drawingml/2006/main">
            <a:off x="9611289" y="2219325"/>
            <a:ext cx="1522871" cy="329565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</p:spTree>
    <p:extLst>
      <p:ext uri="{BB962C8B-B14F-4D97-AF65-F5344CB8AC3E}">
        <p14:creationId xmlns:p14="http://schemas.microsoft.com/office/powerpoint/2010/main" val="1725365419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A6A1FF-15EE-410D-A91C-200B4E26CD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9f6016979b43d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E78F02-B3A2-439D-88F9-68A89C72A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BFCCB2-92F4-4B22-A01C-B2FD82D95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0"/>
            <a:ext cx="152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7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03EBDF-E360-4D26-B9B9-442A00660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600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918A30-D7C1-4BC5-B82B-D954B479E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447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集团经营主线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8DAC9A-041D-4E96-A9EF-7DFF8138A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5429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不同行业与供应链角色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各有经营重点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DFDF0F-3A71-4BD8-B78F-141F1D2D7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14650"/>
            <a:ext cx="514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按商品特征、渠道责任和履约方式组合业务链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7F81EA-876E-4F17-8D07-93AF1F57C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672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1E6AF6">
              <a:alpha val="27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1E1113-5D54-491F-A55F-18779449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434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先识别最关键的经营矛盾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A8B19F-EE82-482D-ABC8-0F7EEAD09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9585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00A7C8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5AB99E-9029-4127-8243-766547085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97205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再选择需要重点跑通的业务链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35E3A4-05D5-4EB0-9BA7-4F19FF6CF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24500"/>
            <a:ext cx="476250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6E55F5">
              <a:alpha val="25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6F359D-EABD-445B-9C58-83C629EA6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007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最后用对应商品与订单场景验证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DA9C1B-11A5-4CDE-AF2C-9E3CFE303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FFDFB5-958A-4A5F-803A-B487CF4F5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A392FD-21D9-44DB-8473-1351E9841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277999283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E60829-AFF8-4CAE-8C88-ED79AE0EEE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84229a04324e8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204B77-43E1-48E1-94C8-9E1DF8A32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426">
              <a:alpha val="5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C579A7-0823-4F56-9C6C-052AB7F95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3EAE43-7BD0-4003-B950-5F3F2BD42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048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F64238-DDA0-44E0-BFFD-EE6DE19C7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快消品牌商｜供应链角色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2091F2-60D7-4B48-B130-D2FF8338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905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快消品牌商首先关注渠道覆盖、价盘与高频补货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5E885B-800E-4914-AED9-C3615A32D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552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终端数量多、订单频率高，政策能否快速执行决定渠道效率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FBA990-F83F-4504-B39F-303BE69D9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5F913B-51CB-4E7C-84E8-8AB700C02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90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不同客户按已配置价格规则获得对应订货条件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981849-FB5E-439A-9E26-EC43BE222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624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3A18F6-E40A-4649-B882-C6E723E60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386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高频补货需要手机入口与常购路径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151937-2AA4-4A2E-B31A-34BCDAF69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6E55F5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AD5133-17CC-49DD-BDF1-78AF298B5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区域库存与配送能力影响终端持续供货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876333-EC38-474D-A114-41FD555F2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96EB30-3514-4315-9ADD-24DFC6A36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7555BB-467C-4492-B7E4-C71745F25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57</a:t>
            </a:r>
          </a:p>
        </p:txBody>
      </p:sp>
      <p:sp>
        <p:nvSpPr>
          <p:cNvPr id="18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D6B9537B-BBF9-45FC-9E76-103441A4D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6184900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C3D2E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C3D2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C3D2E5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1585389903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3AF5E2-83AB-4AAF-B29F-D2DA34D95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180649-C744-4FBC-A953-EEDB34FA2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6C6016-C834-406C-8F04-74E96426B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促销、新品铺市与终端动销要形成同一节奏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FF7C80-BE37-4491-B3A5-01023E892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经营配置说明：总部制定主题，机构门店在适用范围内执行；图为商品示意。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D2D579-C269-4B6F-AC3E-BD584F635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BEDA8B-2052-422B-8F6F-53F51ADA6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0201A0-86C2-4486-8F99-B2AE33F8A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58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86916E-E0DD-42FD-A5AB-B741274A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81200"/>
            <a:ext cx="2266950" cy="403860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D7803F-08CC-452C-B280-87DF17FFE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9052" y="2047875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7A5D161-4BF4-4534-8852-551CBF0571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8f35d9767049ea"/>
          <a:stretch xmlns:a="http://schemas.openxmlformats.org/drawingml/2006/main"/>
        </p:blipFill>
        <p:spPr>
          <a:xfrm xmlns:a="http://schemas.openxmlformats.org/drawingml/2006/main">
            <a:off x="1004955" y="2124075"/>
            <a:ext cx="1742940" cy="377190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952657-AFBF-4693-9589-5692E58BA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2D1427D-E31A-4F5B-B525-3753AAE114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03f901bb7f4db4"/>
          <a:stretch xmlns:a="http://schemas.openxmlformats.org/drawingml/2006/main"/>
        </p:blipFill>
        <p:spPr>
          <a:xfrm xmlns:a="http://schemas.openxmlformats.org/drawingml/2006/main">
            <a:off x="4767263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8B1D7F-07B6-43FD-ACDC-4846919CF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茉莉花茶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734DBF-4568-49B8-BCDD-66B64B6F5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7402C53-4902-4589-8CBD-826E2DF503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22ed040e33416f"/>
          <a:stretch xmlns:a="http://schemas.openxmlformats.org/drawingml/2006/main"/>
        </p:blipFill>
        <p:spPr>
          <a:xfrm xmlns:a="http://schemas.openxmlformats.org/drawingml/2006/main">
            <a:off x="8891588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3F15E9-8DF7-4FBB-90B4-FB6FE28C5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常温纯牛奶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9F72FC-6FDB-4DA9-9D44-D6A949A78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372AE22-F826-4E5A-BE2F-70FE314BED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50a405ca1246c0"/>
          <a:stretch xmlns:a="http://schemas.openxmlformats.org/drawingml/2006/main"/>
        </p:blipFill>
        <p:spPr>
          <a:xfrm xmlns:a="http://schemas.openxmlformats.org/drawingml/2006/main">
            <a:off x="4767263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97D155-A450-4DCD-82A3-38FE152D5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坚果礼盒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88F9EB-3E2F-4108-8DAD-A6B9EF37D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C271EC8-BD95-4A39-9373-6DEB95A4F4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bc7a3067004ef0"/>
          <a:stretch xmlns:a="http://schemas.openxmlformats.org/drawingml/2006/main"/>
        </p:blipFill>
        <p:spPr>
          <a:xfrm xmlns:a="http://schemas.openxmlformats.org/drawingml/2006/main">
            <a:off x="8891588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B5E9EB-EE44-4864-811E-EADB1828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原生木浆纸品</a:t>
            </a:r>
          </a:p>
        </p:txBody>
      </p:sp>
      <p:sp>
        <p:nvSpPr>
          <p:cNvPr id="44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CB9EF1DE-AAA8-4F48-B710-CB6489DFC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84900"/>
            <a:ext cx="1057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1953194100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099514-9A2F-49F7-BB98-8DD3F7638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A742CC-5BD5-4B80-B1C5-108213F7F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254686-77DC-436D-A61E-C751EF889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订单汇总与本级库存共同决定补货节奏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193552-632B-478C-8F1F-D4044DD7B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快消经营以待处理订单和本级库存为依据，持续校准采购、备货与周转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143EB2-2191-4DD9-AF6F-108AF566D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25E550-F36C-4712-9B98-206F8BCC8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2932D6-00A6-46C8-B2AD-DE6D4180D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59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7F85CB-F81D-4E20-A4AD-C3E2864FD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15F5B1-8197-4525-9B88-944240906D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106447f66f4618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54E1A9-380D-460E-BCD7-6DA715F18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12115F-D966-4FEA-BAA8-F73BD03E4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CF9695-339A-4015-8BA8-85B87355D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0D0E6F1-A2FA-4BCC-9312-E6B8740D91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91138534dd46be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1EB5BC-E664-4353-9AC6-6A97F3CFC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9203C9-92A5-4323-9D4E-C8EEF514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PC管理端｜商品库存</a:t>
            </a:r>
          </a:p>
        </p:txBody>
      </p:sp>
    </p:spTree>
    <p:extLst>
      <p:ext uri="{BB962C8B-B14F-4D97-AF65-F5344CB8AC3E}">
        <p14:creationId xmlns:p14="http://schemas.microsoft.com/office/powerpoint/2010/main" val="836727863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2DCD50-FD4C-44D6-9FF4-51CB944248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a4c6329eca4af8"/>
          <a:srcRect xmlns:a="http://schemas.openxmlformats.org/drawingml/2006/main" l="16667" t="0" r="1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83E050-9F40-4A4B-A830-548009282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426">
              <a:alpha val="5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E084B8-24B5-4808-B5B6-1582A67CF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1B8F69-2FBB-4167-8D26-34ABD75A7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048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206436-7173-4B1D-8E11-468DFD424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医药器械厂商｜供应链角色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97D3DB-E8F0-40BD-91C4-9A9FA0649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905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医药器械厂商首先关注经销网络与业务资料完整性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335AE9-CD56-47B6-AEAB-33A04811E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552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渠道扩张需要商品资料、客户归属与业务记录清楚可查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AE79D4-5DE8-481D-893D-51AF8B0F3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D84644-2DA5-40A2-A52C-DD66A525F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90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商品档案可按行业配置型号、注册证号等资料字段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C9BC95-F9AD-4AAE-9CF4-80B1A7BEB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624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9D57AC-9774-4DFB-A262-C8B90EC44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386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客户与渠道准入资料和核验流程按具体经营要求确定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01ED9C-11F6-432F-948D-FC869CA3F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6E55F5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A46C1F-F607-4CD0-B594-D4CCC232B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总部按权限查看商品、客户与订单的组织归属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8CE059-7DB4-497A-91C3-71841439F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9CA541-1DD7-4EDD-B570-BA69EA37E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20B3A0-2966-41CB-977D-29F47265F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726939101"/>
      </p:ext>
    </p:extLst>
  </p:cSld>
</p:sld>
</file>

<file path=ppt/slides/slide61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06C669-2A59-4AD3-A8F3-BF46CB446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25958A-9BE0-4E13-B67A-56474F65B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CBB727-7F2B-4DED-9574-184E1DCE2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启用批次或序列号管理后，关键标识随单据记录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E9B3ED-AD26-401D-AB7C-A64CD9D12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图为商品示意；适用品类启用相应管理后，可在相关单据查询批次或序列号。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B4B56C-0574-45EF-817F-10DA30A1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E21111-F49F-4554-A0ED-8838C16E3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DC00AD-FDB7-4AA2-A339-33F4E6A11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61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80BBFD-6FA3-42CE-B4A9-8B846101F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81200"/>
            <a:ext cx="2266950" cy="403860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B8D963-B90E-4A02-A4F6-D704FC09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9052" y="2047875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695CDB9-9ECA-4899-9EB7-1672BC611D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c48d8506e04656"/>
          <a:stretch xmlns:a="http://schemas.openxmlformats.org/drawingml/2006/main"/>
        </p:blipFill>
        <p:spPr>
          <a:xfrm xmlns:a="http://schemas.openxmlformats.org/drawingml/2006/main">
            <a:off x="1004955" y="2124075"/>
            <a:ext cx="1742940" cy="377190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5071C2-3332-411D-BF2C-41CD45AAE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44E0E31-3A1E-4905-B81D-33D6B38DA2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486116beaf43d2"/>
          <a:stretch xmlns:a="http://schemas.openxmlformats.org/drawingml/2006/main"/>
        </p:blipFill>
        <p:spPr>
          <a:xfrm xmlns:a="http://schemas.openxmlformats.org/drawingml/2006/main">
            <a:off x="4767263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680726-1C72-4D6A-A526-2843AD95C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医用外科口罩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B3536A-9B2B-4B06-9A5E-445565B7D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B27782D-A649-4FE4-AEF6-F98F918C30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7f190ffd1a4743"/>
          <a:stretch xmlns:a="http://schemas.openxmlformats.org/drawingml/2006/main"/>
        </p:blipFill>
        <p:spPr>
          <a:xfrm xmlns:a="http://schemas.openxmlformats.org/drawingml/2006/main">
            <a:off x="8891588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0BE75C-8D51-437B-91DA-DC0C7704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真空采血管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6700D2-D7C8-4EF3-AAFD-3BE225818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67894C2-7136-4598-B569-9A8CBB7CC5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7d7b93cbfe4957"/>
          <a:stretch xmlns:a="http://schemas.openxmlformats.org/drawingml/2006/main"/>
        </p:blipFill>
        <p:spPr>
          <a:xfrm xmlns:a="http://schemas.openxmlformats.org/drawingml/2006/main">
            <a:off x="4767263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34F719-D5B4-4997-BDE7-B7EC426C3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上臂式血压计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131454-3188-4018-AA86-72D8AAB85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843E995-F6AA-4B0E-9957-89A5D4199A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f9f585abec450e"/>
          <a:stretch xmlns:a="http://schemas.openxmlformats.org/drawingml/2006/main"/>
        </p:blipFill>
        <p:spPr>
          <a:xfrm xmlns:a="http://schemas.openxmlformats.org/drawingml/2006/main">
            <a:off x="8891588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F9FEDD-86C4-4C15-A46D-3C4409C0F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指夹式血氧仪</a:t>
            </a:r>
          </a:p>
        </p:txBody>
      </p:sp>
      <p:sp>
        <p:nvSpPr>
          <p:cNvPr id="44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DAF750B2-7044-495E-9D21-E35F64879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84900"/>
            <a:ext cx="1057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386973723"/>
      </p:ext>
    </p:extLst>
  </p:cSld>
</p:sld>
</file>

<file path=ppt/slides/slide62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E65B11-3F9F-4C11-8937-A9613059C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887E01-98EF-4604-97C7-67F2953F4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04FF19-571F-48CB-BD3E-7F22DCAFE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协议条件与分批履约围绕同一订单核准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56D00A-2996-4F99-BB32-0C80B84B0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业务示意：核对机构订单与协议条件，再按实际进度处理交付和回款。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FECA16-8674-449C-8928-8BAEB65C6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26CF54-F8D4-47C8-AD36-2C1E62F50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B24AED-98DF-4BFD-BCE6-439455E4C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62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F206E2-364F-4E53-86F9-1F101B4A7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DEBC5F-2555-47E4-BD43-DF022BB7B4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842c0c2d064c3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590800"/>
            <a:ext cx="5086350" cy="2933700"/>
          </a:xfrm>
          <a:prstGeom xmlns:a="http://schemas.openxmlformats.org/drawingml/2006/main" prst="roundRect">
            <a:avLst>
              <a:gd name="adj" fmla="val 389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E167D6-6548-4E23-9531-2EC5DE0C0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C33C1C-1F0C-419D-BB70-C1114EEC1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医药机构订单核对示意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93D852-242C-42D5-AACF-55ADC287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5097E37-6DA4-40B2-B1DB-A8DBAFCA32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afed4475ac495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2590800"/>
            <a:ext cx="5086350" cy="2933700"/>
          </a:xfrm>
          <a:prstGeom xmlns:a="http://schemas.openxmlformats.org/drawingml/2006/main" prst="roundRect">
            <a:avLst>
              <a:gd name="adj" fmla="val 3897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05229A-DDCC-44E3-A5F0-76DD93CF7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1460AE-F2B7-4A6B-A7E4-12704DBC4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分批履约核对示意</a:t>
            </a:r>
          </a:p>
        </p:txBody>
      </p:sp>
    </p:spTree>
    <p:extLst>
      <p:ext uri="{BB962C8B-B14F-4D97-AF65-F5344CB8AC3E}">
        <p14:creationId xmlns:p14="http://schemas.microsoft.com/office/powerpoint/2010/main" val="505340996"/>
      </p:ext>
    </p:extLst>
  </p:cSld>
</p:sld>
</file>

<file path=ppt/slides/slide63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B5EA88-3B37-4B03-8B0E-49666E08F1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6d705f996a4a33"/>
          <a:srcRect xmlns:a="http://schemas.openxmlformats.org/drawingml/2006/main" l="16667" t="0" r="1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7E2003-E122-492C-8595-4431DF240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426">
              <a:alpha val="5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495558-45A3-4FD6-8B24-34298B057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A9B338-A573-4C37-8D6F-0D54702C4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048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81E47C-0F0C-4370-81DB-C5BDFB9CD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家居厂商｜供应链角色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D132A6-5A6E-444F-BDA7-1BEFC172D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905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家居厂商：管清商品规格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与项目清单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47423E-990C-4E40-9DFD-0F703FB1A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552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复杂商品信息只有标准化，门店选品和客户确认才不易出错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D3EE28-AFF8-41B1-8C96-1A73C836E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19337E-87F6-4E94-B6B1-775059322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90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系列和品类建立清楚的商品导航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D77839-E8ED-43DD-83B8-D0675727F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624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DBEC4C-7EA2-4087-9272-8B4742405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386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材质、颜色、尺寸等规格集中呈现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21E47F-3B68-45C8-9915-342EE3600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6E55F5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B86F43-B414-4A14-B846-626B5766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项目清单保留商品、数量和交付要求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2674CF-3432-4907-9B61-AE94C4AE6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421700-14C5-46DA-85BB-DB1F13378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B0B671-9DF1-4448-A2AC-066895AD4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1302685832"/>
      </p:ext>
    </p:extLst>
  </p:cSld>
</p:sld>
</file>

<file path=ppt/slides/slide64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4E10FC-2AE3-41E4-BA4C-6620BB955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B259FC-23DB-4FFF-910D-5A87E9B01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B650DD-55FD-4397-9C3D-65F280675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总部统一产品底座，区域门店按授权选品和定价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91D4A8-AFB5-45BD-8424-646FDA691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配置说明：品牌资料保持关联，门店在授权范围选品定价；图为商品示意。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2F8C6F-2736-40CC-8D62-EBA889EB6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C49589-70EB-4D65-9BBB-E06289B72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3B385D-C5E9-43CC-A649-878D13BAD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64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98010E-6625-4E68-AB97-0489F4C37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81200"/>
            <a:ext cx="2266950" cy="403860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100222-4CFB-4EBD-939B-1203AD06D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9052" y="2047875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00670F4-1F17-4297-948A-679307B4C6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9738bf8aa6407f"/>
          <a:stretch xmlns:a="http://schemas.openxmlformats.org/drawingml/2006/main"/>
        </p:blipFill>
        <p:spPr>
          <a:xfrm xmlns:a="http://schemas.openxmlformats.org/drawingml/2006/main">
            <a:off x="1004955" y="2124075"/>
            <a:ext cx="1742940" cy="377190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3999B8-6267-44B5-A2C3-C0C206AC8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3544A0D-900C-4714-B3DF-E44E4C9BB1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6031b79c59449e"/>
          <a:stretch xmlns:a="http://schemas.openxmlformats.org/drawingml/2006/main"/>
        </p:blipFill>
        <p:spPr>
          <a:xfrm xmlns:a="http://schemas.openxmlformats.org/drawingml/2006/main">
            <a:off x="4767263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967F6B-AAAB-488C-8952-EE5C9F329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静音窗帘轨道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EE8264-1DC7-4B1C-A878-89EFD46F3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C6A1D06-09F3-47BC-957A-8272DB4E77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32f67ccbc1460b"/>
          <a:stretch xmlns:a="http://schemas.openxmlformats.org/drawingml/2006/main"/>
        </p:blipFill>
        <p:spPr>
          <a:xfrm xmlns:a="http://schemas.openxmlformats.org/drawingml/2006/main">
            <a:off x="8891588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80F667-DC1A-4DD6-B2A1-2915A79AD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阻尼铰链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AB05C3-E657-4CCC-A05B-BB7FC7393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DAA0061-F9FA-4829-9290-F8610A9FAB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e5f9f058404eee"/>
          <a:stretch xmlns:a="http://schemas.openxmlformats.org/drawingml/2006/main"/>
        </p:blipFill>
        <p:spPr>
          <a:xfrm xmlns:a="http://schemas.openxmlformats.org/drawingml/2006/main">
            <a:off x="4767263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DC3754-B79E-479F-A6FF-62E2D77E7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恒温花洒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1FC893-E585-4DF4-860D-248EF1A10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3DB9339-59F1-4E49-97AF-8D9E95BEC1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7a544b78314ee8"/>
          <a:stretch xmlns:a="http://schemas.openxmlformats.org/drawingml/2006/main"/>
        </p:blipFill>
        <p:spPr>
          <a:xfrm xmlns:a="http://schemas.openxmlformats.org/drawingml/2006/main">
            <a:off x="8891588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52CF53-39D1-4F13-A3E9-DD2F1D8FC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充电角磨机</a:t>
            </a:r>
          </a:p>
        </p:txBody>
      </p:sp>
      <p:sp>
        <p:nvSpPr>
          <p:cNvPr id="44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3AC94462-8248-40A2-B1FE-460523772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84900"/>
            <a:ext cx="1057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1215344439"/>
      </p:ext>
    </p:extLst>
  </p:cSld>
</p:sld>
</file>

<file path=ppt/slides/slide65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C7CAE5D-3147-4E43-9FEB-DE1738C76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513C31-F97B-433A-8AB5-03F399D0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FD0D99-320D-4F8B-A2CD-6E61B4B81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分批交付与售后事项围绕订单协同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23F598-75F9-4990-8C73-9581A4243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交付周期较长时，订单、出库、配送与售后状态需要持续关联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F882D5-05E0-4F4D-957F-0959D0BD7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7C5B19-AFA1-4AB2-ACD5-0EA22E3B2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572E2D-FB1B-4DC7-B9B3-3915FBAA9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65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624903-6155-4CE6-855A-F59C40987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148C053-47F4-4E8F-8BB9-95FBC31805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a3dc04477b489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552700"/>
            <a:ext cx="7429500" cy="3086100"/>
          </a:xfrm>
          <a:prstGeom xmlns:a="http://schemas.openxmlformats.org/drawingml/2006/main" prst="roundRect">
            <a:avLst>
              <a:gd name="adj" fmla="val 3704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246BFD-A362-4E10-AB15-8054DA678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2000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63348C-C1F1-436A-A26B-4B5D09E3B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家居项目订单业务示意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FA02ED-7554-4304-970A-15F2F2D3C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145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9525">
            <a:solidFill>
              <a:srgbClr val="F1C8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0DA7C5-3504-4F37-98C5-ACB7D8AA8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2479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6DEC10-0049-4AE1-A21F-620DC7960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669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0E9C8C-BAAF-490F-AC1B-B75BF66F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288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商品与交付要求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F84598-1B66-4CB7-BA20-58DDE621F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717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记录商品、地址、交期及交付要求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0BE438-B9C4-4A75-AE7B-CC1BC8DF0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85E43C-FD72-492B-BEB9-30D69521C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528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9C0A47-1823-4FD0-836F-274038476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718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9D3AC0-868D-4F02-BA22-B41DAAF46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337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按进度分批配送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67EE7D-851C-4CBB-9623-69C89BE82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6766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按实际进度分批出库并安排配送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6CB19E-DE47-4B19-89C5-895C05BB0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24350"/>
            <a:ext cx="29146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27C03B-E76A-454B-AF66-694F6B7FD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45770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54B442-DE8C-468E-88C6-D464FDF33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4767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7C572A-1DFC-4FA1-975B-4EDFBFF62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关联原单售后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104702-2D28-4480-A889-BB8C75818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781550"/>
            <a:ext cx="2552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配送完成、退换货与售后处理关联原订单</a:t>
            </a:r>
          </a:p>
        </p:txBody>
      </p:sp>
    </p:spTree>
    <p:extLst>
      <p:ext uri="{BB962C8B-B14F-4D97-AF65-F5344CB8AC3E}">
        <p14:creationId xmlns:p14="http://schemas.microsoft.com/office/powerpoint/2010/main" val="590652237"/>
      </p:ext>
    </p:extLst>
  </p:cSld>
</p:sld>
</file>

<file path=ppt/slides/slide66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1CCACF-EBF9-4CE9-AEF5-DE5DBF456C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d7f72a0c224b92"/>
          <a:srcRect xmlns:a="http://schemas.openxmlformats.org/drawingml/2006/main" l="16667" t="0" r="1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BA17BC-3075-47CE-AE6D-4691DD21B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426">
              <a:alpha val="5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FC6F45-5DCE-435A-A33A-959439186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2F7B97-8DD5-4126-92E2-FF324C648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048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D29FEF-0BC7-451F-A04B-FF96BA14C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连锁总部｜供应链角色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55DF05-3979-4489-B72E-604784043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905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连锁总部首先要统一选品、门店补货与采购协同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BF4710-1EF8-4AE4-A704-E363EC22D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552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门店需求必须快速汇总，总部才能形成稳定的供给节奏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16ABD3-3CAD-4A0A-818A-9A1A4BB48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63222B-3678-4153-A67F-E1317EE2A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90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总部建立统一商品池和门店可订范围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CD3EB9-D935-43DD-8266-4D1D27153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624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5396D3-6678-4012-BC99-CFEA79B9D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386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门店通过手机入口提交日常补货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0F91CD-641F-4399-842A-555B0747E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6E55F5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5846C0-B74E-4325-85CB-0CD0540E1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总部按商品汇总订单需求，采购人员结合库存和在途判断缺口并创建采购订单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56EDE8-7324-4CF6-98A9-7A96A779C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E5A5D6-B5FE-4998-8C57-66F823BCC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10E2F8-67A7-49A4-A34B-130601611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66</a:t>
            </a:r>
          </a:p>
        </p:txBody>
      </p:sp>
    </p:spTree>
    <p:extLst>
      <p:ext uri="{BB962C8B-B14F-4D97-AF65-F5344CB8AC3E}">
        <p14:creationId xmlns:p14="http://schemas.microsoft.com/office/powerpoint/2010/main" val="954226086"/>
      </p:ext>
    </p:extLst>
  </p:cSld>
</p:sld>
</file>

<file path=ppt/slides/slide67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24FAFC-26EE-4CEB-8352-6D9DF9379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ABB2C3-8940-4FC0-8D02-F96BF97C9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18C587-64ED-4B0F-8A45-8B566677F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门店差异定价、区域库存与补给路径共同保障供货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700057-16A6-48CC-AE82-A5A78B2CA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补给规则说明：区分经营主体，再选择相应供货路径；图为门店物资示意。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C018C3-3186-4017-91F9-4E7B62B64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E705B1-6018-4EC1-9DAB-0A211A6B0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FB2D2B-6B30-4423-97E9-036ABE0C0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67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E58DEE-887A-4B1A-8C42-3FE5AAD7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81200"/>
            <a:ext cx="2266950" cy="403860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195EA1-8E6F-4282-9A1F-166497BC4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9052" y="2047875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EB42EAE-0E16-4542-A37F-ABE95D4B58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0245d8bff7451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04955" y="2124075"/>
            <a:ext cx="1742940" cy="377190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038B4B-3047-4EB5-B314-0C92892EA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82CEA72-11BA-4D36-A1CC-00AD690266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dbab9284fe4d99"/>
          <a:stretch xmlns:a="http://schemas.openxmlformats.org/drawingml/2006/main"/>
        </p:blipFill>
        <p:spPr>
          <a:xfrm xmlns:a="http://schemas.openxmlformats.org/drawingml/2006/main">
            <a:off x="4767263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22D736-E446-486E-95F5-40FF7C80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门店购物袋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CF06F3-D940-41DB-993E-61EE69B58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0B59B64-4034-4265-A1E3-DCBBD983AC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9bb2cd158b45c2"/>
          <a:stretch xmlns:a="http://schemas.openxmlformats.org/drawingml/2006/main"/>
        </p:blipFill>
        <p:spPr>
          <a:xfrm xmlns:a="http://schemas.openxmlformats.org/drawingml/2006/main">
            <a:off x="8891588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37A0D9-A122-419E-9669-08FD33093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收银小票纸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9B24B8-137D-4F81-8F03-4D5CAC1F8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69E8A85-DC48-4E2A-930C-0AAD5A8681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c8731cf3f44b9a"/>
          <a:stretch xmlns:a="http://schemas.openxmlformats.org/drawingml/2006/main"/>
        </p:blipFill>
        <p:spPr>
          <a:xfrm xmlns:a="http://schemas.openxmlformats.org/drawingml/2006/main">
            <a:off x="4767263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096970-F150-4C35-8002-A40924465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门店清洁剂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8FA1B5-0994-4A5A-A303-A29DF12F9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6B2A833-A364-473B-AC47-677F5C0438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2057f6ad234c21"/>
          <a:stretch xmlns:a="http://schemas.openxmlformats.org/drawingml/2006/main"/>
        </p:blipFill>
        <p:spPr>
          <a:xfrm xmlns:a="http://schemas.openxmlformats.org/drawingml/2006/main">
            <a:off x="8891588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904D83-8943-421E-859A-5292D3B50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门店开业物资包</a:t>
            </a:r>
          </a:p>
        </p:txBody>
      </p:sp>
      <p:sp>
        <p:nvSpPr>
          <p:cNvPr id="44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604472EB-7F00-4224-9755-0C5FFD014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84900"/>
            <a:ext cx="1057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556791925"/>
      </p:ext>
    </p:extLst>
  </p:cSld>
</p:sld>
</file>

<file path=ppt/slides/slide68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B14DF2-179D-4ADE-8921-018C68809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6C3650-A8F4-479A-9352-E2E1A750E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1CD452-95AC-4673-A525-F4B1E0D52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手机订单、客户与商品资料支持业务核对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A5ACFF-3D58-41CC-B95B-B5C96EBFA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图为管理资料示例；补货异常需结合已开放报表与本级库存另行判断。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F6FDA8-EAAC-4EB4-B5EF-E50B67C7F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5B1480-ED58-4681-8E8D-03711F5D4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17F2F8-EE00-4A9F-BE70-353554208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68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FF2800-AEA3-4508-B41A-652943B79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000250"/>
            <a:ext cx="2266950" cy="379095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CC902C-59D4-4F57-9D45-64CF10ACB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3402" y="2066925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C84B75A-AFCE-4522-B874-FE3F7672FF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ad8becd25c42b0"/>
          <a:stretch xmlns:a="http://schemas.openxmlformats.org/drawingml/2006/main"/>
        </p:blipFill>
        <p:spPr>
          <a:xfrm xmlns:a="http://schemas.openxmlformats.org/drawingml/2006/main">
            <a:off x="1576523" y="2143125"/>
            <a:ext cx="1628504" cy="352425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31DA74-2FE7-4A55-8931-07C5018FC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90550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6A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958A92-1DA4-49E0-B133-362A2487F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924550"/>
            <a:ext cx="1847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手机管理端｜订单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4EC2E7-3529-4326-B50D-B6C6D9955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000250"/>
            <a:ext cx="2266950" cy="379095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957CED-5B51-445F-859A-9F1687E14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102" y="2066925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C6377ED-2785-45F6-9991-0F9D9CD49E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f6dec916ab438f"/>
          <a:stretch xmlns:a="http://schemas.openxmlformats.org/drawingml/2006/main"/>
        </p:blipFill>
        <p:spPr>
          <a:xfrm xmlns:a="http://schemas.openxmlformats.org/drawingml/2006/main">
            <a:off x="5272223" y="2143125"/>
            <a:ext cx="1628504" cy="352425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52E978-F6E0-42B9-85D5-3C56CFB1D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590550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A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556DBD-0B6F-4ECD-AC68-48EE0FE03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5924550"/>
            <a:ext cx="1847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手机管理端｜客户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4BE8DF-4366-444C-8157-910528F30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000250"/>
            <a:ext cx="2266950" cy="379095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F859C1-433A-42C8-BF2E-A5B614FC3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802" y="2066925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D630F63-8CF6-45D9-880A-A47B2CE825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429592ce344e84"/>
          <a:stretch xmlns:a="http://schemas.openxmlformats.org/drawingml/2006/main"/>
        </p:blipFill>
        <p:spPr>
          <a:xfrm xmlns:a="http://schemas.openxmlformats.org/drawingml/2006/main">
            <a:off x="8967923" y="2143125"/>
            <a:ext cx="1628504" cy="352425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1C34DC-8B12-4D15-96EF-0C6C874B9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5905500"/>
            <a:ext cx="2000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75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242999-7CCE-4662-B70C-A77611575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24550"/>
            <a:ext cx="1847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手机管理端｜商品</a:t>
            </a:r>
          </a:p>
        </p:txBody>
      </p:sp>
    </p:spTree>
    <p:extLst>
      <p:ext uri="{BB962C8B-B14F-4D97-AF65-F5344CB8AC3E}">
        <p14:creationId xmlns:p14="http://schemas.microsoft.com/office/powerpoint/2010/main" val="584056437"/>
      </p:ext>
    </p:extLst>
  </p:cSld>
</p:sld>
</file>

<file path=ppt/slides/slide69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0DDC0A-B01A-43D7-9146-4FF120EB32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6e4bb26b8a4e36"/>
          <a:srcRect xmlns:a="http://schemas.openxmlformats.org/drawingml/2006/main" l="62" t="0" r="6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0B20A8-029D-4AB6-B908-14D063E3E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426">
              <a:alpha val="5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626026-0B6A-4316-AE4C-5226B431B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926C3B-8F0E-4324-B269-4DB08858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048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D3CCA9-EC9D-4889-8F6E-79828A780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工业品与设备集团｜供应链角色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91DEED-7E83-48E8-9BCE-E17CC957F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905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工业品与设备集团：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管清SKU与选型参数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592AC7-4798-4B91-9162-6C37C5974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552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采购人员必须快速找到正确型号，供应端才能减少错配和反复确认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4D0403-E9FC-4677-892F-A7E4F1F51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57B852-2BAC-4A01-90E3-077566677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90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分类、品牌和关键参数帮助缩小选型范围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5EE168-4D33-44E3-9125-63EFB8B35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624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DF0F64-6E5D-4E64-BB10-E7FB9091F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386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型号、规格、单位和图片共同确认商品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B8A119-5635-4E24-B44A-4F03754EC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6E55F5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0FC1D4-29D2-4DE0-87CA-9E9E02FD9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替代方案由业务人员依据适用条件确认并记录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BDC636-439B-488A-97D7-6B42FDD81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6B6E89-48CE-429A-B47F-9537F2EE0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EEF4F7-04A5-4574-A36A-ADF12157A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69</a:t>
            </a:r>
          </a:p>
        </p:txBody>
      </p:sp>
    </p:spTree>
    <p:extLst>
      <p:ext uri="{BB962C8B-B14F-4D97-AF65-F5344CB8AC3E}">
        <p14:creationId xmlns:p14="http://schemas.microsoft.com/office/powerpoint/2010/main" val="1778014931"/>
      </p:ext>
    </p:extLst>
  </p:cSld>
</p:sld>
</file>

<file path=ppt/slides/slide70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2CC238-F29D-49D8-B018-C59096894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D18337-B4F6-41FA-87E8-4858381C0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CE5443-FB21-4245-AC32-EE097C85B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工业品采购先核对商品与交易条件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BF3B07-B7A5-4C25-B9CC-0A70F3F11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图为商品示意；协议价、额度与审核条件按已启用规则另行核对。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5AE8FF-0E6E-49D7-9872-638A95D32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E35572-4FAF-4405-8436-1FCD20FDF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A41660-825A-4A31-B880-CAE3D435A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70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4AEAB9-D7BC-4446-94FB-597C4A6AA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81200"/>
            <a:ext cx="2266950" cy="403860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9525">
            <a:solidFill>
              <a:srgbClr val="2546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F586C1-C1FB-4BC7-B2D2-D539F3203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9052" y="2047875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E44B881-9512-4508-A4EC-502E14B0D4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b9241cd92e4aaf"/>
          <a:stretch xmlns:a="http://schemas.openxmlformats.org/drawingml/2006/main"/>
        </p:blipFill>
        <p:spPr>
          <a:xfrm xmlns:a="http://schemas.openxmlformats.org/drawingml/2006/main">
            <a:off x="1004955" y="2124075"/>
            <a:ext cx="1742940" cy="377190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EBCCEB-38EF-45A1-BC47-37009353F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0A38E59-FB49-4FB4-BB9E-956DB1B85A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d46cc6800c4792"/>
          <a:stretch xmlns:a="http://schemas.openxmlformats.org/drawingml/2006/main"/>
        </p:blipFill>
        <p:spPr>
          <a:xfrm xmlns:a="http://schemas.openxmlformats.org/drawingml/2006/main">
            <a:off x="4767263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6316C6-1545-42F6-9DD1-42743354F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深沟球轴承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AC9652-82F9-40F4-ABBB-67B40CD5C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209550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5ABC0DA-609E-46F4-B0A0-C7BDAD1032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b88746214441ca"/>
          <a:stretch xmlns:a="http://schemas.openxmlformats.org/drawingml/2006/main"/>
        </p:blipFill>
        <p:spPr>
          <a:xfrm xmlns:a="http://schemas.openxmlformats.org/drawingml/2006/main">
            <a:off x="8891588" y="219075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F9F89E-56F3-4DD2-A1DB-1B7BFFCA2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348615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球阀商品示意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40DE59-1DEF-4A51-907C-88A01397F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2B99BA3-B7E1-43D1-9F75-E38DD41BE8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c5ba4a835e4a84"/>
          <a:stretch xmlns:a="http://schemas.openxmlformats.org/drawingml/2006/main"/>
        </p:blipFill>
        <p:spPr>
          <a:xfrm xmlns:a="http://schemas.openxmlformats.org/drawingml/2006/main">
            <a:off x="4767263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3DF0E4-4B6F-403F-8314-BC0A49326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通用矢量变频器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3B6928-32BC-489C-BFE7-44E9EB311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981450"/>
            <a:ext cx="3990975" cy="17526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5127CB9-998B-435D-9D3C-2177B7BEFF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a3c493d6954b65"/>
          <a:stretch xmlns:a="http://schemas.openxmlformats.org/drawingml/2006/main"/>
        </p:blipFill>
        <p:spPr>
          <a:xfrm xmlns:a="http://schemas.openxmlformats.org/drawingml/2006/main">
            <a:off x="8891588" y="4076700"/>
            <a:ext cx="1238250" cy="1238250"/>
          </a:xfrm>
          <a:prstGeom xmlns:a="http://schemas.openxmlformats.org/drawingml/2006/main" prst="roundRect">
            <a:avLst>
              <a:gd name="adj" fmla="val 9231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CFD9EF-FA2A-468E-8288-7373CBFA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5372100"/>
            <a:ext cx="380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防割劳保手套</a:t>
            </a:r>
          </a:p>
        </p:txBody>
      </p:sp>
    </p:spTree>
    <p:extLst>
      <p:ext uri="{BB962C8B-B14F-4D97-AF65-F5344CB8AC3E}">
        <p14:creationId xmlns:p14="http://schemas.microsoft.com/office/powerpoint/2010/main" val="341319870"/>
      </p:ext>
    </p:extLst>
  </p:cSld>
</p:sld>
</file>

<file path=ppt/slides/slide71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BB8DDC-5D6C-4F4A-A394-C6EA95ABF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4DCB37-7015-4FA0-A5C1-540FC650D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E61EEF-DBFB-4F83-8FAE-134073D0C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库存与订单资料为备件核对提供依据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CBA85B-7B0A-4E63-906E-B910D2D7A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图为相关业务资料示例；领用、交付与结算按对应单据和人员责任核对。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3C659C-DF3F-4B88-BD77-8CBEE1590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2B5440-22E8-4F16-A890-727FE9547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5DE897-6D74-4688-9E29-F64524EBE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71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3A9D93-F4FA-47A7-A259-D52A0DC59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7586ED4-647B-454B-8E11-F3CBBD0FA5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b07afca3114169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CF34E0-F717-4A85-A7AF-577FB0EC9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1F279D-2C9F-4112-AB2B-E384260E4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PC管理端｜商品库存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F8B7B9-58CD-4BCD-8EA8-07329545D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E05ACD9-86D1-4ECF-B118-C6AFB12D2F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b4f644e3f44a0a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9A1EAF-3CCF-4833-9CB2-6B167DD83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B4BC97-4DCA-43EE-8AD0-E25C952B1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PC管理端｜订货单明细</a:t>
            </a:r>
          </a:p>
        </p:txBody>
      </p:sp>
    </p:spTree>
    <p:extLst>
      <p:ext uri="{BB962C8B-B14F-4D97-AF65-F5344CB8AC3E}">
        <p14:creationId xmlns:p14="http://schemas.microsoft.com/office/powerpoint/2010/main" val="734417836"/>
      </p:ext>
    </p:extLst>
  </p:cSld>
</p:sld>
</file>

<file path=ppt/slides/slide72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D383DE-4627-4768-A022-687A7AC582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6638ef6d3a4cf0"/>
          <a:srcRect xmlns:a="http://schemas.openxmlformats.org/drawingml/2006/main" l="62" t="0" r="6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B07F62-E854-4725-9D86-DF6C82562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426">
              <a:alpha val="5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930308-C32D-4738-8400-8420E0AF9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713482-231B-4F7C-9354-279C050AC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048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285C18-E083-4C12-B60B-776C6C8D0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区域经销集团｜供应链角色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319EB3-BB78-40FE-839D-4D74F8BFB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905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区域经销集团：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商品授权与条件转单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8272D5-E7E9-4DB3-93FB-2E71C235D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552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直属店铺开展本地经营，总部为集团关联商品提供供货支持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5A95F1-A7C4-4D6E-AF72-585B21787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82E6E8-EC52-4482-8463-3C53C23CB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90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集团商品授权给目标直属机构或门店经营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F805F2-F7CF-443E-BB94-37C40507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624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BAC5C5-E5CC-4101-97FF-F7CE0689E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386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店铺结合本地市场维护上架和价格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D3625F-81D8-4C3E-8522-A3B3F1EF3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6E55F5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4A391B-6416-4E8D-9C61-676945C1C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店铺订单包含集团关联商品并满足条件时，可转给总部供货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EC6498-761B-43C4-A8D1-9F8A4FAC2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8ABCC5-84DA-4BFA-8B67-76FE1CE3A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23ED79-FF9D-446E-870B-E36060224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72</a:t>
            </a:r>
          </a:p>
        </p:txBody>
      </p:sp>
    </p:spTree>
    <p:extLst>
      <p:ext uri="{BB962C8B-B14F-4D97-AF65-F5344CB8AC3E}">
        <p14:creationId xmlns:p14="http://schemas.microsoft.com/office/powerpoint/2010/main" val="1393264088"/>
      </p:ext>
    </p:extLst>
  </p:cSld>
</p:sld>
</file>

<file path=ppt/slides/slide73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7DAAE4-5039-4278-936F-F6CBC022D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E7F74E-2DA4-4051-BAFB-29FE4AAB8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257A9E-74F1-44AC-9C1E-73DCC3EDB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负责区域、客户归属与业务协同需要共同设计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B7D379-46B9-4321-A60A-460814D6F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服务责任与变更记录按项目规则配置；右侧商品组合仅为示意。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FEF39A-8666-4C18-8ED9-13CC178AA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04DF1D-45CD-4822-8939-0183FAAB4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125F5D-AF61-421C-85FA-DD08BAC3C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73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5F2C3D-B49A-44A2-8C41-D5A31A23E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61150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11D0FE8-56DD-4607-BBA9-1F6850A8FA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2dfe2060864812"/>
          <a:srcRect xmlns:a="http://schemas.openxmlformats.org/drawingml/2006/main" l="0" t="4212" r="0" b="42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90750"/>
            <a:ext cx="59245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BE210B-3F68-4CD4-8E14-C4E85147C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2860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6DC4A9-0152-4A6C-8598-F55437961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2133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PC管理端｜客户列表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D9560D-297D-415C-B2E9-0E1725328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95500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308DDE2-0E3A-4AA1-9241-D7965032DF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a1dbf0058747e4"/>
          <a:stretch xmlns:a="http://schemas.openxmlformats.org/drawingml/2006/main"/>
        </p:blipFill>
        <p:spPr>
          <a:xfrm xmlns:a="http://schemas.openxmlformats.org/drawingml/2006/main">
            <a:off x="7567613" y="2190750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75AB05-6454-4355-A3A0-B3F60D0AD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457575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华南饮品集采包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1B8CB5-3E79-4215-8841-1AD7D28C0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095500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C7F8298-A371-4C8C-A5D5-563832B3C6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d35436a15d497c"/>
          <a:stretch xmlns:a="http://schemas.openxmlformats.org/drawingml/2006/main"/>
        </p:blipFill>
        <p:spPr>
          <a:xfrm xmlns:a="http://schemas.openxmlformats.org/drawingml/2006/main">
            <a:off x="9834563" y="2190750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58AE79-ABF9-4D49-A86D-08FE623DF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457575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华东家清集采包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E21640-829F-4659-AAE3-3E6041FB3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952875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A7AC5E6-A601-4B3A-A5A7-BE4FD133F8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bf9e70c6e34e25"/>
          <a:stretch xmlns:a="http://schemas.openxmlformats.org/drawingml/2006/main"/>
        </p:blipFill>
        <p:spPr>
          <a:xfrm xmlns:a="http://schemas.openxmlformats.org/drawingml/2006/main">
            <a:off x="7567613" y="4048125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F87086-0ABD-4970-97B3-D73D7AA6D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5314950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西南建材集采包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16B522-14C3-4685-844D-848165E36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952875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1E93B01-89C2-4C74-9E72-226518CB6C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91a988da6c4276"/>
          <a:stretch xmlns:a="http://schemas.openxmlformats.org/drawingml/2006/main"/>
        </p:blipFill>
        <p:spPr>
          <a:xfrm xmlns:a="http://schemas.openxmlformats.org/drawingml/2006/main">
            <a:off x="9834563" y="4048125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26A328-D070-4C87-98E0-86BE843B6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5314950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纸品联采组合</a:t>
            </a:r>
          </a:p>
        </p:txBody>
      </p:sp>
      <p:sp>
        <p:nvSpPr>
          <p:cNvPr id="46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353FC940-6297-4B82-A2F8-8D688F5F6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84900"/>
            <a:ext cx="1057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1379984724"/>
      </p:ext>
    </p:extLst>
  </p:cSld>
</p:sld>
</file>

<file path=ppt/slides/slide74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2F7B08-90AF-4CF1-AA28-1E68305F9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4A0B77-DBE7-4E4A-9B59-5F5A7A33A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57F111-1889-4F2C-B195-64AF368C1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区域团队以本级库存与订单节奏协同经营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73004A-09A8-45DF-A756-C22A25D46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库存与待处理订单先在本级形成清晰口径，再按组织数据范围开展经营复盘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E59EB8-12CA-4933-8421-CDA499F66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0F180B-FE65-4310-BB54-F2A8329B7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1D39B7-B004-4591-B8E7-7D17D6EF6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74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D0ACB3-DBBB-4855-B59D-0304B50A6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3F6A75B-D3DB-4E64-9A14-E8041D3087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7bb5f9b9274a93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02778B-892E-4C71-9346-783F378AA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DA496D-16F3-438A-B0CE-87C28EE1C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PC管理端｜商品库存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CA065D-2C0A-44F4-A1B0-33E7C7A3A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29CBF80-DDB7-4751-BEFA-CE4200B0C6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b6405ccc5643d9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8F02A1-7CA5-455E-B1D8-F081904E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6E8B6A-E408-448A-BB03-72376BDD8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PC管理端｜订货单列表</a:t>
            </a:r>
          </a:p>
        </p:txBody>
      </p:sp>
    </p:spTree>
    <p:extLst>
      <p:ext uri="{BB962C8B-B14F-4D97-AF65-F5344CB8AC3E}">
        <p14:creationId xmlns:p14="http://schemas.microsoft.com/office/powerpoint/2010/main" val="1186461071"/>
      </p:ext>
    </p:extLst>
  </p:cSld>
</p:sld>
</file>

<file path=ppt/slides/slide75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2CBE02-5208-4F27-BF87-F3F0F64995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4b8bdd64e9455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34A9A1-5CCD-4189-BE2E-FA31F5D4D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426">
              <a:alpha val="5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B86557-EDA5-431E-A788-40517B217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F5DF98-C719-4327-BAF8-7BDBC248D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048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15A9BE-DAE5-4641-A1D3-98396A08A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五金建材厂商｜供应链角色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98C100-35B7-43D5-80E3-9A77A521E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905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五金建材厂商：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规格、订货单位与客户价格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5E2FAE-DB0A-4905-AB91-0BC0142D8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552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商品参数与单位复杂，选品和价格需要准确核对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73C59F-C3C9-40F4-9DC7-BBE5158F6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9C2257-11D8-474D-AE1D-C2BDA9C9B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90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型号、材质、尺寸和适用场景清晰呈现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29BA45-6166-4D5C-A6DC-814BE8AB3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624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048B99-5038-4037-AAD6-A5A8B852C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386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支、件、箱、米等单位按商品设置展示，换算规则以商品配置为准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F7F53C-26FD-4ED8-84BF-F74167E8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6E55F5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C05A6F-B2C1-4795-A66A-D492B8BF7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机构客户按已配置商品和价格条件采购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1B269A-02B6-4068-98E2-FFE78AF1B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2FE716-66D0-4126-8B7C-92D93E0E2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B1089B-9CD8-462B-A399-8153B6FDB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75</a:t>
            </a:r>
          </a:p>
        </p:txBody>
      </p:sp>
      <p:sp>
        <p:nvSpPr>
          <p:cNvPr id="18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933B9FA4-5A0B-49E0-AE13-3D3595642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6184900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C3D2E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C3D2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C3D2E5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2080912081"/>
      </p:ext>
    </p:extLst>
  </p:cSld>
</p:sld>
</file>

<file path=ppt/slides/slide76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6A09F4-ECFF-48DC-9974-4CD4035A4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529271-ED7F-4995-8EA5-7FFC3E6D1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ADCF84-A9F2-44B0-985E-7086E90AA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项目客户、分批交付与配送完成需要持续衔接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224AF5-E91C-4650-9725-B9D37380C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业务示意：先核对商品与交付要求，再按实际进度分批配送；商品图仅为示意。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1D7104-7371-436D-AEC1-19F2A3991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EE2C4C-A0B7-459D-B295-71C2B2D2A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C89923-6E2F-4A3C-961A-E38EEB282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76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B8D756-F83E-48AC-9D7E-AE7877149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61150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90EADE2-539B-4B44-9D08-01A8EB64A6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cc8d8958ee4a9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590800"/>
            <a:ext cx="5924550" cy="2990850"/>
          </a:xfrm>
          <a:prstGeom xmlns:a="http://schemas.openxmlformats.org/drawingml/2006/main" prst="roundRect">
            <a:avLst>
              <a:gd name="adj" fmla="val 3822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31D77D-1167-4E9C-914E-0B94FCCBD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2860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4B70BC-01C5-4661-9DB1-942CBD03E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2133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项目交付业务示意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0E75CC-622E-45BB-9DB2-C3A7DC001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95500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1F6F5C8-5959-4AC3-A9E3-BC0ABBD26F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c220a8fe724ece"/>
          <a:stretch xmlns:a="http://schemas.openxmlformats.org/drawingml/2006/main"/>
        </p:blipFill>
        <p:spPr>
          <a:xfrm xmlns:a="http://schemas.openxmlformats.org/drawingml/2006/main">
            <a:off x="7567613" y="2190750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6A96D4-B114-448E-9D85-0BA386CCA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457575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304不锈钢六角螺栓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48CF70-874A-4DA9-9EF3-391BF562C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095500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29F968E-D52C-4192-B0A3-AA14B5A784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caa60d44fb4bd4"/>
          <a:stretch xmlns:a="http://schemas.openxmlformats.org/drawingml/2006/main"/>
        </p:blipFill>
        <p:spPr>
          <a:xfrm xmlns:a="http://schemas.openxmlformats.org/drawingml/2006/main">
            <a:off x="9834563" y="2190750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8FA88C-17C7-44F4-A59B-AA9664F96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457575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不锈钢阻尼铰链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97FB89-4E58-47DD-8018-3A1F0CC27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952875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FA03047-3B4F-4C3E-9F56-01F387A17F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ec3cb371f94773"/>
          <a:stretch xmlns:a="http://schemas.openxmlformats.org/drawingml/2006/main"/>
        </p:blipFill>
        <p:spPr>
          <a:xfrm xmlns:a="http://schemas.openxmlformats.org/drawingml/2006/main">
            <a:off x="7567613" y="4048125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47F165-058B-4C4A-A986-75293FE85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5314950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窗帘轨道套装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289105-E85A-497E-B120-592B19517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952875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31E3E11-2C36-4F01-916C-16D23A49B2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4e48dc86674d68"/>
          <a:stretch xmlns:a="http://schemas.openxmlformats.org/drawingml/2006/main"/>
        </p:blipFill>
        <p:spPr>
          <a:xfrm xmlns:a="http://schemas.openxmlformats.org/drawingml/2006/main">
            <a:off x="9834563" y="4048125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713BB1-49A3-4266-9502-E1CF40904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5314950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卫浴花洒套装</a:t>
            </a:r>
          </a:p>
        </p:txBody>
      </p:sp>
      <p:sp>
        <p:nvSpPr>
          <p:cNvPr id="46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03072D64-8706-4474-81DE-65F39E1D5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84900"/>
            <a:ext cx="1057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741443116"/>
      </p:ext>
    </p:extLst>
  </p:cSld>
</p:sld>
</file>

<file path=ppt/slides/slide77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693928-418D-441B-8646-DCE1B82F3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C85509-7126-4BAE-80A1-0DCEAC6E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195142-DEC7-4897-9492-4D8A746BC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客户价格与订单核对支持项目交易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05241A-C116-42D2-A603-259FFA96D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图为价格与草稿订单示例；授信、账期和对账按启用规则与对应记录另行核对。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A2FE56-5C59-4489-812A-0474CC36D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CFBC86-6244-4234-9EB4-BB05CF0F0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CBE161-C27A-4B4D-A811-7B2B2000D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77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EF39E1-9AC2-4A0B-94A2-201BBD507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1D6A434-4DB5-4461-BE5F-53B95CC99E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68eb1055a34737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BF1946-1BB6-452B-ADAC-F3077541A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6365EB-E06F-482D-8F54-0542B77AF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PC管理端｜客户价格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2FB8B6-79DE-4E48-A4DB-7B956FCFB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4262F66-8226-4DDD-9CB2-F6E5317544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09047446bd4744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7965EA-2E0C-4495-A891-21C9CB2DE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3D4C19-DBFE-4372-99B0-DFBF98D29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PC管理端｜订货单明细</a:t>
            </a:r>
          </a:p>
        </p:txBody>
      </p:sp>
    </p:spTree>
    <p:extLst>
      <p:ext uri="{BB962C8B-B14F-4D97-AF65-F5344CB8AC3E}">
        <p14:creationId xmlns:p14="http://schemas.microsoft.com/office/powerpoint/2010/main" val="167977652"/>
      </p:ext>
    </p:extLst>
  </p:cSld>
</p:sld>
</file>

<file path=ppt/slides/slide78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0AAFEF-A0A3-4DC3-8BD9-1967307E5C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1d5c43a94848b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FD46B4-ED65-456D-BC0F-0571FB431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426">
              <a:alpha val="5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253776-E818-4EF9-BC1C-D1AAF090B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D58A21-A33E-4C4B-96B7-6A794F064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048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58F747-20A4-477A-819C-926AA4D84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供应链平台与联盟｜供应链角色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B9077B-06D6-47AA-A6F6-10A8AE59F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905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启用联营经营模式后，可协同多供货方与统一商城入口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E32D39-F067-4FC2-819D-EAB5B5947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552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CF4"/>
                </a:solidFill>
                <a:latin typeface="Microsoft YaHei"/>
                <a:ea typeface="Microsoft YaHei"/>
                <a:cs typeface="Microsoft YaHei"/>
              </a:rPr>
              <a:t>平台品牌面向客户保持一致，供货责任按经营配置区分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D8C152-EF61-4716-9EF6-CC11A5BD0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3D6A0F-20C0-48CE-A974-3CA4C256A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90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先明确平台经营主体、合作供货方和客户的合同关系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0CBBC7-E02E-4FB1-956A-0AE966CAF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624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741BE4-E698-4E53-9C13-B42762C76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386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供货方、商品与店铺按联营经营配置进入统一商城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68677E-98B9-4B91-8F3E-5E631445B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514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6E55F5">
              <a:alpha val="26000"/>
            </a:srgbClr>
          </a:solidFill>
          <a:ln xmlns:a="http://schemas.openxmlformats.org/drawingml/2006/main" w="9525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809770-E8FD-4BB4-A370-5D5F7CBC6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客户通过统一入口选品和下单，责任方按订单处理履约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80535F-2A48-4671-81E2-8B3B2EB03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6D6537-69A0-47A8-A9DA-51EEED3FE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39A701-984D-4E8D-BE30-4240410BD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78</a:t>
            </a:r>
          </a:p>
        </p:txBody>
      </p:sp>
    </p:spTree>
    <p:extLst>
      <p:ext uri="{BB962C8B-B14F-4D97-AF65-F5344CB8AC3E}">
        <p14:creationId xmlns:p14="http://schemas.microsoft.com/office/powerpoint/2010/main" val="740659475"/>
      </p:ext>
    </p:extLst>
  </p:cSld>
</p:sld>
</file>

<file path=ppt/slides/slide79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92358F-60C3-4882-AAB4-92B79F5E5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7A340B-6CF8-465C-B14D-56C657DDE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6DBB49-D439-480B-B6BF-24730A39D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联营模式按项目范围组合应用能力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4B1675-223F-4061-B847-CB2983A74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图为应用入口与商品组合示意；联营的商家、履约和结算规则须共同确认。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CE0DF2-A1BA-4745-A542-E79AD920E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A7B42C-BCFC-44B2-AF85-B71D9DBA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BB10FF-8B31-4B84-AA0F-E565B1AA6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79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5F7FD3-C7FF-4D27-BC53-7525D06B1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6115050" cy="35814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6160BF4-00C6-4C6B-BE65-96D29A2257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dae6341fd6466f"/>
          <a:srcRect xmlns:a="http://schemas.openxmlformats.org/drawingml/2006/main" l="0" t="4212" r="0" b="42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90750"/>
            <a:ext cx="59245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6514DC-2E83-4F08-A3D5-EB35401C2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2860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9A13FD-DA6B-4A10-8375-355FE9193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2133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PC管理端｜应用中心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171CB6-4C8D-46CD-8E60-A2B30489D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95500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A6FAB17-A729-4E40-97EB-7335066E9A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62ebb4c3bd4d6a"/>
          <a:stretch xmlns:a="http://schemas.openxmlformats.org/drawingml/2006/main"/>
        </p:blipFill>
        <p:spPr>
          <a:xfrm xmlns:a="http://schemas.openxmlformats.org/drawingml/2006/main">
            <a:off x="7567613" y="2190750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0DD034-8599-41BF-AD0B-A3AE0203B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457575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纸品联采组合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C58472-A4BD-49F2-A123-3F062EEE7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095500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76E2C4C-3CF4-4CB5-B838-BD29F9D7C2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543ad71c534629"/>
          <a:stretch xmlns:a="http://schemas.openxmlformats.org/drawingml/2006/main"/>
        </p:blipFill>
        <p:spPr>
          <a:xfrm xmlns:a="http://schemas.openxmlformats.org/drawingml/2006/main">
            <a:off x="9834563" y="2190750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E71CB2-C560-49D6-A26D-22C972DCB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457575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门店开业物资包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105B49-1F52-4BA3-AF22-1BF9C7960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952875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998F3A4-E835-4632-BE2A-3C0BCCB1FD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18236c423a491c"/>
          <a:stretch xmlns:a="http://schemas.openxmlformats.org/drawingml/2006/main"/>
        </p:blipFill>
        <p:spPr>
          <a:xfrm xmlns:a="http://schemas.openxmlformats.org/drawingml/2006/main">
            <a:off x="7567613" y="4048125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09C1CC-A48D-4ED1-A8E7-DE949F00A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5314950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工程五金项目包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8C91F6-B695-4B13-9AE5-3D95EAC50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952875"/>
            <a:ext cx="21336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1E4A476-DB57-4991-BF07-25D1A07ECD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4bedf925224967"/>
          <a:stretch xmlns:a="http://schemas.openxmlformats.org/drawingml/2006/main"/>
        </p:blipFill>
        <p:spPr>
          <a:xfrm xmlns:a="http://schemas.openxmlformats.org/drawingml/2006/main">
            <a:off x="9834563" y="4048125"/>
            <a:ext cx="1209675" cy="1209675"/>
          </a:xfrm>
          <a:prstGeom xmlns:a="http://schemas.openxmlformats.org/drawingml/2006/main" prst="roundRect">
            <a:avLst>
              <a:gd name="adj" fmla="val 9449"/>
            </a:avLst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A18AB9-0B33-45E0-AC55-F0ED536B7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5314950"/>
            <a:ext cx="1943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区域建材集采包</a:t>
            </a:r>
          </a:p>
        </p:txBody>
      </p:sp>
      <p:sp>
        <p:nvSpPr>
          <p:cNvPr id="46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3350FB94-0CE4-4D7B-972E-B228F7974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84900"/>
            <a:ext cx="1057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00">
                <a:solidFill>
                  <a:srgbClr val="5D738B"/>
                </a:solidFill>
                <a:latin typeface="Microsoft YaHei"/>
                <a:ea typeface="Microsoft YaHei"/>
                <a:cs typeface="Microsoft YaHei"/>
              </a:rPr>
              <a:t>场景与商品图为业务示意，交易条件以企业核准资料为准。</a:t>
            </a:r>
          </a:p>
        </p:txBody>
      </p:sp>
    </p:spTree>
    <p:extLst>
      <p:ext uri="{BB962C8B-B14F-4D97-AF65-F5344CB8AC3E}">
        <p14:creationId xmlns:p14="http://schemas.microsoft.com/office/powerpoint/2010/main" val="264299603"/>
      </p:ext>
    </p:extLst>
  </p:cSld>
</p:sld>
</file>

<file path=ppt/slides/slide80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6DD8D3-D68C-4085-BAAA-7F1A8DA12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614BB8-DBCA-4083-92EE-69B27D67A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84A070-89BD-4B8E-9AAF-93DF898CE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应用能力与订单数据共同支持运营复盘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BBE984-877D-4171-B4F8-46C3466FD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从已启用模块与业务订单数据建立复盘口径；图为入口和待提交订单示例。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9AD1AC-6680-4D0E-91E9-ECECC37F7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490EFB-3EF2-4E14-BAFE-CDB7111DB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B355A1-F1C8-4743-8728-3F5A67463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80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AFFB28-6CC3-446F-97DE-7058DE578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7CCEBA-DD8D-4957-9762-A9EA662C92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91c805d8384479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909480-D85B-4966-A19C-BBE1CB027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4CF324-0575-46B5-8B1A-CD44DB5BD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PC管理端｜应用中心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4B4075-5F33-4378-926A-C05437684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52768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EAACE57-7082-4122-99DD-C447530736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c96875ae4f4b36"/>
          <a:srcRect xmlns:a="http://schemas.openxmlformats.org/drawingml/2006/main" l="2321" t="0" r="23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2190750"/>
            <a:ext cx="50863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E7D426-41E1-442C-B84E-58DF6DF7F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05050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D74ED4-FF63-4391-B39E-DBD6B2CFE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24100"/>
            <a:ext cx="1943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PC管理端｜订货单列表</a:t>
            </a:r>
          </a:p>
        </p:txBody>
      </p:sp>
    </p:spTree>
    <p:extLst>
      <p:ext uri="{BB962C8B-B14F-4D97-AF65-F5344CB8AC3E}">
        <p14:creationId xmlns:p14="http://schemas.microsoft.com/office/powerpoint/2010/main" val="1515312335"/>
      </p:ext>
    </p:extLst>
  </p:cSld>
</p:sld>
</file>

<file path=ppt/slides/slide81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22793305-CFBF-43B2-8042-AF5348826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D682AF-027B-46B5-BCED-FFF21007B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263E67-59D7-4C96-A778-DAA3789E0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八类业务角色，先抓住最关键的三件事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21D9A8-8EBF-4424-A6DB-BECECC069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按适用品类、已启用范围与人员核准推进；先处理核心业务，再逐步扩展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23EE75-66E0-44C6-87AE-CAA69549E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A6202E-EF6E-417D-B575-629BF546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3E8DC7-98FB-4992-BC0C-9308C594A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81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746AD4-FEC8-422A-9D11-9860D6F8C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2266950" cy="4381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8A3478-57E9-4656-B9E1-131F1E940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336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角色与场景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BC3A29-82F6-49B2-8272-BA4D65AD6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057400"/>
            <a:ext cx="2381250" cy="4381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1E6A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5B42D5-0727-45C5-A027-3AA097CC0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13360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第一关注点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A4BF25-EF99-4019-BEF9-43620BD6C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057400"/>
            <a:ext cx="2381250" cy="4381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1E6A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6091AD-4F96-45AF-8553-287C8DAA3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13360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第二关注点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FB7FB3-E8D2-4B71-9171-9BD85A468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057400"/>
            <a:ext cx="3790950" cy="4381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1E6A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CC8A65-65EB-4B02-B21B-FE78627EA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133600"/>
            <a:ext cx="3600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重点落地链路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004038-6A3B-484E-BA90-CA06F34FE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95550"/>
            <a:ext cx="2266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FF19DB-E1DA-466F-9A4B-E65F0E11C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52700"/>
            <a:ext cx="207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快消品牌商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0C3D7A-333F-40D5-8FCE-2A6AD39AD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495550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6126B4-240A-4AFA-82C1-4D4A77E39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552700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价盘与促销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5A7827-36FE-4DDA-83E4-2A9CD1638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495550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DD6492-635F-4E39-AAC2-88BD9054E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552700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高频补货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8CA3C0-4F19-425E-B198-A3F1DACF1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495550"/>
            <a:ext cx="3790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D33230-818F-4F08-925F-F49DAAED2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552700"/>
            <a:ext cx="3600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商品政策→客户订货→需求汇总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133950-4AAA-44B2-AE60-A21D30A7B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2266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809A48-BB11-4D2A-861C-4CCE96308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981325"/>
            <a:ext cx="207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医药器械厂商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6E78DC-8A92-4461-A780-C59EB049E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924175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DE08532-8CEE-4DEC-B446-AB808DD18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981325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业务资料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AD3535B-98B4-4E5C-B128-0D59C3056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924175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B4E0F5C-8056-4DF5-9E98-D3AB6282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981325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批次或序列号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7E24E5F-F449-4C2B-BF51-2DE9FA5F1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924175"/>
            <a:ext cx="3790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71FB662-391B-4EBA-8949-E2AE6C8D7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981325"/>
            <a:ext cx="3600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资料维护→订单→追溯记录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D2B0543-FE63-41BD-89FD-8F4E8C7BA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52800"/>
            <a:ext cx="2266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8CEAB10-EE62-4D3D-88FC-2016B0573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09950"/>
            <a:ext cx="207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家居厂商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A5BD9D8-60CA-4F6C-9FF0-4E6F0F362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352800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5CFB128-154F-419A-8452-B21555DF5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409950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系列与规格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24A451A-C5A3-4B03-807E-6FA34AB84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352800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B8830F7-1880-460C-B87D-D2DB609C9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409950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项目协议价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89C7429-2AB7-4ED2-9A7C-FC2238F8F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352800"/>
            <a:ext cx="3790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A7A633A-F9F1-46FD-8FC3-A22908057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409950"/>
            <a:ext cx="3600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选品→报价→分批交付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7CC784C-A469-426F-B7AE-E20BC1551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2266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5548D24-701B-4624-BD1B-D87892F27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38575"/>
            <a:ext cx="207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连锁总部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BE0AD9C-F270-4458-91D6-CA3695EFE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781425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D88F133-73F1-42C8-A258-28CEF911F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838575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门店要货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47C1E17-B7E7-4559-8056-67F610B56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781425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74BF798-573D-49E2-BAF2-45EBD4432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838575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集中采购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0232C74-A815-4A48-88B2-62835BCB6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781425"/>
            <a:ext cx="3790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0BB668E5-8278-4D17-83ED-9C58D5687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838575"/>
            <a:ext cx="3600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手机补货→汇总→采购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43A3123-7BCC-468A-A299-78C7F6071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2266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48FD72E-089E-41CC-8318-9651C011E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267200"/>
            <a:ext cx="207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工业品与设备集团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F3E38A3-40A0-4B82-A2A1-9573C0646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210050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4B732F78-8449-47BC-B33D-84FE0370A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267200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海量SKU参数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77A121F-7F47-4B65-95D7-CCDB0C839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210050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B254E7D4-40B8-4615-B321-EF748D044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67200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合同价与库存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9C7F3AE-65E5-4904-AB5A-DCFE38C01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210050"/>
            <a:ext cx="3790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0E85A046-74B3-4E42-8CD8-760B07F1A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267200"/>
            <a:ext cx="3600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搜索→审核→仓库履约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2081C0EC-8A47-4921-A87D-2850DAD2E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38675"/>
            <a:ext cx="2266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48DCB066-9B3F-4FA1-B8C0-3D8E8CDBC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695825"/>
            <a:ext cx="207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区域经销集团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40D2AC16-26B5-4636-922F-ED555C286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638675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A3CBDFF7-FE9E-44D9-A03F-89E01C6E4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695825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客户关系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CCCFDAC6-39CA-46C3-AD78-F930CE6A8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38675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7CCEBE4B-A30F-472A-AA59-DA14A90C7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695825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直属店铺转单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CF932740-A372-4CE3-8B13-2625341F0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638675"/>
            <a:ext cx="3790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B91EBC71-DC80-4807-B6B2-E2295DB52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695825"/>
            <a:ext cx="3600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授权→客户→订单协同</a:t>
            </a:r>
          </a:p>
        </p:txBody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5BDB0D28-0431-42B4-9B13-4FFBEFC06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2266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636E4ACC-A3B8-4660-BBC4-23C1F37EB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24450"/>
            <a:ext cx="207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五金建材厂商</a:t>
            </a:r>
          </a:p>
        </p:txBody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8A6F23A0-6DB7-4686-9030-B29738203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067300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57802C8B-76DF-4E90-BB7A-428636A41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124450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规格与单位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902EA209-FF2B-42ED-A08D-0DAC2E626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67300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FA6C6949-F3D5-43F2-B90F-879DCFF45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124450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项目交付对账</a:t>
            </a:r>
          </a:p>
        </p:txBody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D02C5E8E-F8AB-4791-BC0A-BA746C7D6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067300"/>
            <a:ext cx="3790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2D0D2B15-0783-494A-81FE-067847D7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124450"/>
            <a:ext cx="3600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询价→订单→签收对账</a:t>
            </a:r>
          </a:p>
        </p:txBody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CF4F0C32-D0CA-4F72-B1F8-0DA850559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95925"/>
            <a:ext cx="2266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E5A0CBF6-D263-4A94-9DDC-EC2D77CE0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53075"/>
            <a:ext cx="207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供应链平台与联盟</a:t>
            </a:r>
          </a:p>
        </p:txBody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76FF01B2-A104-4F28-B9C1-ED2E46200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495925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5E39D6F1-B786-47CA-A9B7-FE515E9C4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553075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多供货方</a:t>
            </a:r>
          </a:p>
        </p:txBody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99F829B0-C915-4D5D-ADC5-9C1041EC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495925"/>
            <a:ext cx="23812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9B01DC0E-80CA-4566-8E5A-02FEE46C7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53075"/>
            <a:ext cx="2190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履约与结算规则</a:t>
            </a:r>
          </a:p>
        </p:txBody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1D54C86B-D2EF-4CAB-BF95-5CC759413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495925"/>
            <a:ext cx="3790950" cy="428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B8B68985-1897-433B-BEC0-1A7D5DE3F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553075"/>
            <a:ext cx="3600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招商→履约→经营复盘</a:t>
            </a:r>
          </a:p>
        </p:txBody>
      </p:sp>
    </p:spTree>
    <p:extLst>
      <p:ext uri="{BB962C8B-B14F-4D97-AF65-F5344CB8AC3E}">
        <p14:creationId xmlns:p14="http://schemas.microsoft.com/office/powerpoint/2010/main" val="1027704886"/>
      </p:ext>
    </p:extLst>
  </p:cSld>
</p:sld>
</file>

<file path=ppt/slides/slide82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377CC71-F5E2-4D49-B0C5-A06BD0594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D4DE83-308A-4D27-BAEF-878F5EBC8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93FEBA-B2C2-44F7-A3FD-629F75B34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基础管控、供应协同与平台化经营按项目范围分阶段推进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CD2A54-E3B3-421A-9D47-CB1E3CC77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先建立共同底座，再按重点逐步启用扩展能力和对接范围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D26FD8-DD73-415F-A5E1-B22E0B8A5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5EC6D6-90E6-4119-AE17-02E92BFA8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7510E4-A4DF-48F3-BF68-5F65780BB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82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718E43-C6A5-4D85-94C3-5F2D2078D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3B873B-A3BB-45FC-9F7F-EF3515952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51B517-B5A8-4D8F-A80C-F868DC27D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08662E2-B009-4343-8FF4-612962ABAB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59739e97a14c3b"/>
          <a:stretch xmlns:a="http://schemas.openxmlformats.org/drawingml/2006/main"/>
        </p:blipFill>
        <p:spPr>
          <a:xfrm xmlns:a="http://schemas.openxmlformats.org/drawingml/2006/main">
            <a:off x="22352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336D3D-FD1A-413F-B621-18AC42C33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统一总部与直属机构门店关系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C9FC03-6FB0-4D43-9D74-3F4F411DA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第一阶段统一总部与直属机构门店关系、商品、客户、价格和订单口径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B0F74B-F842-4B3F-B8AA-F727B7BE1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465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A664EB-E289-4A52-984B-6A045FCF9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705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E8EACF-3351-443B-B8F2-4D302119D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9868DF-DC6A-4E7E-8C8B-1DF267412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565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D4D626B-C7C4-462B-9B78-F9E64F4A11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ea005a286442ab"/>
          <a:stretch xmlns:a="http://schemas.openxmlformats.org/drawingml/2006/main"/>
        </p:blipFill>
        <p:spPr>
          <a:xfrm xmlns:a="http://schemas.openxmlformats.org/drawingml/2006/main">
            <a:off x="588645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854893-7311-4BC3-A7D3-9936078AE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供应协同与岗位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6AC931-78D6-46E8-986A-18BB99CA0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第二阶段按组织责任连接采购、库存、仓配、本组织往来与移动岗位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6685A2-FABB-4171-96A3-D934A7C98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90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8FC97F-67C4-47B4-9E57-EC96925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B094EE-4456-48B6-A3D6-4B245A95D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3FC246-0D73-4F88-BB92-271382FE8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C2655EA-E190-4D8E-9875-A3BC3D548B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783a979521468a"/>
          <a:stretch xmlns:a="http://schemas.openxmlformats.org/drawingml/2006/main"/>
        </p:blipFill>
        <p:spPr>
          <a:xfrm xmlns:a="http://schemas.openxmlformats.org/drawingml/2006/main">
            <a:off x="95377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2EF2C5-852E-40F1-977D-AC13949D4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扩展范围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8DEBD3E-260F-4BB5-8C41-7A731D994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第三阶段在完成评估与配置后推进联营经营、外部系统对接和集团报表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64A61D9-D4AE-4D85-A53F-4FAE2CE46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81600"/>
            <a:ext cx="7810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C5989E7-14DC-44F5-8D10-822605A7C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19700"/>
            <a:ext cx="7505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先建立共同底座，再按重点逐步启用扩展能力和对接范围</a:t>
            </a:r>
          </a:p>
        </p:txBody>
      </p:sp>
    </p:spTree>
    <p:extLst>
      <p:ext uri="{BB962C8B-B14F-4D97-AF65-F5344CB8AC3E}">
        <p14:creationId xmlns:p14="http://schemas.microsoft.com/office/powerpoint/2010/main" val="2077410616"/>
      </p:ext>
    </p:extLst>
  </p:cSld>
</p:sld>
</file>

<file path=ppt/slides/slide83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AB37CFB-EF42-4689-A543-7AB958851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81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666E59-34BF-4A26-BDF8-CDCD492E5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22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行业与供应链角色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98C3ED-3CCC-499C-B210-6C347CF6B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首期推进建议：先跑通一条组织链和一条业务链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891C21-6442-4A81-9797-0EDE3B7F2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8590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用有限范围验证规则、流程和数据，再依据调研与项目计划复制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798F1D-AF17-4919-8980-C5C21856F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E3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819B18-CCA4-44C3-B27B-EA66BB77B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F679D9-8547-465C-BECA-A066F3B20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28199"/>
                </a:solidFill>
                <a:latin typeface="Microsoft YaHei"/>
                <a:ea typeface="Microsoft YaHei"/>
                <a:cs typeface="Microsoft YaHei"/>
              </a:rPr>
              <a:t>83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503E0B-EC29-45A0-B4B3-2C9C81A79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2FF1D5-5451-4C53-8901-9FB4E11BE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9E795B-9086-4600-A92F-D4C7E362D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CDA0C4F-F1F0-457B-8842-14392CD4C7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e631832a914748"/>
          <a:stretch xmlns:a="http://schemas.openxmlformats.org/drawingml/2006/main"/>
        </p:blipFill>
        <p:spPr>
          <a:xfrm xmlns:a="http://schemas.openxmlformats.org/drawingml/2006/main">
            <a:off x="22352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B2A9F1-4607-475B-9A09-A820BCC33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确定组织与岗位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9409D2-C830-4FF7-B62D-4DFCA1294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选择一个总部、一个直属机构或门店和一组核心岗位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7AEC30-A081-4DFD-8F43-EECE75757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465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018C64-3780-4290-8B98-0C795A65F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705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BB492D-AD32-4F13-B3B5-EF48F0E9E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2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64B1F7-EF0B-4D85-A19B-970C3CE97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565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E6AF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D8175BF-0824-436B-BC3B-CB060A92C3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26cc4f1d634177"/>
          <a:stretch xmlns:a="http://schemas.openxmlformats.org/drawingml/2006/main"/>
        </p:blipFill>
        <p:spPr>
          <a:xfrm xmlns:a="http://schemas.openxmlformats.org/drawingml/2006/main">
            <a:off x="588645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2BE13D-D290-49BD-BBEF-FFA38EE4E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客户、价格、库存与历史口径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1A797C-1E63-4110-BB89-D5F71EF7C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准备核心商品、客户、价格、库存与历史口径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A0A648-7E4F-4E8B-9224-C2D8A4AC3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900" y="3362325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6F2B87-EAD0-4F22-954B-AFA307B59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2571750"/>
            <a:ext cx="35179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7DFCA6-A5C8-441E-A788-85EDC054E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27432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18628D-ECAB-4F73-9239-D77B35C20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622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54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F05C4B33-5DE6-4651-A6BC-4C25C488E1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9153558f6b4f7e"/>
          <a:stretch xmlns:a="http://schemas.openxmlformats.org/drawingml/2006/main"/>
        </p:blipFill>
        <p:spPr>
          <a:xfrm xmlns:a="http://schemas.openxmlformats.org/drawingml/2006/main">
            <a:off x="9537700" y="3124200"/>
            <a:ext cx="419100" cy="4191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40D7A1F-2ACB-491F-9FA0-0AF2E98C8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3676650"/>
            <a:ext cx="325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0243D"/>
                </a:solidFill>
                <a:latin typeface="Microsoft YaHei"/>
                <a:ea typeface="Microsoft YaHei"/>
                <a:cs typeface="Microsoft YaHei"/>
              </a:rPr>
              <a:t>按业务链阶段验收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EC06F8C-42C2-43DF-B80F-777F15DD6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1650" y="4038600"/>
            <a:ext cx="3251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6000"/>
              </a:lnSpc>
              <a:buNone/>
              <a:def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B6D85"/>
                </a:solidFill>
                <a:latin typeface="Microsoft YaHei"/>
                <a:ea typeface="Microsoft YaHei"/>
                <a:cs typeface="Microsoft YaHei"/>
              </a:rPr>
              <a:t>用订货、履约、回款和经营复盘完成阶段验收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30A97CC-87A9-4BCE-BDE4-527EBC7BF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81600"/>
            <a:ext cx="7810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06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CD77B4B-B6F3-438E-BA3E-8D33E0316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19700"/>
            <a:ext cx="7505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用有限范围验证规则、流程和数据，再依据调研与项目计划复制</a:t>
            </a:r>
          </a:p>
        </p:txBody>
      </p:sp>
    </p:spTree>
    <p:extLst>
      <p:ext uri="{BB962C8B-B14F-4D97-AF65-F5344CB8AC3E}">
        <p14:creationId xmlns:p14="http://schemas.microsoft.com/office/powerpoint/2010/main" val="1303059989"/>
      </p:ext>
    </p:extLst>
  </p:cSld>
</p:sld>
</file>

<file path=ppt/slides/slide84.xml><?xml version="1.0" encoding="utf-8"?>
<p:sld xmlns:p="http://schemas.openxmlformats.org/presentationml/2006/main">
  <p:cSld>
    <p:bg>
      <p:bgPr>
        <a:solidFill xmlns:a="http://schemas.openxmlformats.org/drawingml/2006/main">
          <a:srgbClr val="06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0432E1-FF96-43E8-A0B9-426B8C9CEE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20683400164a40"/>
          <a:srcRect xmlns:a="http://schemas.openxmlformats.org/drawingml/2006/main" l="16667" t="0" r="1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B0E31C-A354-4A24-8F6D-B03F9F03A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62B">
              <a:alpha val="7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823B80-BCFB-46FE-9A51-EFDC2AE06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81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A34">
              <a:alpha val="78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30828C-FD21-49CA-A8CA-3117A70994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e2b4c252b842ee"/>
          <a:stretch xmlns:a="http://schemas.openxmlformats.org/drawingml/2006/main"/>
        </p:blipFill>
        <p:spPr>
          <a:xfrm xmlns:a="http://schemas.openxmlformats.org/drawingml/2006/main">
            <a:off x="783851" y="514350"/>
            <a:ext cx="1613647" cy="4572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828272-8BC4-45AE-980D-B031DB323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7239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把集团经营规则变成每天都在运行的数字化网络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86E065-1531-4293-8E1F-D3EFA4D3F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48000"/>
            <a:ext cx="6667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从一笔订单开始，让总部、组织、渠道与客户在同一业务链上协同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0D01AD-C792-44CB-BDD1-61F36D97C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00550"/>
            <a:ext cx="194310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E6AF6">
              <a:alpha val="2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110312-023F-4B00-A85C-6FB86B708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33900"/>
            <a:ext cx="1638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确认组织与责任人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09583C-419B-4546-90F9-F865F6561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76800"/>
            <a:ext cx="1638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12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明确组织与关键责任人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539B6D-0DFA-4D78-83C4-E8D5C2A8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400550"/>
            <a:ext cx="194310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0A7C8">
              <a:alpha val="26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56837F-B73D-4332-BAB2-56FFDF0A0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4533900"/>
            <a:ext cx="1638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选择首条业务链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DA60DF-D6D6-46CF-8DCE-57FBC4C29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4876800"/>
            <a:ext cx="1638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12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选择首期重点业务链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00E72A-F9CA-40F9-A341-92C1C4437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400550"/>
            <a:ext cx="194310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79B72">
              <a:alpha val="26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FF2DBE-682A-4CEA-B887-BFED2177C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533900"/>
            <a:ext cx="1638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明确沟通范围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C2E36B-B259-4D4E-ACF6-40CB2D7EC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876800"/>
            <a:ext cx="1638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5000"/>
              </a:lnSpc>
              <a:buNone/>
              <a:defRPr sz="12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按组织、商品与订单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12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明确下一步方案范围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A7351A-CAEE-4EF7-A20F-9A689168D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293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D8E8FA"/>
                </a:solidFill>
                <a:latin typeface="Microsoft YaHei"/>
                <a:ea typeface="Microsoft YaHei"/>
                <a:cs typeface="Microsoft YaHei"/>
              </a:rPr>
              <a:t>www.ysdinghuo.com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560E64-D245-4D20-9BD4-FF045655D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9C00A0-F543-4FF5-A109-A4D7873A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云上订货｜集团版供应链系统解决方案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A8D764-5771-438A-BAC8-E7D9CC50F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7E7FA"/>
                </a:solidFill>
                <a:latin typeface="Microsoft YaHei"/>
                <a:ea typeface="Microsoft YaHei"/>
                <a:cs typeface="Microsoft YaHei"/>
              </a:rPr>
              <a:t>84</a:t>
            </a:r>
          </a:p>
        </p:txBody>
      </p:sp>
    </p:spTree>
    <p:extLst>
      <p:ext uri="{BB962C8B-B14F-4D97-AF65-F5344CB8AC3E}">
        <p14:creationId xmlns:p14="http://schemas.microsoft.com/office/powerpoint/2010/main" val="15446573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2026-10-12T08:55:18.0730000Z</dcterms:created>
  <dcterms:modified xsi:type="dcterms:W3CDTF">2026-10-12T08:55:18.0730000Z</dcterms:modified>
</coreProperties>
</file>