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431c93bd67481e" /><Relationship Type="http://schemas.openxmlformats.org/officeDocument/2006/relationships/extended-properties" Target="/docProps/app.xml" Id="R01830d105c66438b" /><Relationship Type="http://schemas.openxmlformats.org/officeDocument/2006/relationships/officeDocument" Target="/ppt/presentation.xml" Id="R4a908eda667245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99ba45183d4edd"/>
  </p:sldMasterIdLst>
  <p:notesMasterIdLst>
    <p:notesMasterId xmlns:r="http://schemas.openxmlformats.org/officeDocument/2006/relationships" r:id="R0943cc4861c748fa"/>
  </p:notesMasterIdLst>
  <p:sldIdLst>
    <p:sldId xmlns:r="http://schemas.openxmlformats.org/officeDocument/2006/relationships" id="256" r:id="Re4bb8c86d1a549a8"/>
    <p:sldId xmlns:r="http://schemas.openxmlformats.org/officeDocument/2006/relationships" id="257" r:id="R4ec433e8212c4a24"/>
    <p:sldId xmlns:r="http://schemas.openxmlformats.org/officeDocument/2006/relationships" id="258" r:id="R2d9c5b06e7004607"/>
    <p:sldId xmlns:r="http://schemas.openxmlformats.org/officeDocument/2006/relationships" id="259" r:id="R016315210b5345f7"/>
    <p:sldId xmlns:r="http://schemas.openxmlformats.org/officeDocument/2006/relationships" id="260" r:id="R98406a9267c94d72"/>
    <p:sldId xmlns:r="http://schemas.openxmlformats.org/officeDocument/2006/relationships" id="261" r:id="R9d1718a9ec204054"/>
    <p:sldId xmlns:r="http://schemas.openxmlformats.org/officeDocument/2006/relationships" id="262" r:id="R8a65069f3ccb462c"/>
    <p:sldId xmlns:r="http://schemas.openxmlformats.org/officeDocument/2006/relationships" id="263" r:id="R9e5c2d3f5a11432b"/>
    <p:sldId xmlns:r="http://schemas.openxmlformats.org/officeDocument/2006/relationships" id="264" r:id="Rc1a80663a0534d32"/>
    <p:sldId xmlns:r="http://schemas.openxmlformats.org/officeDocument/2006/relationships" id="265" r:id="R89d031561a9b4d30"/>
    <p:sldId xmlns:r="http://schemas.openxmlformats.org/officeDocument/2006/relationships" id="266" r:id="R1958b8f1b3d24caf"/>
    <p:sldId xmlns:r="http://schemas.openxmlformats.org/officeDocument/2006/relationships" id="267" r:id="Rc00c4227db094425"/>
    <p:sldId xmlns:r="http://schemas.openxmlformats.org/officeDocument/2006/relationships" id="268" r:id="Re0e22f52fcab43b6"/>
    <p:sldId xmlns:r="http://schemas.openxmlformats.org/officeDocument/2006/relationships" id="269" r:id="R4f3f9375ca7043c6"/>
    <p:sldId xmlns:r="http://schemas.openxmlformats.org/officeDocument/2006/relationships" id="270" r:id="R627e497089394538"/>
    <p:sldId xmlns:r="http://schemas.openxmlformats.org/officeDocument/2006/relationships" id="271" r:id="Re7d999f9375c45a5"/>
    <p:sldId xmlns:r="http://schemas.openxmlformats.org/officeDocument/2006/relationships" id="272" r:id="Rfd7df249f7494005"/>
    <p:sldId xmlns:r="http://schemas.openxmlformats.org/officeDocument/2006/relationships" id="273" r:id="Rb1d04f09647d4c1b"/>
    <p:sldId xmlns:r="http://schemas.openxmlformats.org/officeDocument/2006/relationships" id="274" r:id="R16d7b8eb7f7a4aae"/>
    <p:sldId xmlns:r="http://schemas.openxmlformats.org/officeDocument/2006/relationships" id="275" r:id="Rde7a746a1ff34b2d"/>
    <p:sldId xmlns:r="http://schemas.openxmlformats.org/officeDocument/2006/relationships" id="276" r:id="R83bbb81c754e4f79"/>
    <p:sldId xmlns:r="http://schemas.openxmlformats.org/officeDocument/2006/relationships" id="277" r:id="R561f5862fb1c4149"/>
    <p:sldId xmlns:r="http://schemas.openxmlformats.org/officeDocument/2006/relationships" id="278" r:id="R23739912b57c4fca"/>
    <p:sldId xmlns:r="http://schemas.openxmlformats.org/officeDocument/2006/relationships" id="279" r:id="R7e005d2d7002471a"/>
    <p:sldId xmlns:r="http://schemas.openxmlformats.org/officeDocument/2006/relationships" id="280" r:id="Rc54cfec2e1184840"/>
    <p:sldId xmlns:r="http://schemas.openxmlformats.org/officeDocument/2006/relationships" id="281" r:id="Rf63f5e18e603440e"/>
    <p:sldId xmlns:r="http://schemas.openxmlformats.org/officeDocument/2006/relationships" id="282" r:id="Radbccbcba36742e2"/>
    <p:sldId xmlns:r="http://schemas.openxmlformats.org/officeDocument/2006/relationships" id="283" r:id="R3cede98f98bd4c0c"/>
    <p:sldId xmlns:r="http://schemas.openxmlformats.org/officeDocument/2006/relationships" id="284" r:id="R1ddcb0c894b84379"/>
    <p:sldId xmlns:r="http://schemas.openxmlformats.org/officeDocument/2006/relationships" id="285" r:id="R0472e099a1104304"/>
    <p:sldId xmlns:r="http://schemas.openxmlformats.org/officeDocument/2006/relationships" id="286" r:id="Rb1a500e0e0af4ecb"/>
    <p:sldId xmlns:r="http://schemas.openxmlformats.org/officeDocument/2006/relationships" id="287" r:id="R9a7df63b051a4bde"/>
    <p:sldId xmlns:r="http://schemas.openxmlformats.org/officeDocument/2006/relationships" id="288" r:id="R9531eaea9c3f49c0"/>
    <p:sldId xmlns:r="http://schemas.openxmlformats.org/officeDocument/2006/relationships" id="289" r:id="R9c436fcdae814037"/>
    <p:sldId xmlns:r="http://schemas.openxmlformats.org/officeDocument/2006/relationships" id="290" r:id="R902ea506e03a4bc6"/>
    <p:sldId xmlns:r="http://schemas.openxmlformats.org/officeDocument/2006/relationships" id="291" r:id="R3158352f5f344688"/>
    <p:sldId xmlns:r="http://schemas.openxmlformats.org/officeDocument/2006/relationships" id="292" r:id="R98435f70a24849f7"/>
    <p:sldId xmlns:r="http://schemas.openxmlformats.org/officeDocument/2006/relationships" id="293" r:id="R4962deb35a3e44d6"/>
    <p:sldId xmlns:r="http://schemas.openxmlformats.org/officeDocument/2006/relationships" id="294" r:id="R596506076c20489d"/>
    <p:sldId xmlns:r="http://schemas.openxmlformats.org/officeDocument/2006/relationships" id="295" r:id="Rcafd8bc2da4e4def"/>
    <p:sldId xmlns:r="http://schemas.openxmlformats.org/officeDocument/2006/relationships" id="296" r:id="R26954139c2c54d63"/>
    <p:sldId xmlns:r="http://schemas.openxmlformats.org/officeDocument/2006/relationships" id="297" r:id="Rd772b0ed4fc94bf1"/>
    <p:sldId xmlns:r="http://schemas.openxmlformats.org/officeDocument/2006/relationships" id="298" r:id="R2250150ad5b7487b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35816a529d4834" /><Relationship Type="http://schemas.openxmlformats.org/officeDocument/2006/relationships/slideMaster" Target="/ppt/slideMasters/slideMaster1.xml" Id="R8f99ba45183d4edd" /><Relationship Type="http://schemas.openxmlformats.org/officeDocument/2006/relationships/notesMaster" Target="/ppt/notesMasters/notesMaster1.xml" Id="R0943cc4861c748fa" /><Relationship Type="http://schemas.openxmlformats.org/officeDocument/2006/relationships/presProps" Target="/ppt/presProps.xml" Id="R0da0ecb2a2674e8d" /><Relationship Type="http://schemas.openxmlformats.org/officeDocument/2006/relationships/viewProps" Target="/ppt/viewProps.xml" Id="Ra3ae43494a1f45ab" /><Relationship Type="http://schemas.openxmlformats.org/officeDocument/2006/relationships/tableStyles" Target="/ppt/tableStyles.xml" Id="R994bf6d7ba4c4d8f" /><Relationship Type="http://schemas.openxmlformats.org/officeDocument/2006/relationships/slide" Target="/ppt/slides/slide1.xml" Id="Re4bb8c86d1a549a8" /><Relationship Type="http://schemas.openxmlformats.org/officeDocument/2006/relationships/slide" Target="/ppt/slides/slide2.xml" Id="R4ec433e8212c4a24" /><Relationship Type="http://schemas.openxmlformats.org/officeDocument/2006/relationships/slide" Target="/ppt/slides/slide3.xml" Id="R2d9c5b06e7004607" /><Relationship Type="http://schemas.openxmlformats.org/officeDocument/2006/relationships/slide" Target="/ppt/slides/slide4.xml" Id="R016315210b5345f7" /><Relationship Type="http://schemas.openxmlformats.org/officeDocument/2006/relationships/slide" Target="/ppt/slides/slide5.xml" Id="R98406a9267c94d72" /><Relationship Type="http://schemas.openxmlformats.org/officeDocument/2006/relationships/slide" Target="/ppt/slides/slide6.xml" Id="R9d1718a9ec204054" /><Relationship Type="http://schemas.openxmlformats.org/officeDocument/2006/relationships/slide" Target="/ppt/slides/slide7.xml" Id="R8a65069f3ccb462c" /><Relationship Type="http://schemas.openxmlformats.org/officeDocument/2006/relationships/slide" Target="/ppt/slides/slide8.xml" Id="R9e5c2d3f5a11432b" /><Relationship Type="http://schemas.openxmlformats.org/officeDocument/2006/relationships/slide" Target="/ppt/slides/slide9.xml" Id="Rc1a80663a0534d32" /><Relationship Type="http://schemas.openxmlformats.org/officeDocument/2006/relationships/slide" Target="/ppt/slides/slide10.xml" Id="R89d031561a9b4d30" /><Relationship Type="http://schemas.openxmlformats.org/officeDocument/2006/relationships/slide" Target="/ppt/slides/slide11.xml" Id="R1958b8f1b3d24caf" /><Relationship Type="http://schemas.openxmlformats.org/officeDocument/2006/relationships/slide" Target="/ppt/slides/slide12.xml" Id="Rc00c4227db094425" /><Relationship Type="http://schemas.openxmlformats.org/officeDocument/2006/relationships/slide" Target="/ppt/slides/slide13.xml" Id="Re0e22f52fcab43b6" /><Relationship Type="http://schemas.openxmlformats.org/officeDocument/2006/relationships/slide" Target="/ppt/slides/slide14.xml" Id="R4f3f9375ca7043c6" /><Relationship Type="http://schemas.openxmlformats.org/officeDocument/2006/relationships/slide" Target="/ppt/slides/slide15.xml" Id="R627e497089394538" /><Relationship Type="http://schemas.openxmlformats.org/officeDocument/2006/relationships/slide" Target="/ppt/slides/slide16.xml" Id="Re7d999f9375c45a5" /><Relationship Type="http://schemas.openxmlformats.org/officeDocument/2006/relationships/slide" Target="/ppt/slides/slide17.xml" Id="Rfd7df249f7494005" /><Relationship Type="http://schemas.openxmlformats.org/officeDocument/2006/relationships/slide" Target="/ppt/slides/slide18.xml" Id="Rb1d04f09647d4c1b" /><Relationship Type="http://schemas.openxmlformats.org/officeDocument/2006/relationships/slide" Target="/ppt/slides/slide19.xml" Id="R16d7b8eb7f7a4aae" /><Relationship Type="http://schemas.openxmlformats.org/officeDocument/2006/relationships/slide" Target="/ppt/slides/slide20.xml" Id="Rde7a746a1ff34b2d" /><Relationship Type="http://schemas.openxmlformats.org/officeDocument/2006/relationships/slide" Target="/ppt/slides/slide21.xml" Id="R83bbb81c754e4f79" /><Relationship Type="http://schemas.openxmlformats.org/officeDocument/2006/relationships/slide" Target="/ppt/slides/slide22.xml" Id="R561f5862fb1c4149" /><Relationship Type="http://schemas.openxmlformats.org/officeDocument/2006/relationships/slide" Target="/ppt/slides/slide23.xml" Id="R23739912b57c4fca" /><Relationship Type="http://schemas.openxmlformats.org/officeDocument/2006/relationships/slide" Target="/ppt/slides/slide24.xml" Id="R7e005d2d7002471a" /><Relationship Type="http://schemas.openxmlformats.org/officeDocument/2006/relationships/slide" Target="/ppt/slides/slide25.xml" Id="Rc54cfec2e1184840" /><Relationship Type="http://schemas.openxmlformats.org/officeDocument/2006/relationships/slide" Target="/ppt/slides/slide26.xml" Id="Rf63f5e18e603440e" /><Relationship Type="http://schemas.openxmlformats.org/officeDocument/2006/relationships/slide" Target="/ppt/slides/slide27.xml" Id="Radbccbcba36742e2" /><Relationship Type="http://schemas.openxmlformats.org/officeDocument/2006/relationships/slide" Target="/ppt/slides/slide28.xml" Id="R3cede98f98bd4c0c" /><Relationship Type="http://schemas.openxmlformats.org/officeDocument/2006/relationships/slide" Target="/ppt/slides/slide29.xml" Id="R1ddcb0c894b84379" /><Relationship Type="http://schemas.openxmlformats.org/officeDocument/2006/relationships/slide" Target="/ppt/slides/slide30.xml" Id="R0472e099a1104304" /><Relationship Type="http://schemas.openxmlformats.org/officeDocument/2006/relationships/slide" Target="/ppt/slides/slide31.xml" Id="Rb1a500e0e0af4ecb" /><Relationship Type="http://schemas.openxmlformats.org/officeDocument/2006/relationships/slide" Target="/ppt/slides/slide32.xml" Id="R9a7df63b051a4bde" /><Relationship Type="http://schemas.openxmlformats.org/officeDocument/2006/relationships/slide" Target="/ppt/slides/slide33.xml" Id="R9531eaea9c3f49c0" /><Relationship Type="http://schemas.openxmlformats.org/officeDocument/2006/relationships/slide" Target="/ppt/slides/slide34.xml" Id="R9c436fcdae814037" /><Relationship Type="http://schemas.openxmlformats.org/officeDocument/2006/relationships/slide" Target="/ppt/slides/slide35.xml" Id="R902ea506e03a4bc6" /><Relationship Type="http://schemas.openxmlformats.org/officeDocument/2006/relationships/slide" Target="/ppt/slides/slide36.xml" Id="R3158352f5f344688" /><Relationship Type="http://schemas.openxmlformats.org/officeDocument/2006/relationships/slide" Target="/ppt/slides/slide37.xml" Id="R98435f70a24849f7" /><Relationship Type="http://schemas.openxmlformats.org/officeDocument/2006/relationships/slide" Target="/ppt/slides/slide38.xml" Id="R4962deb35a3e44d6" /><Relationship Type="http://schemas.openxmlformats.org/officeDocument/2006/relationships/slide" Target="/ppt/slides/slide39.xml" Id="R596506076c20489d" /><Relationship Type="http://schemas.openxmlformats.org/officeDocument/2006/relationships/slide" Target="/ppt/slides/slide40.xml" Id="Rcafd8bc2da4e4def" /><Relationship Type="http://schemas.openxmlformats.org/officeDocument/2006/relationships/slide" Target="/ppt/slides/slide41.xml" Id="R26954139c2c54d63" /><Relationship Type="http://schemas.openxmlformats.org/officeDocument/2006/relationships/slide" Target="/ppt/slides/slide42.xml" Id="Rd772b0ed4fc94bf1" /><Relationship Type="http://schemas.openxmlformats.org/officeDocument/2006/relationships/slide" Target="/ppt/slides/slide43.xml" Id="R2250150ad5b748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4b1597f6e244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005eabaf25460b" /><Relationship Type="http://schemas.openxmlformats.org/officeDocument/2006/relationships/notesMaster" Target="/ppt/notesMasters/notesMaster1.xml" Id="R1bc221f995074c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fe0f8073864f48" /><Relationship Type="http://schemas.openxmlformats.org/officeDocument/2006/relationships/notesMaster" Target="/ppt/notesMasters/notesMaster1.xml" Id="R4b8f0f563cea4b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1bc5998e144775" /><Relationship Type="http://schemas.openxmlformats.org/officeDocument/2006/relationships/notesMaster" Target="/ppt/notesMasters/notesMaster1.xml" Id="R9342ce99a57849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6ef543eb9a4a3c" /><Relationship Type="http://schemas.openxmlformats.org/officeDocument/2006/relationships/notesMaster" Target="/ppt/notesMasters/notesMaster1.xml" Id="Re84a9495ce244a8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3c1ec7bd284763" /><Relationship Type="http://schemas.openxmlformats.org/officeDocument/2006/relationships/notesMaster" Target="/ppt/notesMasters/notesMaster1.xml" Id="R29bb7231309e4a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ffe92f24b54340" /><Relationship Type="http://schemas.openxmlformats.org/officeDocument/2006/relationships/notesMaster" Target="/ppt/notesMasters/notesMaster1.xml" Id="Rd7a7f019f34f46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b6cb630f794b54" /><Relationship Type="http://schemas.openxmlformats.org/officeDocument/2006/relationships/notesMaster" Target="/ppt/notesMasters/notesMaster1.xml" Id="R223f5b559e144b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a30f8b2ddd74859" /><Relationship Type="http://schemas.openxmlformats.org/officeDocument/2006/relationships/notesMaster" Target="/ppt/notesMasters/notesMaster1.xml" Id="R568f2eca842b46c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10df76922e4e17" /><Relationship Type="http://schemas.openxmlformats.org/officeDocument/2006/relationships/notesMaster" Target="/ppt/notesMasters/notesMaster1.xml" Id="R61afb3efd7e94e4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cdcce505e74c12" /><Relationship Type="http://schemas.openxmlformats.org/officeDocument/2006/relationships/notesMaster" Target="/ppt/notesMasters/notesMaster1.xml" Id="Re024e08ac91e4e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3b9924114e4d0c" /><Relationship Type="http://schemas.openxmlformats.org/officeDocument/2006/relationships/notesMaster" Target="/ppt/notesMasters/notesMaster1.xml" Id="Rb3d109f27849446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d13844565dc4e0c" /><Relationship Type="http://schemas.openxmlformats.org/officeDocument/2006/relationships/notesMaster" Target="/ppt/notesMasters/notesMaster1.xml" Id="R973b74fb95e742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f46752283d549af" /><Relationship Type="http://schemas.openxmlformats.org/officeDocument/2006/relationships/notesMaster" Target="/ppt/notesMasters/notesMaster1.xml" Id="R69865ecdbb6f429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33e3e4207974a6d" /><Relationship Type="http://schemas.openxmlformats.org/officeDocument/2006/relationships/notesMaster" Target="/ppt/notesMasters/notesMaster1.xml" Id="Rca9fe15c058243c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ae924364f714d7e" /><Relationship Type="http://schemas.openxmlformats.org/officeDocument/2006/relationships/notesMaster" Target="/ppt/notesMasters/notesMaster1.xml" Id="R4ccf2e27eed5415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c1f645026464cc0" /><Relationship Type="http://schemas.openxmlformats.org/officeDocument/2006/relationships/notesMaster" Target="/ppt/notesMasters/notesMaster1.xml" Id="Re9bd66f4f6e9455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1b014da26b74909" /><Relationship Type="http://schemas.openxmlformats.org/officeDocument/2006/relationships/notesMaster" Target="/ppt/notesMasters/notesMaster1.xml" Id="R0fd11e733901464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8d0abaee4f14499" /><Relationship Type="http://schemas.openxmlformats.org/officeDocument/2006/relationships/notesMaster" Target="/ppt/notesMasters/notesMaster1.xml" Id="R28f81e8ed6b8499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4ca81a31ae14c89" /><Relationship Type="http://schemas.openxmlformats.org/officeDocument/2006/relationships/notesMaster" Target="/ppt/notesMasters/notesMaster1.xml" Id="Rbfcb646c106e451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fc569007e844cfc" /><Relationship Type="http://schemas.openxmlformats.org/officeDocument/2006/relationships/notesMaster" Target="/ppt/notesMasters/notesMaster1.xml" Id="R47684e252320405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7d863f5c9cc4905" /><Relationship Type="http://schemas.openxmlformats.org/officeDocument/2006/relationships/notesMaster" Target="/ppt/notesMasters/notesMaster1.xml" Id="R6dd5ed63d8d44a6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9d0db7eeec04f75" /><Relationship Type="http://schemas.openxmlformats.org/officeDocument/2006/relationships/notesMaster" Target="/ppt/notesMasters/notesMaster1.xml" Id="R437d68852f91432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cf4ea36d69143fd" /><Relationship Type="http://schemas.openxmlformats.org/officeDocument/2006/relationships/notesMaster" Target="/ppt/notesMasters/notesMaster1.xml" Id="R3ad562e6039e4ed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421088841934f81" /><Relationship Type="http://schemas.openxmlformats.org/officeDocument/2006/relationships/notesMaster" Target="/ppt/notesMasters/notesMaster1.xml" Id="R44e89b8a1d6f44f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7bc37b4891b498b" /><Relationship Type="http://schemas.openxmlformats.org/officeDocument/2006/relationships/notesMaster" Target="/ppt/notesMasters/notesMaster1.xml" Id="R428938b631f648b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34870ea5efc4050" /><Relationship Type="http://schemas.openxmlformats.org/officeDocument/2006/relationships/notesMaster" Target="/ppt/notesMasters/notesMaster1.xml" Id="Re7e8ae3231cb457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5c68129e7974401" /><Relationship Type="http://schemas.openxmlformats.org/officeDocument/2006/relationships/notesMaster" Target="/ppt/notesMasters/notesMaster1.xml" Id="R57831b084b3c400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82c05220c324c33" /><Relationship Type="http://schemas.openxmlformats.org/officeDocument/2006/relationships/notesMaster" Target="/ppt/notesMasters/notesMaster1.xml" Id="R70dd7b45bb73445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14b80d36d424d8c" /><Relationship Type="http://schemas.openxmlformats.org/officeDocument/2006/relationships/notesMaster" Target="/ppt/notesMasters/notesMaster1.xml" Id="R68d79e7ef1514ad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7defbe3f19f4178" /><Relationship Type="http://schemas.openxmlformats.org/officeDocument/2006/relationships/notesMaster" Target="/ppt/notesMasters/notesMaster1.xml" Id="Re6017a6279d54a7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dec9ca3b225489f" /><Relationship Type="http://schemas.openxmlformats.org/officeDocument/2006/relationships/notesMaster" Target="/ppt/notesMasters/notesMaster1.xml" Id="R18fa9619413d473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c6ffa86419e47ac" /><Relationship Type="http://schemas.openxmlformats.org/officeDocument/2006/relationships/notesMaster" Target="/ppt/notesMasters/notesMaster1.xml" Id="Rade1b7816ef7423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ab68d0649e34d24" /><Relationship Type="http://schemas.openxmlformats.org/officeDocument/2006/relationships/notesMaster" Target="/ppt/notesMasters/notesMaster1.xml" Id="R6aad0ed09bb34c5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d56b71217464ec7" /><Relationship Type="http://schemas.openxmlformats.org/officeDocument/2006/relationships/notesMaster" Target="/ppt/notesMasters/notesMaster1.xml" Id="R6c6523ce41334dd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b00fd3d4029428a" /><Relationship Type="http://schemas.openxmlformats.org/officeDocument/2006/relationships/notesMaster" Target="/ppt/notesMasters/notesMaster1.xml" Id="Rb984f734d29d4a4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2431751ef9f428c" /><Relationship Type="http://schemas.openxmlformats.org/officeDocument/2006/relationships/notesMaster" Target="/ppt/notesMasters/notesMaster1.xml" Id="R767647dfa2934b8e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756621d74e6344d0" /><Relationship Type="http://schemas.openxmlformats.org/officeDocument/2006/relationships/notesMaster" Target="/ppt/notesMasters/notesMaster1.xml" Id="R908eeea4a7b643b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41dfa041cfa4d91" /><Relationship Type="http://schemas.openxmlformats.org/officeDocument/2006/relationships/notesMaster" Target="/ppt/notesMasters/notesMaster1.xml" Id="R1cd8654666e94150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cef7cdb82a046bb" /><Relationship Type="http://schemas.openxmlformats.org/officeDocument/2006/relationships/notesMaster" Target="/ppt/notesMasters/notesMaster1.xml" Id="R6c5bdfcebf47440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e296c792f66439e" /><Relationship Type="http://schemas.openxmlformats.org/officeDocument/2006/relationships/notesMaster" Target="/ppt/notesMasters/notesMaster1.xml" Id="R72421d2a58d84acd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44fde95d966b47b9" /><Relationship Type="http://schemas.openxmlformats.org/officeDocument/2006/relationships/notesMaster" Target="/ppt/notesMasters/notesMaster1.xml" Id="R547c4e2e9f59418c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8c8107005894734" /><Relationship Type="http://schemas.openxmlformats.org/officeDocument/2006/relationships/notesMaster" Target="/ppt/notesMasters/notesMaster1.xml" Id="Rc46c10007f234bc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639099b30bc49cf" /><Relationship Type="http://schemas.openxmlformats.org/officeDocument/2006/relationships/notesMaster" Target="/ppt/notesMasters/notesMaster1.xml" Id="R1010551c0b3742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决策摘要</a:t>
            </a:r>
          </a:p>
          <a:p xmlns:a="http://schemas.openxmlformats.org/drawingml/2006/main">
            <a:r>
              <a:t>为什么五金建材需要行业化订货系统</a:t>
            </a:r>
          </a:p>
          <a:p xmlns:a="http://schemas.openxmlformats.org/drawingml/2006/main">
            <a:r>
              <a:t>不是多一个下单入口，而是让规格、客户价、库存与履约使用同一业务口径。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https://www.ysdinghuo.com/industries/hardware-electromechanical.html</a:t>
            </a:r>
          </a:p>
          <a:p xmlns:a="http://schemas.openxmlformats.org/drawingml/2006/main">
            <a:r>
              <a:t>https://www.ysdinghuo.com/industries/industrial-mro.html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行业全景</a:t>
            </a:r>
          </a:p>
          <a:p xmlns:a="http://schemas.openxmlformats.org/drawingml/2006/main">
            <a:r>
              <a:t>覆盖八类五金建材垂直业态</a:t>
            </a:r>
          </a:p>
          <a:p xmlns:a="http://schemas.openxmlformats.org/drawingml/2006/main">
            <a:r>
              <a:t>同一套订货底座，根据品类属性、客户结构与履约方式配置不同规则。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https://www.ysdinghuo.com/industries/hardware-electromechanical.html</a:t>
            </a:r>
          </a:p>
          <a:p xmlns:a="http://schemas.openxmlformats.org/drawingml/2006/main">
            <a:r>
              <a:t>https://www.ysdinghuo.com/industries/industrial-mro.html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方案蓝图</a:t>
            </a:r>
          </a:p>
          <a:p xmlns:a="http://schemas.openxmlformats.org/drawingml/2006/main">
            <a:r>
              <a:t>四端协同：客户自助下单，企业随时管理</a:t>
            </a:r>
          </a:p>
          <a:p xmlns:a="http://schemas.openxmlformats.org/drawingml/2006/main">
            <a:r>
              <a:t>PC与手机不是重复建设，而是承接不同场景、共享同一套商品、客户、价格、订单和库存。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业务闭环</a:t>
            </a:r>
          </a:p>
          <a:p xmlns:a="http://schemas.openxmlformats.org/drawingml/2006/main">
            <a:r>
              <a:t>从选品到对账：订单主线贯穿全流程</a:t>
            </a:r>
          </a:p>
          <a:p xmlns:a="http://schemas.openxmlformats.org/drawingml/2006/main">
            <a:r>
              <a:t>让每一个订货动作都能衔接审核、库存、配送、签收与结算。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产品矩阵</a:t>
            </a:r>
          </a:p>
          <a:p xmlns:a="http://schemas.openxmlformats.org/drawingml/2006/main">
            <a:r>
              <a:t>四端产品覆盖客户订货与企业管理</a:t>
            </a:r>
          </a:p>
          <a:p xmlns:a="http://schemas.openxmlformats.org/drawingml/2006/main">
            <a:r>
              <a:t>从客户选品下单到企业查单、查客、查库存，在PC和手机上保持一致体验。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  <a:p xmlns:a="http://schemas.openxmlformats.org/drawingml/2006/main">
            <a:r>
              <a:t>https://mgr.ysdinghuo.com</a:t>
            </a:r>
          </a:p>
          <a:p xmlns:a="http://schemas.openxmlformats.org/drawingml/2006/main">
            <a:r>
              <a:t>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PC订货商城</a:t>
            </a:r>
          </a:p>
          <a:p xmlns:a="http://schemas.openxmlformats.org/drawingml/2006/main">
            <a:r>
              <a:t>采购员在大屏完成选品、购物车与订单追踪</a:t>
            </a:r>
          </a:p>
          <a:p xmlns:a="http://schemas.openxmlformats.org/drawingml/2006/main">
            <a:r>
              <a:t>PC端适合清单式采购：看清规格、数量、金额和订单节点。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  <a:p xmlns:a="http://schemas.openxmlformats.org/drawingml/2006/main">
            <a:r>
              <a:t>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PC订货商城</a:t>
            </a:r>
          </a:p>
          <a:p xmlns:a="http://schemas.openxmlformats.org/drawingml/2006/main">
            <a:r>
              <a:t>我的订单：状态、金额与付款入口可追踪</a:t>
            </a:r>
          </a:p>
          <a:p xmlns:a="http://schemas.openxmlformats.org/drawingml/2006/main">
            <a:r>
              <a:t>客户无需再在聊天记录里寻找订单，订单号与当前状态集中可见。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手机商城：从首页发现到商品下单</a:t>
            </a:r>
          </a:p>
          <a:p xmlns:a="http://schemas.openxmlformats.org/drawingml/2006/main">
            <a:r>
              <a:t>以商城首页与商品详情为入口，形成连续的移动订货路径。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首页装修：五金分类与商品推荐直接可用</a:t>
            </a:r>
          </a:p>
          <a:p xmlns:a="http://schemas.openxmlformats.org/drawingml/2006/main">
            <a:r>
              <a:t>手机商城首页呈现卫浴、门窗、工具等五金建材内容。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我的订单：采购记录随手可查</a:t>
            </a:r>
          </a:p>
          <a:p xmlns:a="http://schemas.openxmlformats.org/drawingml/2006/main">
            <a:r>
              <a:t>订单号、商品缩略图、总件数、金额和状态在手机端统一呈现。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个人中心：订单、常用清单与地址统一入口</a:t>
            </a:r>
          </a:p>
          <a:p xmlns:a="http://schemas.openxmlformats.org/drawingml/2006/main">
            <a:r>
              <a:t>客户自己的采购资料集中沉淀，减少重复询问和重复录入。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从选品到查单：客户采购路径完整连贯</a:t>
            </a:r>
          </a:p>
          <a:p xmlns:a="http://schemas.openxmlformats.org/drawingml/2006/main">
            <a:r>
              <a:t>商品详情 → 购物车 → 提交订单 → 订单详情。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手机管理端：经营入口与全部应用</a:t>
            </a:r>
          </a:p>
          <a:p xmlns:a="http://schemas.openxmlformats.org/drawingml/2006/main">
            <a:r>
              <a:t>负责人、业务员可在移动端查订单、客户、商品与经营入口。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订单列表：多渠道订单集中进入移动订单池</a:t>
            </a:r>
          </a:p>
          <a:p xmlns:a="http://schemas.openxmlformats.org/drawingml/2006/main">
            <a:r>
              <a:t>商城自助订单与管理端创建订单在同一列表可查。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客户列表：六类五金客户随时可查</a:t>
            </a:r>
          </a:p>
          <a:p xmlns:a="http://schemas.openxmlformats.org/drawingml/2006/main">
            <a:r>
              <a:t>社区门店、装饰工程、连锁门店、水电安装、门窗加工、物业MRO均已建档。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商品列表：编码、售价、库存与上下架同屏</a:t>
            </a:r>
          </a:p>
          <a:p xmlns:a="http://schemas.openxmlformats.org/drawingml/2006/main">
            <a:r>
              <a:t>移动端可快速查找五金商品，并查看当前售卖与库存信息。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PC管理端：经营首页与统一订单池</a:t>
            </a:r>
          </a:p>
          <a:p xmlns:a="http://schemas.openxmlformats.org/drawingml/2006/main">
            <a:r>
              <a:t>后台承接订单审核、客户运营、库存查看和采购协同。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经营首页：订单、客户与待办入口集中呈现</a:t>
            </a:r>
          </a:p>
          <a:p xmlns:a="http://schemas.openxmlformats.org/drawingml/2006/main">
            <a:r>
              <a:t>管理者打开首页即可掌握今日订货、客户活跃和待处理任务。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统一订单池：订单按客户、金额与状态管理</a:t>
            </a:r>
          </a:p>
          <a:p xmlns:a="http://schemas.openxmlformats.org/drawingml/2006/main">
            <a:r>
              <a:t>PC后台汇总商城自助订单和企业订单，避免各渠道订单散落。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客户档案：多类客户承接不同服务策略</a:t>
            </a:r>
          </a:p>
          <a:p xmlns:a="http://schemas.openxmlformats.org/drawingml/2006/main">
            <a:r>
              <a:t>门店、工程、连锁、安装、加工和MRO客户按类型沉淀。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行业场景</a:t>
            </a:r>
          </a:p>
          <a:p xmlns:a="http://schemas.openxmlformats.org/drawingml/2006/main">
            <a:r>
              <a:t>客户分层与价格：客户档案连接等级价和项目价</a:t>
            </a:r>
          </a:p>
          <a:p xmlns:a="http://schemas.openxmlformats.org/drawingml/2006/main">
            <a:r>
              <a:t>门店、工程、连锁、安装、加工和MRO客户可采用不同价格与结算策略。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日期区间是实施安排示例。先统一核心商品和客户资料，再走通订单、库存、履约与对账。实际周期取决于数据准备、岗位配合和应用开通。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商品配置示例：PL-PPR-E25为25mm白色PN2.0弯头，基本个，一条普通规格，多单位与组合未启用，零售2.10、批发1.85元。PUB-WJJCBJ-1266-01为D25*3.5绿色给水管，基本米，一条普通规格，多单位与组合未启用，批发18元、零售未填。客户成交价、原单、目标仓与交付分别核。商城装修、客情管理、授信管理与行业定制已启用；报价、询盘、采购预测、配送按需启用配置，定制模板和公式按真实商品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45bfd2e41343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3acd982c0544cb" /><Relationship Type="http://schemas.openxmlformats.org/officeDocument/2006/relationships/slideLayout" Target="/ppt/slideLayouts/slideLayout1.xml" Id="Rc11508592e824419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1508592e8244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502aeb7a404764" /><Relationship Type="http://schemas.openxmlformats.org/officeDocument/2006/relationships/image" Target="/ppt/media/image.png" Id="R0d8629950e2a46d6" /><Relationship Type="http://schemas.openxmlformats.org/officeDocument/2006/relationships/notesSlide" Target="/ppt/notesSlides/notesSlide1.xml" Id="R69b074c0ae8642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0e7e71516b473f" /><Relationship Type="http://schemas.openxmlformats.org/officeDocument/2006/relationships/notesSlide" Target="/ppt/notesSlides/notesSlide2.xml" Id="Re6f0e4cc1827446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47851baa7745a6" /><Relationship Type="http://schemas.openxmlformats.org/officeDocument/2006/relationships/notesSlide" Target="/ppt/notesSlides/notesSlide3.xml" Id="R739527815551469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7c48351484488" /><Relationship Type="http://schemas.openxmlformats.org/officeDocument/2006/relationships/notesSlide" Target="/ppt/notesSlides/notesSlide4.xml" Id="Rba4b25a80b2247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3c48d7b9774fdb" /><Relationship Type="http://schemas.openxmlformats.org/officeDocument/2006/relationships/notesSlide" Target="/ppt/notesSlides/notesSlide5.xml" Id="R9b930db312cd4e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1c375131c4e88" /><Relationship Type="http://schemas.openxmlformats.org/officeDocument/2006/relationships/notesSlide" Target="/ppt/notesSlides/notesSlide6.xml" Id="Rdf55db4f2e734a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42aedf2d6e4e8b" /><Relationship Type="http://schemas.openxmlformats.org/officeDocument/2006/relationships/image" Target="/ppt/media/image2.png" Id="Raca0ab6c1ea64324" /><Relationship Type="http://schemas.openxmlformats.org/officeDocument/2006/relationships/image" Target="/ppt/media/image3.png" Id="R49ee855e27a44e41" /><Relationship Type="http://schemas.openxmlformats.org/officeDocument/2006/relationships/image" Target="/ppt/media/image4.png" Id="R564feb6b997d4e33" /><Relationship Type="http://schemas.openxmlformats.org/officeDocument/2006/relationships/image" Target="/ppt/media/image5.png" Id="Rc62e033dd6664db9" /><Relationship Type="http://schemas.openxmlformats.org/officeDocument/2006/relationships/notesSlide" Target="/ppt/notesSlides/notesSlide7.xml" Id="Rf047349138f646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cb99f91ac4758" /><Relationship Type="http://schemas.openxmlformats.org/officeDocument/2006/relationships/image" Target="/ppt/media/image6.png" Id="R5b1f6097fabe4a76" /><Relationship Type="http://schemas.openxmlformats.org/officeDocument/2006/relationships/image" Target="/ppt/media/image7.png" Id="R9a5afe48aac04cf9" /><Relationship Type="http://schemas.openxmlformats.org/officeDocument/2006/relationships/notesSlide" Target="/ppt/notesSlides/notesSlide8.xml" Id="R599d14007d5940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975cb498946f7" /><Relationship Type="http://schemas.openxmlformats.org/officeDocument/2006/relationships/image" Target="/ppt/media/image.jpeg" Id="R6244d6c3cf294a69" /><Relationship Type="http://schemas.openxmlformats.org/officeDocument/2006/relationships/notesSlide" Target="/ppt/notesSlides/notesSlide9.xml" Id="R47a684118dbc46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938b205fb4385" /><Relationship Type="http://schemas.openxmlformats.org/officeDocument/2006/relationships/image" Target="/ppt/media/image7.png" Id="R8b523895e25440ef" /><Relationship Type="http://schemas.openxmlformats.org/officeDocument/2006/relationships/notesSlide" Target="/ppt/notesSlides/notesSlide10.xml" Id="R9fb7eccf0164481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39ebf284f4ee9" /><Relationship Type="http://schemas.openxmlformats.org/officeDocument/2006/relationships/image" Target="/ppt/media/image8.png" Id="R0ed159af4ad4434c" /><Relationship Type="http://schemas.openxmlformats.org/officeDocument/2006/relationships/notesSlide" Target="/ppt/notesSlides/notesSlide11.xml" Id="R3caed03c32904af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afcdbe261a4a3b" /><Relationship Type="http://schemas.openxmlformats.org/officeDocument/2006/relationships/image" Target="/ppt/media/image9.png" Id="Rc651e55584214175" /><Relationship Type="http://schemas.openxmlformats.org/officeDocument/2006/relationships/notesSlide" Target="/ppt/notesSlides/notesSlide12.xml" Id="R01d02ca39dfc416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8d414f90d48da" /><Relationship Type="http://schemas.openxmlformats.org/officeDocument/2006/relationships/image" Target="/ppt/media/image3.png" Id="R2d1440c6094a49a6" /><Relationship Type="http://schemas.openxmlformats.org/officeDocument/2006/relationships/image" Target="/ppt/media/image10.png" Id="Rd13ed387a4f64fc3" /><Relationship Type="http://schemas.openxmlformats.org/officeDocument/2006/relationships/notesSlide" Target="/ppt/notesSlides/notesSlide13.xml" Id="Re4c4969e982a463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a346cf1015431a" /><Relationship Type="http://schemas.openxmlformats.org/officeDocument/2006/relationships/image" Target="/ppt/media/image3.png" Id="R27e76cb32345470e" /><Relationship Type="http://schemas.openxmlformats.org/officeDocument/2006/relationships/notesSlide" Target="/ppt/notesSlides/notesSlide14.xml" Id="R3c514cd564ec452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0e408fb30b4db3" /><Relationship Type="http://schemas.openxmlformats.org/officeDocument/2006/relationships/image" Target="/ppt/media/image10.png" Id="Rb0fe3f6548894067" /><Relationship Type="http://schemas.openxmlformats.org/officeDocument/2006/relationships/notesSlide" Target="/ppt/notesSlides/notesSlide15.xml" Id="R0fc1ce9643a64a1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7d085ecbbe4e8b" /><Relationship Type="http://schemas.openxmlformats.org/officeDocument/2006/relationships/image" Target="/ppt/media/image11.png" Id="Rbfd43ca915fa4d4a" /><Relationship Type="http://schemas.openxmlformats.org/officeDocument/2006/relationships/notesSlide" Target="/ppt/notesSlides/notesSlide16.xml" Id="R855a221a033941a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ffd9886aaa4168" /><Relationship Type="http://schemas.openxmlformats.org/officeDocument/2006/relationships/image" Target="/ppt/media/image12.png" Id="Re11a927971094139" /><Relationship Type="http://schemas.openxmlformats.org/officeDocument/2006/relationships/notesSlide" Target="/ppt/notesSlides/notesSlide17.xml" Id="R5eb100539acd401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5f13ab1184054" /><Relationship Type="http://schemas.openxmlformats.org/officeDocument/2006/relationships/image" Target="/ppt/media/image13.png" Id="R594625e6e80f4af5" /><Relationship Type="http://schemas.openxmlformats.org/officeDocument/2006/relationships/notesSlide" Target="/ppt/notesSlides/notesSlide18.xml" Id="R6cdbda286dff4d6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81a662d568444f" /><Relationship Type="http://schemas.openxmlformats.org/officeDocument/2006/relationships/image" Target="/ppt/media/image14.png" Id="R704edd12751749c6" /><Relationship Type="http://schemas.openxmlformats.org/officeDocument/2006/relationships/notesSlide" Target="/ppt/notesSlides/notesSlide19.xml" Id="R3082370579e6426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83b29fd11046b4" /><Relationship Type="http://schemas.openxmlformats.org/officeDocument/2006/relationships/image" Target="/ppt/media/image11.png" Id="R4d8def3abdcf4489" /><Relationship Type="http://schemas.openxmlformats.org/officeDocument/2006/relationships/image" Target="/ppt/media/image15.png" Id="R9eff25a5a6584553" /><Relationship Type="http://schemas.openxmlformats.org/officeDocument/2006/relationships/notesSlide" Target="/ppt/notesSlides/notesSlide20.xml" Id="Rd967ffba3b1c449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b0a6d7ffbb497a" /><Relationship Type="http://schemas.openxmlformats.org/officeDocument/2006/relationships/image" Target="/ppt/media/image16.png" Id="R1eb3048a942b48c1" /><Relationship Type="http://schemas.openxmlformats.org/officeDocument/2006/relationships/image" Target="/ppt/media/image5.png" Id="R90b971a5c25a4e3b" /><Relationship Type="http://schemas.openxmlformats.org/officeDocument/2006/relationships/notesSlide" Target="/ppt/notesSlides/notesSlide21.xml" Id="Rf56a9386d752483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448c6f9ce44784" /><Relationship Type="http://schemas.openxmlformats.org/officeDocument/2006/relationships/image" Target="/ppt/media/image17.png" Id="R6e65ee1a1ba04c4c" /><Relationship Type="http://schemas.openxmlformats.org/officeDocument/2006/relationships/notesSlide" Target="/ppt/notesSlides/notesSlide22.xml" Id="R1888c4fc835542a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8ce3799744162" /><Relationship Type="http://schemas.openxmlformats.org/officeDocument/2006/relationships/image" Target="/ppt/media/image18.png" Id="R5486929edd384294" /><Relationship Type="http://schemas.openxmlformats.org/officeDocument/2006/relationships/notesSlide" Target="/ppt/notesSlides/notesSlide23.xml" Id="Rac04182f6e8d486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5fbefbf33a4c23" /><Relationship Type="http://schemas.openxmlformats.org/officeDocument/2006/relationships/image" Target="/ppt/media/image19.png" Id="R445a5bf6c3174b88" /><Relationship Type="http://schemas.openxmlformats.org/officeDocument/2006/relationships/notesSlide" Target="/ppt/notesSlides/notesSlide24.xml" Id="R4f542dd81ddf402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026ea9e8942ba" /><Relationship Type="http://schemas.openxmlformats.org/officeDocument/2006/relationships/image" Target="/ppt/media/image20.png" Id="Rca9e2b5319ab42e3" /><Relationship Type="http://schemas.openxmlformats.org/officeDocument/2006/relationships/notesSlide" Target="/ppt/notesSlides/notesSlide25.xml" Id="R4f254542cb09409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d2cb732024c50" /><Relationship Type="http://schemas.openxmlformats.org/officeDocument/2006/relationships/image" Target="/ppt/media/image21.png" Id="Rb87fa7fa81d04681" /><Relationship Type="http://schemas.openxmlformats.org/officeDocument/2006/relationships/notesSlide" Target="/ppt/notesSlides/notesSlide26.xml" Id="Rb3c6926e3bf74b9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11216e87e487e" /><Relationship Type="http://schemas.openxmlformats.org/officeDocument/2006/relationships/image" Target="/ppt/media/image5.png" Id="R3a7605567fce4256" /><Relationship Type="http://schemas.openxmlformats.org/officeDocument/2006/relationships/notesSlide" Target="/ppt/notesSlides/notesSlide27.xml" Id="R5bc7527cf7ec43d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c2646b95be4833" /><Relationship Type="http://schemas.openxmlformats.org/officeDocument/2006/relationships/image" Target="/ppt/media/image22.png" Id="Red241c17ce394323" /><Relationship Type="http://schemas.openxmlformats.org/officeDocument/2006/relationships/image" Target="/ppt/media/image18.png" Id="R5d31d18004aa4b87" /><Relationship Type="http://schemas.openxmlformats.org/officeDocument/2006/relationships/notesSlide" Target="/ppt/notesSlides/notesSlide28.xml" Id="R70e968526c944be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8d9b0a63445b6" /><Relationship Type="http://schemas.openxmlformats.org/officeDocument/2006/relationships/image" Target="/ppt/media/image4.png" Id="R22d69b6ef81d4d86" /><Relationship Type="http://schemas.openxmlformats.org/officeDocument/2006/relationships/image" Target="/ppt/media/image23.png" Id="R77095b32a6134f66" /><Relationship Type="http://schemas.openxmlformats.org/officeDocument/2006/relationships/notesSlide" Target="/ppt/notesSlides/notesSlide29.xml" Id="R5dbdcb6e4e8941e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c5b250781c4db0" /><Relationship Type="http://schemas.openxmlformats.org/officeDocument/2006/relationships/image" Target="/ppt/media/image4.png" Id="R6e45746035174a0c" /><Relationship Type="http://schemas.openxmlformats.org/officeDocument/2006/relationships/notesSlide" Target="/ppt/notesSlides/notesSlide30.xml" Id="Rc4ed44a95f684ea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37260f0494ff2" /><Relationship Type="http://schemas.openxmlformats.org/officeDocument/2006/relationships/image" Target="/ppt/media/image23.png" Id="R1aff14262a2046f8" /><Relationship Type="http://schemas.openxmlformats.org/officeDocument/2006/relationships/notesSlide" Target="/ppt/notesSlides/notesSlide31.xml" Id="Ra72158401eca4d8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8e5b498ae94870" /><Relationship Type="http://schemas.openxmlformats.org/officeDocument/2006/relationships/image" Target="/ppt/media/image24.png" Id="R3b103798181b4c0a" /><Relationship Type="http://schemas.openxmlformats.org/officeDocument/2006/relationships/notesSlide" Target="/ppt/notesSlides/notesSlide32.xml" Id="R06f06f84245c41a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e2d3c242e9421a" /><Relationship Type="http://schemas.openxmlformats.org/officeDocument/2006/relationships/image" Target="/ppt/media/image25.png" Id="Rc497a766f0f94271" /><Relationship Type="http://schemas.openxmlformats.org/officeDocument/2006/relationships/notesSlide" Target="/ppt/notesSlides/notesSlide33.xml" Id="R777c12410af24d0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62d25f3374269" /><Relationship Type="http://schemas.openxmlformats.org/officeDocument/2006/relationships/image" Target="/ppt/media/image26.png" Id="R98728a08fcb54611" /><Relationship Type="http://schemas.openxmlformats.org/officeDocument/2006/relationships/notesSlide" Target="/ppt/notesSlides/notesSlide34.xml" Id="Rc197371aa27f449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35462dcd8a48b8" /><Relationship Type="http://schemas.openxmlformats.org/officeDocument/2006/relationships/image" Target="/ppt/media/image27.png" Id="R98a34f07df444a6a" /><Relationship Type="http://schemas.openxmlformats.org/officeDocument/2006/relationships/notesSlide" Target="/ppt/notesSlides/notesSlide35.xml" Id="R209744a69c3f486e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e434e931e447f" /><Relationship Type="http://schemas.openxmlformats.org/officeDocument/2006/relationships/image" Target="/ppt/media/image28.png" Id="Rceecd7fbc7c546f1" /><Relationship Type="http://schemas.openxmlformats.org/officeDocument/2006/relationships/notesSlide" Target="/ppt/notesSlides/notesSlide36.xml" Id="Rd38c5a718df54ad0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04b65c78ec458d" /><Relationship Type="http://schemas.openxmlformats.org/officeDocument/2006/relationships/image" Target="/ppt/media/image11.png" Id="Rf70a70dd649248df" /><Relationship Type="http://schemas.openxmlformats.org/officeDocument/2006/relationships/image" Target="/ppt/media/image12.png" Id="Rf201ec300aca44da" /><Relationship Type="http://schemas.openxmlformats.org/officeDocument/2006/relationships/notesSlide" Target="/ppt/notesSlides/notesSlide37.xml" Id="R4fbf35fe2170426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b5ba90595422f" /><Relationship Type="http://schemas.openxmlformats.org/officeDocument/2006/relationships/image" Target="/ppt/media/image10.png" Id="R734921b88c354b09" /><Relationship Type="http://schemas.openxmlformats.org/officeDocument/2006/relationships/image" Target="/ppt/media/image21.png" Id="R8b7e6066f4914df6" /><Relationship Type="http://schemas.openxmlformats.org/officeDocument/2006/relationships/notesSlide" Target="/ppt/notesSlides/notesSlide38.xml" Id="R20f4f74106fe4fa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0e323c3854017" /><Relationship Type="http://schemas.openxmlformats.org/officeDocument/2006/relationships/image" Target="/ppt/media/image29.png" Id="Rcf2fae5ad46a4490" /><Relationship Type="http://schemas.openxmlformats.org/officeDocument/2006/relationships/image" Target="/ppt/media/image21.png" Id="R648df1ed3e694023" /><Relationship Type="http://schemas.openxmlformats.org/officeDocument/2006/relationships/notesSlide" Target="/ppt/notesSlides/notesSlide39.xml" Id="Rd277b49ed60f43c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d43bd5dc334968" /><Relationship Type="http://schemas.openxmlformats.org/officeDocument/2006/relationships/image" Target="/ppt/media/image26.png" Id="R5fe96b598e0546c9" /><Relationship Type="http://schemas.openxmlformats.org/officeDocument/2006/relationships/image" Target="/ppt/media/image27.png" Id="R703e0f63f44b4dfc" /><Relationship Type="http://schemas.openxmlformats.org/officeDocument/2006/relationships/notesSlide" Target="/ppt/notesSlides/notesSlide40.xml" Id="R41b226a8ee6c4c6b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7b010bdf824b21" /><Relationship Type="http://schemas.openxmlformats.org/officeDocument/2006/relationships/notesSlide" Target="/ppt/notesSlides/notesSlide41.xml" Id="R111af8e480e1466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f4eb8c3d84174" /><Relationship Type="http://schemas.openxmlformats.org/officeDocument/2006/relationships/image" Target="/ppt/media/image23.png" Id="R5027a6b3bb6c4b6f" /><Relationship Type="http://schemas.openxmlformats.org/officeDocument/2006/relationships/image" Target="/ppt/media/image11.png" Id="R86dc2cafb6494ebb" /><Relationship Type="http://schemas.openxmlformats.org/officeDocument/2006/relationships/image" Target="/ppt/media/image17.png" Id="R5ac08dedfcef4656" /><Relationship Type="http://schemas.openxmlformats.org/officeDocument/2006/relationships/notesSlide" Target="/ppt/notesSlides/notesSlide42.xml" Id="R429b189a8a5a48e6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6b3d3a97714c86" /><Relationship Type="http://schemas.openxmlformats.org/officeDocument/2006/relationships/image" Target="/ppt/media/image30.png" Id="R646e4c5b1d444794" /><Relationship Type="http://schemas.openxmlformats.org/officeDocument/2006/relationships/notesSlide" Target="/ppt/notesSlides/notesSlide43.xml" Id="Re58df944d6fb49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2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图片 17">
            <a:extLst xmlns:a="http://schemas.openxmlformats.org/drawingml/2006/main">
              <a:ext uri="{FF2B5EF4-FFF2-40B4-BE49-F238E27FC236}">
                <a16:creationId xmlns:a16="http://schemas.microsoft.com/office/drawing/2014/main" id="{7A69CBD6-4E61-48F6-9B54-FE38333099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8629950e2a46d6"/>
          <a:srcRect xmlns:a="http://schemas.openxmlformats.org/drawingml/2006/main" l="24987" t="0" r="249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58000"/>
          </a:xfrm>
          <a:prstGeom xmlns:a="http://schemas.openxmlformats.org/drawingml/2006/main" prst="roundRect">
            <a:avLst>
              <a:gd name="adj" fmla="val 1875"/>
            </a:avLst>
          </a:prstGeom>
        </p:spPr>
      </p:pic>
      <p:sp>
        <p:nvSpPr>
          <p:cNvPr id="2" name="圆角矩形 1">
            <a:extLst xmlns:a="http://schemas.openxmlformats.org/drawingml/2006/main">
              <a:ext uri="{FF2B5EF4-FFF2-40B4-BE49-F238E27FC236}">
                <a16:creationId xmlns:a16="http://schemas.microsoft.com/office/drawing/2014/main" id="{AD3EE8B9-68E4-4356-91A6-CE110504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334250" cy="68580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2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圆角矩形 2">
            <a:extLst xmlns:a="http://schemas.openxmlformats.org/drawingml/2006/main">
              <a:ext uri="{FF2B5EF4-FFF2-40B4-BE49-F238E27FC236}">
                <a16:creationId xmlns:a16="http://schemas.microsoft.com/office/drawing/2014/main" id="{314D91B1-BAEA-4E74-AE56-4AD829E2A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2190750" cy="68580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2E3A">
              <a:alpha val="8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圆角矩形 3">
            <a:extLst xmlns:a="http://schemas.openxmlformats.org/drawingml/2006/main">
              <a:ext uri="{FF2B5EF4-FFF2-40B4-BE49-F238E27FC236}">
                <a16:creationId xmlns:a16="http://schemas.microsoft.com/office/drawing/2014/main" id="{2BD2A25B-8D2E-4F23-BDD5-6D34A325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E0CE51FF-2774-4C25-B661-0599E9BD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5325"/>
            <a:ext cx="2705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E6F7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6F7F5"/>
                </a:solidFill>
                <a:latin typeface="Microsoft YaHei"/>
                <a:ea typeface="Microsoft YaHei"/>
                <a:cs typeface="Microsoft YaHei"/>
              </a:rPr>
              <a:t>五金建材行业数字化解决方案</a:t>
            </a:r>
            <a:endParaRPr sz="975" b="1">
              <a:solidFill>
                <a:srgbClr val="E6F7F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8BA6080-D9DC-408B-85AB-04C67951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5334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0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五金建材</a:t>
            </a:r>
            <a:endParaRPr sz="36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algn="l">
              <a:lnSpc>
                <a:spcPct val="90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订货系统解决方案</a:t>
            </a:r>
            <a:endParaRPr sz="36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7A14A73-711C-4828-9769-D7CBE688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90850"/>
            <a:ext cx="5048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把规格、价格、库存、订单和客户协同，</a:t>
            </a:r>
            <a:endParaRPr sz="1425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落到 PC商城、手机商城、PC管理端、手机管理端。</a:t>
            </a:r>
            <a:endParaRPr sz="1425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0CB7AA7-7F0C-4B8C-A0AC-B62E24CCA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150495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7D8CE755-40EB-4F5C-BD85-228F8B77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95775"/>
            <a:ext cx="120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4端</a:t>
            </a:r>
            <a:endParaRPr sz="20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2659002D-4275-4CF6-A5E4-D8CB7B75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86300"/>
            <a:ext cx="1200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一体化协同</a:t>
            </a:r>
            <a:endParaRPr sz="900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3F8371F-942F-4007-AB73-A4044747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171950"/>
            <a:ext cx="150495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CDF4270-A057-49F2-8CA4-3FE94C1C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4295775"/>
            <a:ext cx="120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F5C2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5C266"/>
                </a:solidFill>
                <a:latin typeface="Microsoft YaHei"/>
                <a:ea typeface="Microsoft YaHei"/>
                <a:cs typeface="Microsoft YaHei"/>
              </a:rPr>
              <a:t>多场景</a:t>
            </a:r>
            <a:endParaRPr sz="2025" b="1">
              <a:solidFill>
                <a:srgbClr val="F5C26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B0801799-532A-4735-B5C6-9E4C6E1A8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4686300"/>
            <a:ext cx="1200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覆盖垂直业态</a:t>
            </a:r>
            <a:endParaRPr sz="900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E0C70F6-5D9C-48FF-9801-CD56E1CA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71950"/>
            <a:ext cx="150495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FA7F9C4-0903-4BC0-AA50-38242B08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295775"/>
            <a:ext cx="120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全流程</a:t>
            </a:r>
            <a:endParaRPr sz="20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13D8D2B-2309-4CAA-BFFD-B77196216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686300"/>
            <a:ext cx="1200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订货履约闭环</a:t>
            </a:r>
            <a:endParaRPr sz="900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D611865-A59E-43C1-B4BE-0FE9F563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81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云上订货 · 2026.10.13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7165672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D4ED9C07-09EE-40CF-A2E4-4C00689A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A2FEB50-6F8E-483F-815C-05A566F91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决策摘要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2176B0A-243E-4C97-8436-46F2338E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为什么五金建材需要行业化订货系统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3248B22-2032-4F43-8B02-084F0178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不是多一个下单入口，而是让规格、客户价、库存与履约使用同一业务口径。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604ADC6-7F9F-412B-9ADD-FA77506D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FB3422E-850A-4219-85D2-E25B20F7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1E0585C-9C82-40EB-AC5F-7E3B2BC2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266CD72-7EB0-4CDB-8A9C-E79C4EE9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85950"/>
            <a:ext cx="52387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307FE890-D33E-4821-8C75-734E9054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85950"/>
            <a:ext cx="57150" cy="1504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4CCAE9B-778F-46A8-9240-89D917BD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SKU复杂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0ECCDF2-F37A-444B-B300-F0E7E8425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4876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材质、口径、尺寸、电压、功率、颜色、品牌替代并存，错一位就可能错货。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0F2BD26F-8A73-4BF7-B1DC-E860C0645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85950"/>
            <a:ext cx="52387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67AE766-9C93-422F-B42B-CD75CE054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85950"/>
            <a:ext cx="57150" cy="1504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40AC23BD-E967-403D-89DB-63A4D2AA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3835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价格复杂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FB3B5CD-2385-4512-8222-5D024694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4876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门店价、工程项目价、协议价、等级价与临时报价需要按客户隔离。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889E7DA-5187-444F-8A7B-C1ED8902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2387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8895F08C-C5E5-4770-B5B1-07F7BC70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7150" cy="1504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E5351E8-2852-4407-850A-2EDAA5EB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4810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履约复杂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B6F1D96-E2FA-4762-AB17-0152C523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0"/>
            <a:ext cx="4876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整箱、散件、米、卷、公斤、支、套并存；项目订单又常分批交付。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AFA620A-A2C5-4F17-9383-B7844E02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95700"/>
            <a:ext cx="52387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7AFFF637-3F9C-4F8F-AC76-58CE8CFD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95700"/>
            <a:ext cx="57150" cy="1504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4BBEE62-5425-481F-96EB-74FB3DDE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4810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账务复杂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FAD75BE-DAB6-46A4-9844-61B5CA0A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191000"/>
            <a:ext cx="4876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现结、预存、月结、授信与应收对账同时存在，订单必须可追溯。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6E864698-1E37-4919-870A-E399E196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34050"/>
            <a:ext cx="1043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575" b="1">
                <a:solidFill>
                  <a:srgbClr val="0A46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A4650"/>
                </a:solidFill>
                <a:latin typeface="Microsoft YaHei"/>
                <a:ea typeface="Microsoft YaHei"/>
                <a:cs typeface="Microsoft YaHei"/>
              </a:rPr>
              <a:t>目标：客户更容易下对单，销售更容易管价格，仓库更容易发对货，财务更容易对清账。</a:t>
            </a:r>
            <a:endParaRPr sz="1575" b="1">
              <a:solidFill>
                <a:srgbClr val="0A4650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9398377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16305530-9DCB-43C0-8D0A-61897204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81EA38C-A0BF-498E-99A4-264865C45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行业全景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50975D7-FB86-4C3D-9891-11CBFF91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覆盖八类五金建材垂直业态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146F2CB-D6E5-4026-B955-E8BD1CFF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同一套订货底座，根据品类属性、客户结构与履约方式配置不同规则。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E9FD0D2-9223-48C3-9BF8-95A492F6C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3BD5FA1-9A04-4E02-806D-BD4AC487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37C2D85-0275-4F70-B759-B1648A67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86C88583-04F6-4417-BE8D-E872703E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B26DE85A-F0E2-4D3A-AF5B-35781B78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846C927-4763-4BE0-963B-DA0B500E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09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EAB5BE6C-479F-42FE-B631-4250EDC2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工具 / 紧固件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9E3D222A-AC64-4407-8FE2-E955C22E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型号、扭矩、材质、表面处理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4807552B-27AA-45C9-921B-3C4725D8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80975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3F5FC19-C110-45D6-A8CD-25154CE1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98120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869564D-1B11-48D6-95DC-EBFC4826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09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679E2FC-0330-4FCB-8A2D-75A60898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4193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低压电气 / 照明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8BD6CA3-6C5F-4B35-8D35-C5DFD0FCF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8765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电压、极数、功率、认证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A376C555-7951-4DDC-A7FD-88C592B0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634E3F8-91F0-44CC-BC27-15E69F16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8120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E8703692-74EF-4015-A3A0-65EFFA15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09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32C220E-5FC1-4541-BB69-0FF15315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4193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管件阀门 / 水暖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BCD4CE49-D4BC-4072-A651-37A55EEB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765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口径、压力、材质、连接方式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5983122-2E22-4176-8168-60E86BAA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80975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F889A67-F875-4611-82F0-156416CD6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8120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219104D1-0ABF-447B-AA2B-D5976EF1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09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98969E33-0387-4259-B0FA-EA456505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4193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电线电缆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D90D880-088E-4B34-AC00-EEBD08F2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8765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平方数、芯数、颜色、卷/米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E47C4EA2-AB57-420E-9047-DE1F815D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B645E043-55F6-4E07-B20C-175F11ED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4B883DF2-8217-4122-9054-67BD28C9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2D44D21-9229-4FF6-9579-825D9532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196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劳保 / 工业MRO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7FAD79FF-6399-4FA3-B54E-C78B1B8E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768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尺码、标准、常购清单、周期补货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C19A3795-F378-432F-91FC-3ED02D872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1000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圆角矩形 33">
            <a:extLst xmlns:a="http://schemas.openxmlformats.org/drawingml/2006/main">
              <a:ext uri="{FF2B5EF4-FFF2-40B4-BE49-F238E27FC236}">
                <a16:creationId xmlns:a16="http://schemas.microsoft.com/office/drawing/2014/main" id="{AD1013D7-58FA-4BDF-A2BF-9CB4443E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81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5AA9E107-4F0F-42A9-8C29-6610737D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267EF0FB-2B01-494C-A384-644CAD80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4196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涂料 / 防水辅材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92FD613A-D895-43A1-894A-292B7449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8768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颜色、容量、批次、施工面积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CDB829E6-F178-47F7-9A4A-32D95904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BA31A8B0-3B92-4062-BD1C-AF5F08DE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981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D8E253D4-02CE-482B-B459-B116E8736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D2B09A90-D402-444F-B655-3ECB33968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4196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门窗 / 板材 / 卫浴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D0F160BF-C39E-428A-A714-99140BE3E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8768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尺寸、左右向、花色、定制属性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C58DDA84-5C9A-48BF-8883-984A5171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81000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E8C297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3C2EFEFD-BF0C-4B0F-9155-FB012D6C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981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D9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07AFA12D-ED3C-407C-8642-206B639FF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975" b="1">
              <a:solidFill>
                <a:srgbClr val="9A572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1C9084A4-918A-4628-AC72-C45F3101E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4196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工程项目供货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72FD0D81-CF00-4E34-B12D-57F59F1CB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8768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清单询价、分批发货、现场签收、对账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4724509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2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1660FCC4-DD42-4079-AFC3-429D40F1B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FE3EDB9-4C4F-491E-8ABF-A25A13778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DFF6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FF6F4"/>
                </a:solidFill>
                <a:latin typeface="Microsoft YaHei"/>
                <a:ea typeface="Microsoft YaHei"/>
                <a:cs typeface="Microsoft YaHei"/>
              </a:rPr>
              <a:t>业务断点</a:t>
            </a:r>
            <a:endParaRPr sz="975" b="1">
              <a:solidFill>
                <a:srgbClr val="DFF6F4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B54AF8D-2D92-440D-8CC5-F0BCDE17F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四条信息流，最怕在微信、表格和口头确认之间断开</a:t>
            </a:r>
            <a:endParaRPr sz="27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F8546F1-ADA3-4E05-A47C-C6D5FB934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C8DA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C8DADC"/>
                </a:solidFill>
                <a:latin typeface="Microsoft YaHei"/>
                <a:ea typeface="Microsoft YaHei"/>
                <a:cs typeface="Microsoft YaHei"/>
              </a:rPr>
              <a:t>订单流、货物流、资金流与票据/对账流需要由同一订单主键串联。</a:t>
            </a:r>
            <a:endParaRPr sz="1200" b="0">
              <a:solidFill>
                <a:srgbClr val="C8DAD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68CE57C-5F1D-420E-93A4-6B0C4B09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5F10CF0-90AA-4787-9748-D5A59131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BFD3D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BFD3D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BFD3D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B7733A1-1FAB-4C5D-8349-DA8487BE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D7E4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D7E4E6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825" b="1">
              <a:solidFill>
                <a:srgbClr val="D7E4E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58F3C53-BBF5-4AFC-8651-4BB08F92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2573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AEB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4B50EED7-DD9B-4BFF-BFFA-162AAC6F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812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订单流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2B5705D-A5DA-48F8-9DA4-1D15C9B1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1952625"/>
            <a:ext cx="817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A0C27AF-BCD0-40A6-8D24-C80D1BCB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0288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询价 → 下单 → 审核 → 改单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DB1579C-9C63-432E-990D-27E968C7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0288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1200" b="1">
                <a:solidFill>
                  <a:srgbClr val="25AEB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5AEB1"/>
                </a:solidFill>
                <a:latin typeface="Microsoft YaHei"/>
                <a:ea typeface="Microsoft YaHei"/>
                <a:cs typeface="Microsoft YaHei"/>
              </a:rPr>
              <a:t>断点</a:t>
            </a:r>
            <a:endParaRPr sz="1200" b="1">
              <a:solidFill>
                <a:srgbClr val="25AEB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D560623-E61F-4233-A13A-1ABDA7D1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12573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CCDD3C0-ADF0-4ED9-BBAE-B94A0161E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337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货物流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B0EA76DD-9859-4E22-84EB-F05802556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905125"/>
            <a:ext cx="817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99271A1-970A-43FF-9BCA-A9EE3276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9813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备货 → 出库 → 配送 → 签收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368313A-32A7-4A6D-8915-8EF00C13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9813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12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断点</a:t>
            </a:r>
            <a:endParaRPr sz="1200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414345AC-3118-4DA6-8246-5A74A448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12573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2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4D02A30-9A34-417E-B293-A761F310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862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资金流</a:t>
            </a:r>
            <a:endParaRPr sz="12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8277C7C-24D2-48DE-A961-6B47231C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857625"/>
            <a:ext cx="817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576B9B86-DA0C-4BD7-B2EC-304C2699E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9338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预存 / 现结 / 授信 → 收款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4FDF049C-B5A9-455D-AF05-1351F103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9338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1200" b="1">
                <a:solidFill>
                  <a:srgbClr val="F5C2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5C266"/>
                </a:solidFill>
                <a:latin typeface="Microsoft YaHei"/>
                <a:ea typeface="Microsoft YaHei"/>
                <a:cs typeface="Microsoft YaHei"/>
              </a:rPr>
              <a:t>断点</a:t>
            </a:r>
            <a:endParaRPr sz="1200" b="1">
              <a:solidFill>
                <a:srgbClr val="F5C26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0FC57C1F-9776-4CBF-AE6C-A1D7CB060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2573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BD1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278E163D-B7E7-4B1F-AE28-6780EAD57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387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对账流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5F45F8B4-27BE-40F7-9309-3529FFD0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810125"/>
            <a:ext cx="817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A97331B-DA51-422A-903E-B55C2EDD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8863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 → 发货 → 收款 → 对账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A282CBF0-17A5-4237-9829-93B42114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8863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1200" b="1">
                <a:solidFill>
                  <a:srgbClr val="8BD1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8BD1A8"/>
                </a:solidFill>
                <a:latin typeface="Microsoft YaHei"/>
                <a:ea typeface="Microsoft YaHei"/>
                <a:cs typeface="Microsoft YaHei"/>
              </a:rPr>
              <a:t>断点</a:t>
            </a:r>
            <a:endParaRPr sz="1200" b="1">
              <a:solidFill>
                <a:srgbClr val="8BD1A8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24B8C34-AFF4-4DF7-BBFE-A84FA541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725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需求清单、报价、正式订单、出库、实收和收款各留原记录，按客户与原单关联。</a:t>
            </a:r>
            <a:endParaRPr sz="17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1108222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3FC4747C-E58A-4CCB-8D6C-D2EC20EB2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09DD04A-E282-4DEB-AAE0-F4C16B49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方案蓝图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6B0786A-7D59-4117-A224-A5575B6CE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四端协同：客户自助下单，企业随时管理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0A8FF2F-EE24-41B8-B9D4-E3E6A9DE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PC与手机不是重复建设，而是承接不同场景、共享同一套商品、客户、价格、订单和库存。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179D0D3-377E-42EB-B0E7-16888A5F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2CB8F44-3F55-42B6-9676-909B6F23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58D23E2-F9DF-46F7-9FE8-5089ED71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F390F76-3E2E-4A39-BD09-ED9A26E4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05000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B36A7E94-5A35-48A4-AB92-FB46DB82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781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697EB37-AFF9-4213-984B-3983F83C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24075"/>
            <a:ext cx="62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客户订货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238723D-C90F-4E99-88DE-E55F2657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9555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17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0CCD9AF-15CD-4220-AB1D-53AB2A6C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43840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采购员批量选品、核规格、查订单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1B62135D-150E-41D0-9A9F-D96A6BF7A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05000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8E60BF7-ABAE-4454-AD56-86354841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781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66AC889-26FD-40BB-98E7-CE00AD9D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124075"/>
            <a:ext cx="62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客户订货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F109104-E8EA-4EB0-BF93-1D7D77F5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9555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17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CC804D0-EE11-47D3-BC62-A9539D9A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43840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门店老板和现场人员随时补货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D2A88116-F6C4-43B1-BB2F-B9BF6708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67125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EBDAA9B8-E367-447F-8C6F-575AF5714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57625"/>
            <a:ext cx="781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1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4B60C32-86A2-4E56-BC82-C1800ED7F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86200"/>
            <a:ext cx="62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rPr>
              <a:t>企业管理</a:t>
            </a:r>
            <a:endParaRPr sz="975" b="1">
              <a:solidFill>
                <a:srgbClr val="9A572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2BA6658D-AC7C-4E00-830C-477B024A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57675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17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9587B6B-8A62-4CD4-B152-1974110F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200525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运营、客服、仓库、财务集中处理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FEF586BD-B2A6-4104-82D4-52B32203E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67125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E9C49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6C4E4D8-AD27-41FF-82D6-D8CE77EA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57625"/>
            <a:ext cx="781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1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9BCFB6F3-97AD-4BEF-A69D-D6E05B2D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86200"/>
            <a:ext cx="62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rPr>
              <a:t>企业管理</a:t>
            </a:r>
            <a:endParaRPr sz="975" b="1">
              <a:solidFill>
                <a:srgbClr val="9A572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4DC13B6-6BFF-4BE2-9BFF-68EF38F1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57675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17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A360897-44BD-4E02-887F-E3C06D800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200525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业务员、负责人移动查单、查客、查货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54E0410-A81A-4989-A141-E3151CFB3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638800"/>
            <a:ext cx="98298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A465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8C521A4E-E2D6-4453-9267-11D3D2B7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695950"/>
            <a:ext cx="9486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一个客户档案 · 一套商品主数据 · 一套价格规则 · 一个订单池 · 一套库存口径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7502974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圆角矩形 51">
            <a:extLst xmlns:a="http://schemas.openxmlformats.org/drawingml/2006/main">
              <a:ext uri="{FF2B5EF4-FFF2-40B4-BE49-F238E27FC236}">
                <a16:creationId xmlns:a16="http://schemas.microsoft.com/office/drawing/2014/main" id="{C20F2C82-57A4-4B7D-8342-D4739A96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5EB3A0D-07B3-41C1-BC30-EACE42E7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业务闭环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4AD8862-F9DA-4E8A-9FFD-22812C74F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从选品到对账：订单主线贯穿全流程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80BF3D1-C4D9-469D-8E37-5E47DFF3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让每一个订货动作都能衔接审核、库存、配送、签收与结算。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E37A31B-AE35-4F40-B3AA-1A5332D43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E616BE5-7738-40F3-90F6-275D9783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3D378A9-096F-4CAC-B5D8-8ED0B0B3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A4371D6-A5B5-4C82-AFDE-CF98D1C1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9525">
            <a:solidFill>
              <a:srgbClr val="9ED3D0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88EA83A4-06DE-49F5-ABCD-4003F882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4CFCC4F-449E-45B3-BC70-983529D5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47A42DC-C24F-4BA5-9430-329A9872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客户识别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EB7EC0A-47F6-47D1-90C2-3FA4922F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476BA41-54F0-4166-92C3-F3A6D6833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1675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9525">
            <a:solidFill>
              <a:srgbClr val="9ED3D0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FD80735-6193-4B4E-BA89-E0C6CFEA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575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5B00E83-8EE1-4E47-AB42-608BA9C1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D4801C7-AAD5-443D-A8AB-F034133B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925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选品核规格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8B05C62-CD54-4FFD-A952-D294A092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8395DAD9-6FF6-45BF-9B52-A2AB0C8B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9525">
            <a:solidFill>
              <a:srgbClr val="9ED3D0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2D8B549-D6E1-4B13-9429-EF850362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AA4CF54C-AC41-4F85-8861-DABC46B4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A378C59-113E-492A-9864-ABDF8527D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购物车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62EB2B4-5711-4007-9293-534AC6FD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E57799CE-852E-4F58-98A6-258B3BB4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9525">
            <a:solidFill>
              <a:srgbClr val="9ED3D0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47ED98C4-B3FD-4AF9-9B0D-37255F30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FA09F78-D505-4E62-A404-0C1CB471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1AB56E2E-E4F2-4167-9AE0-6EE6E40F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提交订单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EC2F7A4-BAFE-4EC4-8BD2-2569086E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2C178E2-F628-4043-BA9B-74974CCB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B37BC84A-03F0-4631-9498-7698C2D5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179BD695-3811-4B7A-9D4A-162B6561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FE755950-8B64-4F5B-A7C1-86DEA301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订单审核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9501A9A7-FE17-4158-BA40-59A09606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FC12DB41-3AF4-49D3-A3B2-2CD078C4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圆角矩形 33">
            <a:extLst xmlns:a="http://schemas.openxmlformats.org/drawingml/2006/main">
              <a:ext uri="{FF2B5EF4-FFF2-40B4-BE49-F238E27FC236}">
                <a16:creationId xmlns:a16="http://schemas.microsoft.com/office/drawing/2014/main" id="{ACCEC272-D70A-49BE-841E-73F0EC8F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DFAE5217-55A1-4AB6-89A5-467CF9BC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F4688F2A-D638-4F6A-9910-217ECF26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库存履约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87074A92-CFBA-46DF-93CD-94CF66C57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EA905117-F0A0-4870-953B-5C4D48C4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DED7D6A3-E281-4ACE-A260-875C7DAB5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13B182D7-F039-4DA4-9B4E-10895790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C0A67B3C-2929-40DB-A6A9-F1BC0769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配送签收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29688787-CE3B-47B8-8BC8-A2DE3C8A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CE7645BE-2920-471B-A587-553672C9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DB47819E-1D73-468A-A5E7-B97F5412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025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A0C203CC-872C-4E2B-B1C0-73B073FD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3225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2DD4F5D5-3FCB-48DC-A7B2-340A6A68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收款对账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C626AB8A-B323-4150-BA00-D2DF3BFC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43350"/>
            <a:ext cx="52197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187C8821-BCD3-4F8B-B9F2-163C7295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71925"/>
            <a:ext cx="506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客户订货路径</a:t>
            </a:r>
            <a:endParaRPr sz="11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9" name="圆角矩形 48">
            <a:extLst xmlns:a="http://schemas.openxmlformats.org/drawingml/2006/main">
              <a:ext uri="{FF2B5EF4-FFF2-40B4-BE49-F238E27FC236}">
                <a16:creationId xmlns:a16="http://schemas.microsoft.com/office/drawing/2014/main" id="{8B548B37-F8FC-4F09-8C30-327C50A6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3943350"/>
            <a:ext cx="5495925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矩形 49">
            <a:extLst xmlns:a="http://schemas.openxmlformats.org/drawingml/2006/main">
              <a:ext uri="{FF2B5EF4-FFF2-40B4-BE49-F238E27FC236}">
                <a16:creationId xmlns:a16="http://schemas.microsoft.com/office/drawing/2014/main" id="{CB7156D2-C715-48DD-8AD8-3A34F741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71925"/>
            <a:ext cx="5343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企业履约路径</a:t>
            </a:r>
            <a:endParaRPr sz="11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331D031E-91A4-4978-890F-BABE1BEC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953000"/>
            <a:ext cx="910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0A46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A4650"/>
                </a:solidFill>
                <a:latin typeface="Microsoft YaHei"/>
                <a:ea typeface="Microsoft YaHei"/>
                <a:cs typeface="Microsoft YaHei"/>
              </a:rPr>
              <a:t>客户看得到进度，销售管得住价格，仓库发得对货，财务对得清账。</a:t>
            </a:r>
            <a:endParaRPr sz="1425" b="1">
              <a:solidFill>
                <a:srgbClr val="0A4650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385411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3B278604-0603-4F39-9D9F-335BAC965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51AF7C5-9705-4684-934D-C3D2248A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产品矩阵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0E91203-54FA-476A-830B-DD6BB98E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四端产品覆盖客户订货与企业管理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32E1052-83C9-4EEA-9FF7-235E6C9B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从客户选品下单到企业查单、查客、查库存，在PC和手机上保持一致体验。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9DBC882-75CF-4590-8A4F-6677A7B7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C96DA96-6B02-4667-B05B-9BFEE4EE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11131C0-3186-4015-93BB-D558FBCF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501F23B-A19C-4DB1-B9FC-79E24B06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34290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4075D799-FF1C-40B5-8971-E66ED62802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0ab6c1ea6432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0120" y="2228850"/>
            <a:ext cx="2651760" cy="1314450"/>
          </a:xfrm>
          <a:prstGeom xmlns:a="http://schemas.openxmlformats.org/drawingml/2006/main" prst="roundRect">
            <a:avLst>
              <a:gd name="adj" fmla="val 579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0DED4F2B-8D20-41BD-82D5-FA065FF9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13335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F22F49B-3FFC-4FDA-8B43-F17C5287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09775"/>
            <a:ext cx="11811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B81CC4A-1A68-4777-9849-873CE049D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809750"/>
            <a:ext cx="1524000" cy="3286125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55DD1727-CE6B-422E-9032-3F6DF7FE9C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ee855e27a44e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38650" y="1968671"/>
            <a:ext cx="1371600" cy="2968283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EBE41FB8-1FC1-4E32-B45C-C0ED2CCC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981200"/>
            <a:ext cx="9906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74A1699-182E-4E10-854C-A29C786E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009775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41849738-3E70-48E9-A36B-169A1FB5F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809750"/>
            <a:ext cx="34290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8" name="图片 47">
            <a:extLst xmlns:a="http://schemas.openxmlformats.org/drawingml/2006/main">
              <a:ext uri="{FF2B5EF4-FFF2-40B4-BE49-F238E27FC236}">
                <a16:creationId xmlns:a16="http://schemas.microsoft.com/office/drawing/2014/main" id="{F5378C66-A456-44D7-9DC0-A95F638E19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4feb6b997d4e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37020" y="1885950"/>
            <a:ext cx="2651760" cy="1657350"/>
          </a:xfrm>
          <a:prstGeom xmlns:a="http://schemas.openxmlformats.org/drawingml/2006/main" prst="roundRect">
            <a:avLst>
              <a:gd name="adj" fmla="val 4598"/>
            </a:avLst>
          </a:prstGeom>
        </p:spPr>
      </p:pic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333FB60E-6DBA-4C11-957D-B47C233F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981200"/>
            <a:ext cx="13335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1208483A-DC39-48C0-8D71-34401769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09775"/>
            <a:ext cx="11811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64F2F7DB-DBE2-4F33-AB7B-376E0872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1809750"/>
            <a:ext cx="1524000" cy="3286125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2EF7E8D9-A656-481B-9601-CB32F7C8EF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e033dd6664d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15550" y="1968671"/>
            <a:ext cx="1371600" cy="2968283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22" name="圆角矩形 21">
            <a:extLst xmlns:a="http://schemas.openxmlformats.org/drawingml/2006/main">
              <a:ext uri="{FF2B5EF4-FFF2-40B4-BE49-F238E27FC236}">
                <a16:creationId xmlns:a16="http://schemas.microsoft.com/office/drawing/2014/main" id="{6F52C695-8376-4D9B-9AA5-A100EC58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1981200"/>
            <a:ext cx="9906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7E0CF719-0012-4458-B82C-185E3582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009775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F9E1D9F8-E7AB-4D25-AAF2-55EF7A99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9650"/>
            <a:ext cx="53340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5462DB99-1ADF-47A2-B9F0-C14621EC0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9650"/>
            <a:ext cx="57150" cy="1123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CD20A3D-98CE-4F65-B64F-6EF328A6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72050"/>
            <a:ext cx="497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客户自助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ED9F4BB-4FEA-4CF4-B5DF-928B858C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14950"/>
            <a:ext cx="4972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商品、购物车、订单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F23EF18-A77F-4A92-AEDA-F3BAFE6E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819650"/>
            <a:ext cx="53340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C2A20D09-3E2C-48FE-BE11-9C70BC341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819650"/>
            <a:ext cx="57150" cy="1123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E87C98AE-64AE-4BB9-A6DC-F723668D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972050"/>
            <a:ext cx="497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经营协同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1D0717EF-8970-4CEE-B03A-E2E97061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314950"/>
            <a:ext cx="4972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订单、客户、库存、采购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015749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7D2F8C6C-7FE2-4396-9042-B40C0A52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F79E18C-FECD-4FF5-8F43-3292194A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EC2CADD-9468-4CB7-9222-153B62AD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采购员在大屏完成选品、购物车与订单追踪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DA56BBE-6BE6-4C39-8DBC-1F9B6C9D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PC端适合清单式采购：看清规格、数量、金额和订单节点。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1D6478C-E47D-452D-AFD0-2742565E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48C313A-47CF-4756-9092-1CAAAE36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F9A874B-2B8C-4735-893F-2979018E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5A4CE0A-D176-46DF-8E20-28D42DE7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4" name="图片 23">
            <a:extLst xmlns:a="http://schemas.openxmlformats.org/drawingml/2006/main">
              <a:ext uri="{FF2B5EF4-FFF2-40B4-BE49-F238E27FC236}">
                <a16:creationId xmlns:a16="http://schemas.microsoft.com/office/drawing/2014/main" id="{DBF544AE-99B2-4456-9D0D-36574B295A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f6097fabe4a7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99D8B47-C42D-46DB-9EC3-048326F8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B88770B-F193-4BF3-86E7-CE3B3AE32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规格核对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66D2B01A-FD20-4444-A37D-0192DD6B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DF65B643-39F3-4D0F-913B-E707ECAD86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5afe48aac04cf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8CE248D-3AD9-4321-BD40-8C200BD4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2BC63F1-40B9-4095-AF94-4B11622A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购物车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795028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79EB41AF-24D4-4588-9331-570AAF32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4FE8FA1-A36A-4FBA-A61E-E83DE004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6BEC961-229F-46C2-9BE2-627F7555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原商品资料：规格、单位与基础价格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4E5E001-157C-4044-90F7-31F72BC68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原弯头PL-PPR-E25为25mm白色PN2.0，基本个，多单位和组合未启用。零售2.10、批发1.85元，客户成交另核。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C0399FA-5911-4CBA-B406-0A75CA22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3F20BAB-4704-473B-AE42-EE0A9993F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A2EA67D-65CE-46B3-9C92-10EDAB4B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299AC2D-4ECD-40CE-8E9F-780A32A8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734E08E6-28CD-47AC-9632-390823EA37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4d6c3cf294a6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2514600"/>
            <a:ext cx="6736080" cy="2807704"/>
          </a:xfrm>
          <a:prstGeom xmlns:a="http://schemas.openxmlformats.org/drawingml/2006/main" prst="roundRect">
            <a:avLst>
              <a:gd name="adj" fmla="val 2713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0B69AED8-B43F-4794-B58E-9935B9B45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A229DB8-9FB1-4A28-87C2-1F86C677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PC管理｜原商品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EE3A6152-27D0-44D5-ACF1-8DC0DBC8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BDC8F05B-62F6-457F-A2AA-B7B4E573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9E399110-6742-469E-B087-2F34A7D8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准确规格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18457CD-7FA5-4527-8897-62DB4E42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按25mm、PN2.0及白色核原SKU。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D48E0DFA-ECD7-4161-A553-E1411C81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D3FE2085-9990-48BD-8F90-E6372DF5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106198D-A002-46B7-838B-33402121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当前按个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81C43D9-CE9B-45BD-9823-908BC75F4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多单位未启用，不据名称推定根米捆。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31546C21-370F-4F01-9D98-FA6C42242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2494F91-68A8-4AC8-8803-F378EF6A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10A1D3F-07B7-43DD-9154-F30A4651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客户适用价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8C1468F-D4BA-4213-8F25-ADCEE5D9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原零售、批发字段与客户成交分别核。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3348051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CCD4AD8B-04CB-492C-9423-BB1C391F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3274A60-8FC7-47DC-89A6-7884A14E2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CF7D7D4-5CA3-4C12-9661-2040E1B6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购物车：三类五金商品一次核量核价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F98459C-CC65-4EA8-8228-9B681D1BB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选购明细示例：按各商品原规格与成交单位核数量、客户价和合计，再确认本次需求。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09863E4-A896-44B1-A091-74D35BED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0472C5B-9104-4FD8-90DE-B264B89C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EFA05FC-14C3-4179-BD93-0088CC0D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CB0C4E7-34E6-47BF-9820-0A0F4859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72DA1808-B571-40CC-927A-69B528D216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523895e25440e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79FDC27-D940-45E2-8EAD-9C5A96E9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2944900-080B-4229-981C-8E6EBB94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PC商城｜购物车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EAFEF78C-5EDB-4CB2-BEBF-8CB557F8D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D6BFC85-38E6-42C1-945F-9AF55E5E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7F374ED3-E998-410F-90CF-EA011A16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多品类合单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FF3AAFC-53B5-42BF-8DB3-509CDC1A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管件、阀门和劳保一次核对后提交。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0DEF35C-3630-4078-93FE-B7C285F0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D3690FF0-522C-4890-94C4-29262DAE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F92C7FE-7C6A-4FA9-877A-BBEED2FE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数量可改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FDB09C29-578F-4DBD-A447-D1DE9BB4B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客户在提交前核对每项数量与单位，减少反复改单。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DB64440-B56E-4261-91B0-9F98B754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82B6CD6-BA51-4686-B3F0-321D40DB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A53C49A-D045-4C3B-A586-0DC6201A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金额透明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2336D90-18A1-4C14-8C13-042CE72C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商品小计与整单合计同屏，便于采购审批。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492995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FA43A45D-ECE9-4F9A-AF09-C57F9B63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00D778A-52AC-4B0A-B777-4A5331E7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AE05492-88EE-405F-843C-1F6E035C2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我的订单：状态、金额与付款入口可追踪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B0ADF61-BF14-4844-9552-B448696F4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客户无需再在聊天记录里寻找订单，订单号与当前状态集中可见。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836B0C7-026A-45B4-9AD6-789E24A3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75E52B1-4C67-4EF6-9924-EE4DB0307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48C08C9-6FDF-4579-9AD5-A428142D7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11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B1CDD5A-DA33-45C2-BBB7-286FB942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E5EA029C-F2C5-41DC-B12E-0B57FC96B5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d159af4ad4434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83C43DED-2074-400B-8C2E-06009A45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4DFC8B7-FB6E-436D-904A-D2CE0AAB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PC商城｜订单列表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A54707EC-DB11-4507-9368-232070D0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82A69DEE-088D-4CA9-8516-FD3F5B35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9DA3DF43-C6E2-4996-A6A7-9E780421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订单可查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8F68776-7E1B-497C-8279-182D458D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订单号、时间、商品和金额统一留存。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506999EE-052B-4F10-8637-8BBBE665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1CEBF96A-4265-4855-8BC2-8367E18F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D02F3A6-7E24-4544-9201-4C374760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状态可见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119B89D5-FABB-4EEE-9A76-E8324B4B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待确认、待出库、待收货等状态清晰呈现。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FCC4BE6-D64D-4146-951D-0C54D162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0308317D-40FF-4E24-A3AA-C133BE7B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92001F4-2E0E-44F5-8F9D-6F5B7961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付款入口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1A073CF-437B-4411-AA3B-4BE653FD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支付动作与订单绑定，后续便于对账。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9521921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02A97D99-E162-4B93-B72F-836AAE00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9602FDA-C4E4-47FA-8F04-8583008A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B11C65B-4194-416A-8C5F-CAE365C43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订单详情：从提交到收货的节点化履约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89161A1-7BE5-4DD7-9F1D-11585818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原单字段示例：分别核商品明细、收货信息、金额和状态；已提交、已出库与客户实收不是同一结果。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6EF47069-58B6-4B25-A088-04BDD746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122FBFF-B861-4F68-91C7-6AF86CE0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AC9D8ED-6CC2-496D-9A1E-13F2E48A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1AD1FE8-386E-492E-9948-9BC26287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B1C09F7A-FDD1-4E1D-8263-EE71563C7B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51e5558421417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2171700"/>
            <a:ext cx="6736080" cy="3867150"/>
          </a:xfrm>
          <a:prstGeom xmlns:a="http://schemas.openxmlformats.org/drawingml/2006/main" prst="roundRect">
            <a:avLst>
              <a:gd name="adj" fmla="val 197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42722E3B-4155-4080-A112-6C7D2AD0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4B20B01-E5C0-4E1D-9F16-849D7172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履约核对示例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74A854A-B90C-4DB7-B631-B83415922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949F40D-9C04-4A94-B9F2-04D85D24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81863A4-76B7-4B7A-9E01-BCA36804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明细完整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B9A5D8E-0A60-4276-94DF-001830ADB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商品、规格、数量、单价集中在订单明细中。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32B2066C-AE45-4FE0-9381-943EE317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87E9AA4C-F50E-4973-BB96-F1F432F8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FDBD030-9BF5-4E95-B7D3-B23B0223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节点明确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46CAA16-B870-4404-900E-CAA28A25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提交、审核、出库与实收分别回原记录核。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EB94389-2AD3-426E-A834-CB43DFE7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B06AB25-1FA7-42AD-9B0C-330750E0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CCEE7CA-C30A-4DCA-B530-5E38BA2F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全程追踪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53D24074-0ADF-4168-BFC3-32A7629B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客户可以随时查看订单进度和每项商品明细。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10306228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AAF5D9D-419F-4597-8C0B-EF40FC46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D565F0B-1653-4F3A-92B4-E193795A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E3E507C-E557-4083-875A-6C537917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手机商城：从首页发现到商品下单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7FBB876-AE8C-40F5-811E-826C71C1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以商城首页与商品详情为入口，形成连续的移动订货路径。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6E9924D9-5D62-4C6E-AFA0-19099501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C1D14CA-BF24-4FEB-9309-42325CB4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48FFD9E-3C97-4929-A1D7-FB69229B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13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22DCCFE-08E4-495C-BBB1-3494B508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DC87E008-633F-421F-835A-35C7EE77E3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1440c6094a49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A2EE966-E4A5-48CB-8BD3-A4BEA533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5508C73-2BD3-469C-A555-A6CF40A3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ED2C5BF1-182C-4754-B1AA-3D198CE91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C61CB9CC-0489-41C1-8025-7BFD71B500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3ed387a4f64f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6514A75-07AB-4226-9C64-C8A9854F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9D73F83-AC49-44D3-91F7-C3833C88F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CEE1AF4B-F02E-404E-92B3-4088ED8A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233A700B-0D03-427E-A24A-BC86132E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CAB8797F-8548-4B4B-8728-E659AC0B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适合门店与工地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2B87128-FBC8-4F4A-9679-83A117C4B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随时补货，不必回到电脑前整理清单。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848FDE1C-5013-49C0-A402-FDFDA07B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6FD46CEF-F05F-47AE-8F58-E910DB11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BF8473F3-A237-49BD-9846-816DE3EE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行业化首页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DA734C2-EE53-423D-9C69-4DC728EA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五金分类、推荐位与商品卡片承接多垂直业态。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A2C6A63-808A-4C72-A6EF-A9CCE45D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08194423-CB6B-46E9-9FAD-9D964384E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D2E109F-7888-4DD9-A0E2-51740088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详情后加购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01AF248-D707-4A22-815E-F573E82E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商品规格与动作在手机端形成连续路径。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7379760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62155CD-9B00-444E-B46D-43B395C0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5474C1F-C6E2-475D-A603-05B35146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4964A60-48B7-4E05-B9CD-065A10C4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首页装修：五金分类与商品推荐直接可用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84C14A6-F3D9-4C15-AB5C-3CDE0FE0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手机商城首页呈现卫浴、门窗、工具等五金建材内容。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8AF5505-B932-4F9F-B804-AC33F579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CB04773-111B-4975-9E60-8EB65260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419E325-8858-4031-AF94-D89E7105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E3B95C31-D08D-4DF9-9C07-AA1E2253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10BE80C6-5016-4B67-AB26-A358080733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76cb32345470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D8E827C-322E-48D0-93C9-780A0190B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0E50044-05C2-4F09-98A2-30B76120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4517C24C-555D-4F48-9DDA-38CEAC47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6084EEF9-4990-4FEE-940C-31A92966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35DDC22-21AB-448B-BB18-7C9A858A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行业分类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C4A1656-E311-4221-9C57-C6E5110B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按客户认知组织入口，比长商品表更容易找货。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82E5C347-28F2-41BC-80A4-5A4771FC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39A772CC-EE62-4F5C-B288-06CA3ADA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1929F01-5971-40AE-8190-CDD0F5B2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推荐商品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BB6A2961-85D7-4BAA-819F-05493C2A3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活动区与商品卡片承接新品、主推品和常购品。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C77E3DF8-42BC-476E-86C5-50DB2746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45CA20C-19C3-4079-BFFF-DF7D893A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DCDF651-0240-4D60-AA27-47C59349E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底部导航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9F78FAB-038D-4C99-B886-5BEB244A2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首页、分类、购物车、我的构成完整商城入口。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159509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3651091B-B8EE-449C-BE8A-43A9E450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761F197-2720-4057-B00B-128244CA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822003D-A76C-416F-95DC-583962DD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商品详情：手机端也能看清规格与价格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0527D3D-FE32-461C-9B42-32928302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手机选品示例：PL-PPR-E25按25mm、PN2.0、白色核商品，客户当前可购价格与原订单另核。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FFDEC2E-2294-45E7-9BE2-91103BC9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B9A12A4-5D97-474C-A246-AEA13830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5865D3C-56F4-448A-99A5-21C58535E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9484050-47CA-4984-A8C1-690FEDF6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3BC351C8-1A80-4A22-8D0F-312D1AB263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fe3f65488940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F84265C-3E25-4B63-99AF-6E0D3811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8093557-56CB-4F14-B337-90B367B4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手机商城｜商品详情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3DA6786B-BE5B-4C73-8A01-94AF1876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CA251A6-5B11-45C5-8386-84F642463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2EED4510-9EDA-44B3-8053-6F470039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规格确认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A66F404-12EA-45E9-8A7B-141543F54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白色、25mm、PN2.0等属性与商品名称一致。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3C4D77F8-18D5-4B70-B32E-3A3EE95A8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ABF335F-BCC9-42B4-8113-F39A3D8D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7F9D55AF-8AD0-45DB-B036-4CFE042C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价格确认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626456AC-4E8B-41D6-93E5-E85E80A0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客户价按身份与成交单位确认后再加购。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5673212E-D8D9-4D0D-8F82-928D54E8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D975CC69-01A5-4D9A-BDCC-7C67E069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6EC0300-ED4B-4450-BFD3-25D5C4F2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行动闭环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1CB835B-1716-4ADB-82A4-F15931E8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收藏与加入购物车承接日常补货。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054501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763E7980-D938-4D3C-AEEB-F895DC7D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0F7C098-9FDC-461C-AB0F-5C7B9BD1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1ED46E9-310D-4CCC-AA58-9444CC52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购物车：现场补货也能一次核对三类商品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22F8999-28E0-4725-84D0-58FDCE61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手机选购示例：各行按准确SKU、单位和客户价核数量及金额；购物车未提交不代表订单成立。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E0225A5-61E6-4844-91F8-349542B3A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EDF2E3D-06BA-4EBA-8297-6EEA8F60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BFB9EBB-77BC-4814-BEFF-5A510696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E97CE96F-BCED-4964-9215-4DBBDBA5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E619E0E7-5BED-4581-AAD5-5898577154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d43ca915fa4d4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CB1263CC-63DB-4157-9B16-FBFBF4FE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2FD64A0-4037-46AF-AFA4-9C79B058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手机商城｜购物车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DF46E2FC-851E-4024-A2B6-56EA0798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7A3A7FDC-C815-4EAD-BA5D-588C1BC2B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A6C2D3B-421F-4CEE-94D4-753D457D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数量核对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1DD104D-76CC-4E6F-9931-9EAA5225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每个商品按当前单位调整订购数量。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3A45D2F6-3333-485F-BAF9-122A70B0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FB7F20CB-984C-473F-9BA5-ACF684C4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F26C1D1-ED47-4FC5-94A9-6C21DC4C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规格与单价核对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E6CE1FF-7F26-4EC0-9140-816E21618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按25mm、DN25和手套尺码核规格，再核客户单价。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35585BB2-7BA2-4D77-A573-27ACCBC5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8715DCED-2F13-4070-901D-A5D21F0D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4C8A0B07-23C7-457E-ADCE-481CFD9A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整单合计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8926092-63AD-4061-8472-7FA8E41F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提交前看到整单数量和金额。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8234641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C2AF787-61A2-489A-B0A6-11E21059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06D4D7C-E301-4724-9D59-536920CF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AE79272-BE86-496C-B86A-D6F81CBF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我的订单：采购记录随手可查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F6A6CD8-B2CD-4B69-B41E-06875386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订单号、商品缩略图、总件数、金额和状态在手机端统一呈现。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899B3BE-EAA3-4D11-899B-889BBCA4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4728203-CCB7-42E1-ADCD-567F7C2F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80AF176-385E-4C15-9067-5C540388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5CCEC7F-762E-4F46-90D1-7C499CB8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C6FBD631-B7A2-47D2-8B22-5F38910E28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a9279710941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A39223F-D688-4202-9FA8-3C0AD9569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603428A7-2BF9-4503-BD50-63E0D0EC0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手机商城｜订单列表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989E1C1B-2164-4F87-88F7-53DB5DAC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FD46027F-242E-4C2D-B3F0-FABBFA77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68050E5-595A-488A-8D40-4B54B6137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订单留痕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0EACB95-8EC5-4C57-BC29-9B109FA5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每次采购沉淀为可检索的订单记录。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BD672F16-71FD-4DF9-AF98-B592F06A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2AEFFC74-4D1B-4AFB-AFD0-1FE9A039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6B5362FB-59FA-4028-BB0E-E8D2B00E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状态可见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B7DFA30-0D7D-490A-9871-F3602AAF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客户无需反复询问销售当前进度。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8CCF585E-79FF-4921-8426-2C0C5DE65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953AD078-DF15-4B24-8E2E-3CDB42D8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87CDE1E-7492-4C1F-80E2-D4E7C986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后续复购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E31FE75-1823-4190-BE43-B050BF60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历史订单可成为常购清单和再次购买入口。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6324137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7EA0F13-F1EE-4182-A90B-67F8E139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9BD9B86-90C2-47AC-AA7B-A0D74E03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0598E2C-75F2-40BE-9DA9-98516236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订单详情：收货信息、商品和金额同屏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2A1D06C-73D6-403D-9E0F-26C50F8F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原单字段示例：客户、商品、金额及当前节点分别可查；待确认或待付款不代表已经发货或收款。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8BFF5B36-F43A-4B56-B3E3-5B5EEA552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2D25792-E896-437A-AC71-01D81BA19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6C48D41-1202-45B8-8375-64E827875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18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449C4F75-866B-4CE4-813D-9EF40659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6FFDCC9F-8C13-49EF-9D46-C129414E74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625e6e80f4a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2171700"/>
            <a:ext cx="2007021" cy="40005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7D972CE-AE0C-4C4C-8FC8-1BACE0CB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06C1EF4-2F66-49D7-8302-4D1B85D16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原单核对示例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D98ABD02-4D49-4D9C-A6BA-EC0DE8D71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2C9E777D-F64E-44FA-86B6-190B969A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41B5657-4FB6-4BFA-941A-4E914031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交付对象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9E72F39-9B60-44B5-AAC0-7F1F299F1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收货人、电话与地址跟随订单保存。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B814EB39-3D83-4174-9F10-29BAC431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E80B061A-E0D7-4662-8C80-3CBB3E6F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8408C46-279C-4921-B0D9-0339DF085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商品清单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1AE294B-9C9D-4C11-AF7F-5162D88C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三项商品的规格、数量和金额可追溯。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B5347986-8A52-4B25-B030-5BEF9195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F61C9056-88AE-4673-940E-8B0DD8071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E922340-DDD4-4651-8254-A484CFAC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状态与支付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BE94255-7553-4BB7-8C01-D4882CED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当前待付款/待确认信息与动作入口清晰。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44074728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453F53E3-9CD7-4688-B119-70444CF7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8339215-FF94-45F3-B1C3-FCE6FE92E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63CB94E-8C8B-49D2-BB83-D76B111D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个人中心：订单、常用清单与地址统一入口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8726799-A9B0-495F-9358-968131ED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客户自己的采购资料集中沉淀，减少重复询问和重复录入。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967705ED-AFD4-4896-BE2B-49D176D6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7DD1616-28FF-44DC-A9C1-07B10C70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E0477DC-2F41-4492-BD26-EF8485C9B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19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B12A88E-5187-4E77-8987-F8A8B5E82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925DCCB8-92B8-428A-8857-CAF2DF8FEE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4edd12751749c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8FD88F07-6FBF-4A96-88AD-6B9C9EDD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4711209-236A-48E0-A61A-76D3C7CB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手机商城｜我的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9F93C217-A125-4429-80D9-EC950B4E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B212A4AE-B6DE-4067-9519-66EC2059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9B6EC898-D20A-49FD-B7B2-6FB078DB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4614E1D-8C19-495C-BEE8-745AD919B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按状态查看全部订单与待处理事项。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5DA71177-8A92-4BB7-99FA-B72229C0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E939D64E-295C-495C-B33B-57ED503A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F1976DD6-6167-4255-998D-EF302883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常用资料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012993D6-1217-43F6-B137-DF392BFD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收藏、常用清单、收货地址支持高频复购。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0483093B-F2A3-459A-AE04-0DF6B397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DC2EFC36-929D-4DF2-B4F3-B9461D72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C2911B4-7FA0-41DC-BFE6-8BBC385E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账户服务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F9C627A-38CF-486C-B0A0-57294F2A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消息、售后与账号设置形成客户服务入口。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7768734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CD34DB0B-1548-4E4A-9F6A-8FF279EC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7671056-F3D8-49CE-8761-372A7501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247492B-07CB-4E5D-A9E4-51FEF611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从选品到查单：客户采购路径完整连贯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9C146FF-AD09-461B-8148-F8E1DCE1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先核选购明细，再沿原单继续审核和履约；两图说明不同业务步骤。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00E72503-1AF0-4B77-B7CF-68C5C883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38F3C18-DAF7-48BA-A663-395BF68D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4277DB1-99CA-4771-8A76-E8679F4F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20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E9BC411B-9C72-4359-B432-B7FB60A48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7E54B8E8-AD33-4D04-92E9-3B8D22076B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8def3abdcf44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A304C0AF-36D3-4EBD-8A20-4926DF51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D4965AA-EC52-44F4-B4C0-3419DEAA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购物车核对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56A11C6A-1B67-40B9-ADF1-BC964AA8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39C99815-DD97-45D3-A19B-EADCD0CE84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ff25a5a65845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2209800"/>
            <a:ext cx="1910191" cy="37909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5A752E9-117C-4E11-9136-24B1F3809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E88A6EB1-2098-44FA-81BA-F131F9B8E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原订单核对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59A6A235-46CF-4A76-9DD7-AA8120F9A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25C153D4-6FF6-42DE-98A2-84D57EBD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BD48DD0C-E757-4164-9A5B-6DE25A1A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减少错单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6357601-460D-4D11-A6F6-E5DF95798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先核规格与数量，再形成结构化订单。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0E9F316-E5ED-4E4D-BB9B-8ED29652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5B95FDBB-1C6F-4335-9ADD-2EA32451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00AE483-BF59-4A49-A9DC-E08CEA77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减少追问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6A9AABC-39B6-4E99-A65C-24C2A642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订单状态和明细由客户自助查看。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80DC8BC0-5589-46F3-B733-244A52F17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181E0B2F-C929-4F97-8978-858745A5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8181729D-9589-4244-B07B-B3213543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加快复购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46BE8EB-E404-4A00-A37E-845C9F81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历史订单沉淀为再次采购的依据。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6960161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E78D262-5BD6-45FC-8012-02D502A5E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CB6150E-93C7-469C-B33A-FAD8BF1E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484C717-4123-40D1-ABF1-970DEFB5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手机管理端：经营入口与全部应用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7512650-2B13-4250-B2F9-372D889F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负责人、业务员可在移动端查订单、客户、商品与经营入口。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18C88C5A-1E6F-4A25-B927-DA1D65C2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189CDA8-6EDF-44AB-A04A-DBCCC1021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3D07F7F-27E8-4CC1-83E6-F295486E0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21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C5DAF27-9F1F-4503-B99E-D1C9DFEB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450ED65E-10D8-4C4A-A254-552DB11F35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b3048a942b48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9E76FAC4-8307-40A7-BCDF-12077B63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2F1A04B-025D-46F5-B486-C3A56E8B2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5426437C-4CF3-48E5-8B8E-77D26331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C75B1FCF-723C-4FB0-B1B3-97D6935753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971a5c25a4e3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42BBF7C-EBB8-44B7-A0FD-7E804773D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53F226B-47A4-4BA6-98A8-A8C1581F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全部应用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A6B84A16-6053-4171-806B-0EA4B92D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7023D5F-CC8C-4597-9453-E384FD1C0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17B4B56-E995-48C7-9BC7-DB869D1F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首页看经营字段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15522F8-2886-4456-8DDF-FEFD8FBD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销售、订单、客户、回款等指标入口集中呈现。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660C9E7-0C2D-4487-89D8-EA77CB91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0D167D99-1DE2-47BC-BBF7-0E8C9095D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A595D86-5122-4CEA-8BB7-4A580B00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应用按角色组合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F14E456A-2E5D-4D61-960C-5DF8B843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订单、商品、库存、采购、资金和报表统一入口。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D0F5B6E-7D3F-4C82-A999-F30B627E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EF025025-2D01-4E46-A888-33B17E88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98A7C17E-624E-40CA-91D7-B22EEC8D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角色化工作台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368BF3F-F5B2-47AB-8BB7-859FDB87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不同岗位可快速进入各自高频功能。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60649297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661DF0D-32CB-4A55-9ED1-014C13C6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6ABD782-380E-4338-AC14-C3953FF6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6EAA975-EA6E-4C84-A0E5-297BC234E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订单列表：多渠道订单集中进入移动订单池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839A526-059C-4AAA-B293-D27D369F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商城自助订单与管理端创建订单在同一列表可查。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378AE81-DF71-4902-B675-3ACB1EAF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24BB8E2-8BB1-4EE4-8E6C-AAEECCBE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3BD8A12-F987-424F-9BC5-3FA2E40C4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AD79AA6-5845-4DD8-8FAF-C4949127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8AA53D52-EFDB-4392-B9A4-15CE685365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65ee1a1ba04c4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A0E168C-628F-48DC-AC4D-EAD46BCF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CEA2221-9585-462B-933B-B6573F99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手机管理｜订单列表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5DAEC18E-F625-4048-9B5C-987A8083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C2C7EE6-9E22-44E5-B58C-D87054385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3541A11-A1C1-4C1F-A7E5-98760EB6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统一订单池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6555909-9C0A-4709-A85E-E8236EB5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客户、金额、商品数量与状态在一张列表中。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6D925A74-0E16-48B8-B7E0-5694F2D5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497118C3-BA0D-40CD-B0C1-33E9064F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3370016-269A-4A48-919D-BFDE311B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移动查单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641E9E9C-466D-4B4A-A6F6-0A5A9AE1F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负责人离开电脑也能快速定位订单。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D5017407-06C9-4095-9107-CB72CA58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B35C1A1-F9A2-4140-890C-2175261E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7AAD026-F3A0-46CB-9469-5B2CEBE9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07E0F39-0856-4342-ACEC-54016B34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按订单状态快速找到下一步需要处理的任务。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60204437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4485C45-226F-49A3-9F0C-B91E85CD1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BC7C280-643A-4E93-B35B-264DA1FB1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BF2323D-C7B5-4864-AED8-042B2DBC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订单详情：客户、收款与商品明细随手可查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A3F1019-CFB1-4B80-8B93-B6361255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移动查单示例：沿原客户与订单核规格、数量、金额及节点，实际出库、实收和资金分别回查。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CF11F12-DAF5-409A-AE76-93D38CB5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BD109E6-2244-468D-A1A6-02A6B6737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23BB8D8-330B-401E-AAC3-48DC29EB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23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4CCE55A-6DC6-4A24-A04A-28C63372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5152773A-52AA-4D43-8350-AA1A26CB76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86929edd3842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70189D1-BA85-4C8A-8DF6-0D3E1C47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5661232-82B9-444A-B799-6657699B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手机管理｜订单详情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6C311E35-27FE-4258-84A0-ECD6BDEB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DD06DFC-5AB5-4540-ADDD-5AA443ED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22FFA7D-F011-4328-89DA-A2CEBEE3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客户上下文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2DE9870-CE31-448B-9AB7-F2C7D268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下单客户与订单信息关联，便于沟通。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59938638-9C93-41F1-8AEF-D44EEF13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05C992C0-6DB4-455F-A642-FDC284D2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80F9DA6A-2298-4F73-ADB0-D9A361F3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金额与收款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BD0A76A-1A1A-4738-BB0F-C3C5B06D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订单应收、有效收退款与待收分别核对。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FCFC573-13BC-490D-805F-A8D74967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7941E400-B970-46B7-B09A-05C02E83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006C33AF-0419-4D44-A497-74C4FCAC3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商品明细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9B56846-537D-4889-843C-745E0E48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商品、规格、数量、单价能够逐项核对。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75569169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888A0102-DB7F-4D95-8CC3-0A3C788A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767D130-2754-4392-86AB-9825B0CB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209A53F-8D1F-4261-B526-5B3E447B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客户分层：六类五金客户分别维护交易条件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2D83272-53ED-4A77-9AD0-C5F70580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社区门店、装饰工程、连锁门店、水电安装、门窗加工、物业MRO可按经营条件分别维护。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A1F8EB7-97E4-44C9-8A94-8AEE06F8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B64C491-27D2-4B58-BABC-EC277F91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539A8AD-21E7-411D-BCFD-C86EC6EB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43152728-E937-41B6-9F7C-BDD0A037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C6F3140B-EDB7-4842-A9BB-C4A0D9BF15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5a5bf6c3174b8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2171700"/>
            <a:ext cx="2007021" cy="40005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2191459-E5F5-4BDD-956F-CF3F2848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6AA394A-FCAE-4E78-A598-2F40ABBA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客户分层示例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C398BCB6-804D-4FD5-89D4-3A348675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6C48269C-99AA-4D6D-B587-D7C821F8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7824BFEF-AC8D-4ACB-9533-99667C79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75F7E18-E17A-4F92-A282-BF0D4830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客户类型承接不同价格、服务和结算策略。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613FC2FA-C84D-45A5-A125-A7000BE3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EE18E43-FAC9-4092-8128-1214E5A5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2BAAD3F-1139-4B99-86B3-85504BF8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联系人可查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1EE47B54-2E5F-4E58-90A2-B340199E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业务人员移动端快速定位客户与联系人。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8E4C24D-8DF0-4C90-B21B-B71C3E39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33C7C055-5291-416E-A3EF-57C7AB4F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B4ACEA28-D529-4937-B517-FB260A8F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代客下单入口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01CA2DE4-DF38-47A6-B0EA-D2922C54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客户来电或线下沟通时可继续承接订单。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6796586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C86BBE4-434F-4AAA-ABE4-882F4E7D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CAA52B8-5B10-4CEC-B9B9-9AE3E968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F24A5E3-086C-4E63-8D21-CE6DEAB5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商品列表：编码、售价、库存与上下架同屏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AA360C2-4505-4641-8BC9-5672E5E7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按名称、编码、库存核商品；图片为列表配图，实物以商品档案为准。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7ECAD2E-0279-4F6E-8813-B1084119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F5EF492-FF11-4D84-8ADE-50C14FEB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674B635-F44A-445A-A316-36A636B2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25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11AEDBA-A456-4B21-B72E-97BB44FD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F258CA75-4ED0-4CC4-9207-245B35D440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e2b5319ab42e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EF42223-9E99-4953-9E12-6A8B183E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60F514D7-3E8B-4141-8143-F1171180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手机管理｜商品列表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3865138-23D9-44E5-91A8-BD644C72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9F2318A-C25E-4C5E-8CBD-0F730FCC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8C804973-50EB-444F-BEC1-A3A90234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快速检索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563FB08-9E05-44D9-AF1A-A25BD1EB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商品名称与编码帮助业务员避免口头简称混淆。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6885FD8E-EC05-49A9-BBFE-2E950641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79F64363-D234-45A8-8EFC-4B68AE5B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309991F0-CE75-4F83-B356-57F42566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库存可查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DBB1F7B-13A9-4460-A023-05C3D909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商品卡片直接呈现库存信息。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846FECAA-534C-4A56-896E-FDDF869A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A22EF0DD-E1C8-4562-90E0-D8FEF535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3441539-E5C6-4BBA-895F-133DA908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售卖状态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2B6A82E-CCAF-4247-B42F-BA217912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上下架操作入口与商品档案关联。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25704564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AB0585DB-56B8-4097-BD64-BBF6F098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B6B5A25-3F93-4227-911A-F58CD6D73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4C78D3D-6A29-4B2E-BCEC-C4099258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商品详情：规格、单位与等级价在现场可查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E18DBFC-B667-45E1-974F-A43904039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商品查询示例：原PPR弯头基本个，零售2.10、批发1.85；等级价、指定价与实际客户成交另核。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A829D30-AC82-4B63-AD02-94AAD321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F1B9042-95C0-4A28-8947-3556789E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F765039-40F7-4519-A5E5-4B8B2DF1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26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F825D3E-5EAE-4590-A256-1B81132C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B49E62F8-DC88-45DF-8F7F-CE531CDC92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7fa7fa81d046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08A744C-B111-40CF-A018-188A13952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AFDA41E-AEDA-498E-A7C6-30296094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手机管理｜商品详情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DAE279D9-05D5-4010-AFBD-E12AAE2E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14EF348E-926F-4A4E-8105-86EA45FD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047DEFC-5311-4B59-8EAD-C88CAFA63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规格口径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76689D7-F7FA-4FAD-93EA-22CA1970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商品名称、SKU、单位和规格形成统一主数据。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4EAC43BF-2544-4576-8547-C1248C1F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760C1FB-51A9-4F22-9430-AE92E978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F2398288-952C-4751-86F8-8609642A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价格分层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704B6D91-0563-4BC8-A1FC-3019AACF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基础零售批发价、等级价和客户成交分别核。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1B470DA-FBED-44C3-993C-EBD9CEA2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AAA336FA-EC3B-42F5-877F-0B045767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F423287-646C-4F51-B357-79F229F3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现场答复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C3C1B621-7823-4307-978E-C6036747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业务员面对客户时可直接查货、查价、核规格。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6012180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56CAB366-80E4-4E45-AFD2-F64083A8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1AA5752-6929-4F1F-987A-62590B76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B2E3896-7153-457D-A1F9-1CB3FD36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全部应用：订单、客户、库存、采购与资金统一入口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23D05FC-B7C4-4116-A740-DD951103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岗位入口按权限组织；报价、询盘、预测和配送当前关闭，所需应用先启用配置。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94B115D-33C2-4FFA-B288-470190E1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3C8763D-08E4-4E31-A69F-DB6B50C4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E0665C4-A23C-426F-80C3-249BE333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27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CBFE1C7-476D-43D7-8C11-95AE7115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09010588-D9FE-42E1-8007-5F47D5E8E4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605567fce42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5B7FA6E-244A-4EB6-B46F-9E0934115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6FB6B8DB-E390-424C-B34F-1D4FAB73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手机管理｜全部应用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61F88AE3-1382-4ED1-9272-5EFBE85E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84D509A5-DBD6-426D-A94D-7EFF98C1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55A12EA-F0B9-4D3F-B708-B3F89BF0B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销售协同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8B9377A-4281-40D5-B671-ECD64040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订单、客户、商品构成业务员常用入口。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AA61CEC-362F-4FD3-AFB2-AD6839D1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536C008A-0D35-4B8D-B6F6-B63EBEAD1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229DE9E-7427-4C60-8371-84A1D7DB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履约协同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D0D1F7D-C5EB-4D19-80AA-F2F0CE85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库存与采购核原单；配送所需应用先配置。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4C6CDBB8-C89E-4FC9-AC36-742C7289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81FE4772-7462-4B10-B71C-F7E4B5805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EC063EB-0954-4C9C-A834-203389E0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经营协同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562F029F-919E-41D2-A7E9-E09D8E85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资金、报表和更多应用承接负责人视角。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91532695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5297EFF8-3CAD-4485-9246-C4B09224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81A4DB2-0225-4DF2-8EB2-77E41A60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F9817AA-CE35-430E-A7A4-ECC5F1B3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外勤场景：查客户、查订单、查商品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CC57A06-A4EF-4182-998B-CFE34231F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客情管理已启用，客户跟进与原订单分别留痕；报价应用关闭，核商品价不代替报价执行或成交。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9EBA816-08CE-41EE-9D3C-D5CA7B4A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D1740F0-413F-4006-870E-DBD4F990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9A03421-041C-44F3-8D3B-F125590E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28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62DE674-D57A-474A-8852-697F450E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D57B8582-E66F-4BF6-8BA6-0B6A039B73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241c17ce39432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2209800"/>
            <a:ext cx="1910191" cy="37909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10334E6-0B75-474F-9168-D835B477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E230F9C-3FB7-4DFA-B22F-371D26B7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B80C63EC-6CD0-4582-9BED-780B8CF4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0CE8F9BD-D885-4B75-BAE5-21A76B3435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1d18004aa4b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2952BCB-1B68-414A-882C-F91BE742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4E29AF2-7311-4A53-A56D-9EE75FCC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1AEBD96-0C22-45CA-B632-6CCC364D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80F1FC97-200B-420B-A34D-C890910F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AD600D06-6818-417E-B49E-41ACC5A4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拜访前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69E8199-76D9-413C-806D-A65C5FCA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先看客户类型与联系人。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E44B7D46-50B1-47DD-9164-280E8E8A6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9F8AEA0-1E98-40B9-AE85-7A656A29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EC59350-80C1-4C62-8E89-8DAAB499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沟通中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7DCDEB9-C2E1-43D8-B823-5A1C63AB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按订单明细与客户核对需求。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C299BEA0-F157-4B20-88BE-A7A42AD1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B8A96AE1-6F6D-449D-8BA0-576BCF17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9A83EA2-8461-4629-B7B3-FCA6FA81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报价前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BF5C8C6-E2B3-4021-9402-90467BC6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再进入商品详情核规格与等级价。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89959784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AAC3F7F0-0F72-4C0A-B1D7-683C5475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C127392-38B5-445B-BEA5-0090C7556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EF352A2-725C-4E54-8BBE-56797D65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PC管理端：经营首页与统一订单池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B056FEB-8F63-4406-9CDF-CA16F91B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后台承接订单审核、客户运营、库存查看和采购协同。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CD0ABF2D-C4E6-4467-914A-0D19337FD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57E933E-F515-41E3-8046-37C59173E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F164D39-D159-4524-9951-F50CCFE8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29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C26F5F7-DDA2-47E2-8BBB-0A207F05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4" name="图片 23">
            <a:extLst xmlns:a="http://schemas.openxmlformats.org/drawingml/2006/main">
              <a:ext uri="{FF2B5EF4-FFF2-40B4-BE49-F238E27FC236}">
                <a16:creationId xmlns:a16="http://schemas.microsoft.com/office/drawing/2014/main" id="{29324B7F-86BC-448E-AD8D-46D32C4534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d69b6ef81d4d8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D6D9C75B-6D2D-4E1D-9A35-DF9F782B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02CE0A8-4EBB-44B3-BD70-4C3EF9FE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401A7C0A-7C5C-4B5B-A8B9-B8B96FDE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C949D0D0-C03B-46D5-A267-292C869C63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95b32a6134f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D50951C-14CD-4FB8-9631-5923129F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090728CA-6073-45C4-BAEE-70EA9905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订单池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05092478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DC330311-E937-4377-9F20-12E5468E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47D5D50-CEAA-452B-86D5-9DC941E4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DB74BEE-9A1B-42F9-95B9-29FCF5C3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经营首页：订单、客户与待办入口集中呈现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0ADE914-5823-4E0B-B20E-FAF23AA0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管理者打开首页即可掌握今日订货、客户活跃和待处理任务。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7179D45-E0AE-402B-B8B1-DFB477662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3F74E6D-A144-44E1-AFC2-282001A6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E5F2A5B-832F-43AB-869F-26D609DA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4EF2495-1AB7-4587-956C-75058D9C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968DFB2F-F05D-42B8-BF5E-E6C54B4381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45746035174a0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DFAEE16D-15B0-417E-A72A-E8EBABC3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CF32D20-E38F-4A45-AE15-694AD712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PC管理｜经营首页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066F5B7B-5D06-4825-AE73-8547382A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FFE9239E-4915-433E-914C-13E2074A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30CB9D18-4FDA-4E08-BCAD-3B22D27E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今日订货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3DF3B11-AA8C-49BB-AF9B-EE6D9090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首页可看到今日订单与下单客户入口。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823408B3-2782-4F52-9775-ACD82119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DFD86581-1A44-44D9-A428-047A33EA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3DEF651-5D85-4A39-B8F8-C7636949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待办入口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FDFB9BE-2399-4887-B8DB-C19CD3B5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待审核、待出库等动作集中呈现。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6BB3C838-2BCC-4079-BE55-147B0A72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B6E13A5-7ABC-48F4-BC51-4BE6A9EC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5D89E51-9743-4DF6-ABD9-B80D8274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经营看板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798D556-2802-4A9A-B701-C2C996726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销售、客户、商品与回款指标按统一口径汇总。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91943615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02E5158A-97FF-4713-A245-E043E941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E51C46D-D131-4528-BA03-E9209C98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0AFFAD0-E923-43A8-9BC1-DCF2B117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统一订单池：订单按客户、金额与状态管理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11B59C3-512D-4456-B42A-F558FF0D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PC后台汇总商城自助订单和企业订单，避免各渠道订单散落。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0323B3F-9499-426C-8CB0-6B60680C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C573055-5ABF-45EA-903A-E9A86927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03B79E6-17AD-45C7-B13F-B2578FFB2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31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9D347D0-6F3D-4D1E-9838-86CD8D9D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A5C2782F-2053-49AF-A834-0A3F9CEB6A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ff14262a2046f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08DEDD70-FF17-4EB8-A7FC-A88D79CD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9450FD8-297A-4EA7-A067-EC3F3F7D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PC管理｜订单列表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58CAE9C8-7887-4251-B66B-13E3F066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12C9951-ECFB-413C-A0A0-01EF532A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E8643CA-14C2-43CF-848B-723F6B74E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渠道汇总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1CEB47F-9718-4AE9-A7A3-9818ADF0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多渠道订单集中在同一后台列表。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2C4BC7C3-BDAC-4E97-929F-63535DA2B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224570D-36E0-4B49-A0DB-B5EC2CD7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A5DA97DD-8B94-4601-841E-973BAA65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条件筛选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8FC828B-7E8B-49EA-B80C-FBA8E8DD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按订单号、客户、商品、状态和时间查找。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E0AE314-434F-4F89-BE9A-B9D63449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02550B5C-CB38-4B56-AACA-355CACF8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B664153-8EBB-475A-B8CD-4931FD38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状态清晰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32E05FB-55C7-4B3D-BFB2-7BB3FC9B7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待确认、待提交等状态为下一动作提供依据。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80135022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04962CD-632C-44A9-B600-DF38E984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CB6FF6E-B5AA-4A71-837D-FF03A0AD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4815E9A-A5E9-400E-87A6-DAA1E079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订单详情：审核前把客户、商品与金额核清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F16B00F-BB64-46C7-8850-28B1B638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订单字段示例：按原客户、规格、成交单位、价格和交期核准；后续实际出库、签收及款项分别核。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48A0225-168F-498B-9DB4-4BC4C506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40548A1-7674-4740-ADB7-FFD4E08F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8287176-2977-4723-8DD4-A05E0C11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9990760-A818-422E-AB68-8D7233406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CA0A8C4B-BB40-4289-B810-60786A2942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103798181b4c0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623A08A3-BF0C-4735-B23E-0F45B1EE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2A0CB2F-7743-48E3-9F14-B6C11826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PC管理｜订单详情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B385759E-79D3-4B1E-A466-8A7882D4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5B02E1AA-744B-4891-9EC1-0465702B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5467287-2C74-455C-B9B0-09CCD12F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客户与交付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703376A-E08C-47E2-BC8B-22A3BB9B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客户、联系人、收货信息跟随订单。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2D7E019-D8F5-4175-AFAB-55217E2E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2D2A8AC-6E42-4D33-82F7-3CEB1368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7D557E34-C391-4D84-9D2E-09F38B80A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商品与金额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186C624-4500-4513-BE8F-BB31BE0F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商品规格、数量、售价和成本集中核对。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102505EC-A279-459F-9576-8EF0B177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E80E126E-19C5-49C6-98DA-ED674907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8105116-857D-406F-B727-4F26F85C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审核控制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CE040A1-E20F-487D-9DB0-500497E23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确认后再衔接库存、出库与后续履约。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4293392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10045EA2-8F7F-4C2A-92DA-6756C1E8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B614EDF-13BD-4048-B48E-F058E427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0321CB4-D34C-4EED-9D12-8FB9CAA2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客户档案：多类客户承接不同服务策略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BEF009F-950E-49DC-A9F6-38023B03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门店、工程、连锁、安装、加工和MRO客户按类型沉淀。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45017A7-A8F9-4FC9-9FE4-93E7B2FE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AD8953A-8A70-435A-9BE4-620AB82A1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399B9E4-2A79-4AA6-AEF0-D4E794B7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33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1CF4B8E-916A-4761-ABDC-901D80BD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7C1C2A5C-EC78-49D0-8F06-24F38BA818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97a766f0f942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6DECA952-2901-4B65-B9FB-30788FB8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FB8D3D6-ECE0-4B54-927A-4F74128C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PC管理｜客户列表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21DBDD4E-5806-48C9-9EC1-02258008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5270EF35-4F1A-4624-98AC-B1E016B6A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A23802B-E749-4361-8B49-40CDB27B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类型分层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D3918B5-5454-463E-9C5A-75BFDA9E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客户类型是价格、账期与服务规则的基础。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88C265A-255D-4AB1-939C-F6ED5590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34134BC7-8F55-491B-918E-F0485B11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17A46342-C882-4BB8-92AD-7BEB5DC48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区域与联系人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62614C4-6A4E-450F-BE09-73C2BADA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客户归属和联系人信息集中管理。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F7EF28F-A567-495D-B1C0-52FAD2A1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1322F46E-A4A6-4DD8-A354-6647B9AA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1F2508C-5E07-4EB9-9808-D9CB2106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持续运营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54F2A05-2738-4E5F-B87A-10114245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客户资料与订单、价格和应收协同管理。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43534987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F61BCC5D-5169-46E7-8477-489FC1B60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E862588-A1B2-48FA-A6BA-4B8A2ADFA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A5E9273-D13B-4AE3-8C91-E2E6C2BC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库存查询：SKU、规格、单位与数量可核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C3A7C80-2B7F-444B-B26F-8CAE59D5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库存字段示例：原弯头列表可用14680、系统7400、销量120，来源待回查；目标仓合格可供量另核。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ABF38A1-39D6-42E3-932E-B3FBF33C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EC9F9A4-87E9-4897-9858-86AE86B4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F29A6A7-4A28-4C4C-BD23-BE7D79DC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34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93F1DF8-F904-4FF0-9655-B77EE8C8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3C40E779-0A90-4447-A943-5415840E6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728a08fcb546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DEEF786-9121-41C8-9D3B-035397BE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5CC7529-7EDC-4E8F-94F6-31CE9FB6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PC管理｜库存字段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033DD146-E7A3-4936-BBDE-2C780E1C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68AFD89-A3E9-4760-9447-F9694D2B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603C26D-A956-4E53-A90A-45EB89C2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按SKU查库存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51C818A-4E3C-48BC-B2E6-97B20260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相似商品依靠编码与规格区分。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A6EE785-75BB-4360-861C-27134254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286974B9-EECA-44E5-BD88-09073E90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806B0B50-6205-4905-8A79-64C19512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数量口径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AAED450-8EE0-4A06-9D5E-976690A8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两个库存字段及目标仓可供量分别核。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02EE6550-DFEE-47FD-BC69-4B34D6F2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36459B44-EFEA-4949-AA11-A807781B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FAD0904-E84A-4FC1-813B-9D8D4933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协同补货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DC43D18-B718-4DC4-84C1-E6309F688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核占用与有效在途，再判断原SKU缺口。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64001033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D044006E-1503-4D13-91A2-AF57EBED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3AE1FDE-2818-4362-A680-21CC44DD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A16ADF1-49B4-4510-BC13-F8D59846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采购订单：供应商、仓库与财务字段一体管理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B854CF2-75D7-41A2-8692-C6658C29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采购字段示例：供应商、目标仓、数量、单位、价格及交期核清；采购预测当前关闭，周期预测按需配置。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3825DEC-6239-449E-A33D-E38774F8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F68A315-9B1E-40A0-B737-5327683F2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E85B960-FC9A-4116-8E54-010DF3C0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35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611E7F4-F53F-4C82-A071-4E437D0EC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F3C073CF-96B9-4752-A327-0BFCB297F5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a34f07df444a6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F155DE76-C0A9-4BAD-84A1-4BAF6618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0A177BC-B81A-47DF-98B8-528C0CE82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PC管理｜采购订单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4E998B6-DECB-4F64-97F3-8A808DDA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B57E6BCA-AB58-4722-AE62-C1666DEE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0CC3A0B-4747-499A-8D88-1CCAB790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采购入口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DE716AA-31DD-4A5A-B5B9-C5DBEC14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支持新增采购订单与条件筛选。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192BFC8-21EB-4FCF-B5CD-54067AA0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7F804209-9A17-4ACA-9218-9BC8AC5C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A9C2354A-1324-44DA-A06C-17DBAF70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关键字段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025A1788-7A5E-436A-B49D-6C2BC066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供应商、金额、收货仓库和财务状态可查。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03556D79-7873-449E-BB4D-1B0CA168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7D02D5D-1E4D-4BD2-AF0F-11B2F865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7AB1824-8705-40F7-9468-5D5DBE0E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补货协同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A835181-88DF-463D-A760-4C781013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采购生成、合格入库与有效付款分别核。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65776044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EF8F62C8-6E06-43CC-BB90-726E7382B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31A1B8D-786A-4E0F-9167-17D1B7F4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8CBF157-1E09-431A-A3FF-88A7AC89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工程清单供货：分批交付与客户对账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50B2E0A-FB00-4A30-B346-5D6D5F97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工程先确认清单版本、准确SKU、单位、价格和交期。报价与询盘当前关闭；客户另行下单，分批实收沿原单核。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70C9C11D-56D1-4274-B8CE-65C04566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C2EA4E0-6707-477C-AB9B-41273B8A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FE6063A-92C2-415C-A255-15B6E996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745F92C3-3B09-4B2B-8B0E-336BC320D5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ecd7fbc7c546f1"/>
          <a:srcRect xmlns:a="http://schemas.openxmlformats.org/drawingml/2006/main" l="7606" t="0" r="76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1790700"/>
            <a:ext cx="6572250" cy="4362450"/>
          </a:xfrm>
          <a:prstGeom xmlns:a="http://schemas.openxmlformats.org/drawingml/2006/main" prst="roundRect">
            <a:avLst>
              <a:gd name="adj" fmla="val 2620"/>
            </a:avLst>
          </a:prstGeom>
        </p:spPr>
      </p:pic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38F0AE9A-A3B6-475B-A352-2B78B381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1809750"/>
            <a:ext cx="411480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0517F6E-BFA3-47AC-AF11-F2FC1285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18097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2DC33AB-F45E-47D0-95F1-5D88E06E5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962150"/>
            <a:ext cx="3752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交付资料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92E9056-AC8E-4E89-A84D-A2C1DA29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05050"/>
            <a:ext cx="3752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客户、工地地址、负责人及项目说明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D795CBC-0623-434E-B22B-70BC90F6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52775"/>
            <a:ext cx="411480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D6FF990-BC6D-4C73-8AEA-7F1B453A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527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7207E08-C43C-4B38-AF29-F9FC9D3B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305175"/>
            <a:ext cx="3752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客户正式下单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9B82355-E64B-4002-93A3-B43F26C3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648075"/>
            <a:ext cx="3752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确认SKU、单位价及交期后另行提交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08B085AC-1556-43EA-A1E6-499079963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495800"/>
            <a:ext cx="411480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0B43AE79-AB2A-48BA-88A3-781E827B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94B1636-5381-4BEC-9211-CB9DA4CC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648200"/>
            <a:ext cx="3752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分批履约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1AFEDA1-0B20-4533-91B3-C99F4156A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991100"/>
            <a:ext cx="3752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配送按需配置，各批实收和待交分别核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955186935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6A7B570C-D1EB-4D1C-876F-FC35662D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1B23330-5D6A-432F-8636-10428A90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2B1ECA3-3BF5-44F4-B1A0-33519666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MRO周期补货：常购清单 + 手机下单 + 订单追踪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77DA41E-BC03-4149-BE97-D5DAD6AB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常购与订单字段示例：库存、历史销量、客户消耗及本次需求分别判断，不以历史订单证明当前现场已缺货。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8B8970B-A295-45F5-99DF-0C23D4F8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4A97814-F3EC-4AF4-A173-E91BCD848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EA7E5FE-68BA-4D46-9F98-077BC56A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37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B3D7559-AA9B-42D9-AE14-381E77CE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596734A0-E890-439D-97CC-977AA97FA0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a70dd649248d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32D4768-F8E0-4A48-A2CE-19F69F20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5975FFA-81EE-471B-B22A-C8C2DC27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常购选品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B1B0E762-8490-48DD-952F-8AF4C066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29FCB84D-FE6B-4C81-8915-39768D9AAA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01ec300aca44d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4F87ECB-E9FB-4381-98C9-4A295297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0CF4957-D854-4D78-8B48-864660569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订单追踪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32AE0D11-3CA6-496B-AA10-FA62AF34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69BCB06-0A65-4895-A389-28562EA1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72FAC24-BE92-432A-BEF3-DAD7BAE0E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常用物料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C207FC3-19B3-4D4E-AA00-F8F06FB9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把高频SKU形成固定采购清单。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9D761B24-7C63-46F0-9301-381435B0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F7D1AF24-76C8-4DFB-AC4B-D360C90C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508E651-D232-4819-9DE5-B1C1681F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周期补货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1A8DBC1-2B2D-4F26-B712-18CB282DD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手机端快速核量后提交。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5CB4C37-F115-4F3F-AAB9-C28D43E2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64742C4E-6621-49DB-B0BC-83F5306D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3D9AC473-8319-47E6-A9D6-CB93EE0D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追踪与复盘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C5DA093-D74F-4ED4-8481-A8CAB2DE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历史销量与客户真实消耗分别核。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6050501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1CF3B45-B110-429A-A7A8-7F8B975F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A0601EA-A0AB-41C6-9628-EB4EB550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150A421-D9F2-4354-898D-D6F009CE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同径商品：口径、压力与颜色分别确认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F6BEDD8-12EB-4811-AF5B-E3866EC6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原弯头仅一条25mm白色PN2.0普通规格，组合未启用。口径相同不代表材质、压力、接口或用途相同。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81DA7B2-F233-412A-899C-5BF15124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8CA8590-BA9C-4099-A12C-4B988B47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885C953-F539-4BB7-8B42-14DE0E16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38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685AE60-E1CE-4B89-BB38-5DE67366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FBBA3039-37AB-4833-84F1-ABE5CD0FEB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4921b88c354b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697B81AF-D48C-46FC-8CEF-42A9FF60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D7C321C-A9C3-40FF-A228-1EB5029A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客户选品示例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CB8C3D63-04C3-407E-86CC-17FEEC58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7F78AE05-4AD2-413B-B6CE-E69DFF4FE5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e6066f4914df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D451E68-DC14-4C69-A22B-2EEC8237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384392C-EB55-4D36-A41B-1F9F3385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商品查询示例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6018847-E605-41D2-BACF-F6E50C3D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E7E76990-DB41-4531-891E-1D17D72E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DC8DAEC-7086-4383-9EA4-599D66C2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客户看到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4A4F726-6210-4499-975B-A53AF662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实物图、名称、规格和客户价格。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91046EB0-DDAF-42B8-BFE8-2D20B0F1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F7D958C-4D0F-4F6E-B672-1CA54F8B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DA6939E-C9CF-4164-9B12-C45288AC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企业管理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971F2A1-AEB7-4ACC-AF74-6B8D2187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编码、单位、规格、等级价。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B69938F-E6EA-4AAD-8853-E14C6291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4FDE3339-CEEE-48F8-99E5-19F33074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1CAE8A9-DE1B-44F5-9109-E87B6BF6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统一口径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0264E83-B0B3-48B2-B710-011991AC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准确SKU与工程人员确认的选型一致。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2673829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8108318-CAB1-4B25-A19C-532CC6AA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2357D74-FD74-41CF-85B3-6194E446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1E81283-F735-45C4-A073-1E830BE4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客户分层与价格：客户档案连接等级价和项目价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879A8F2-14B0-4215-8874-28C27081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门店、工程、连锁、安装、加工和MRO客户可采用不同价格与结算策略。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7042F74-80AE-45EA-A75D-CF7C0B14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BFC5C16-4B24-439C-9CD5-40CA4CDB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EA4A7C4-1535-4600-88AD-2A7C83AE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39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C40A8B8-81D2-42D3-8E41-C9DFD868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056649D4-0BE1-40C3-B5DA-8771FBECFC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fae5ad46a449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2209800"/>
            <a:ext cx="1910191" cy="37909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802B16D-1A59-48C9-A8AC-6077A752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17D2A7A-9DC7-4FEC-9EEE-0959F417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CA7ED8EF-4298-4129-A563-1151C707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48BC0B0E-590A-44A8-8E23-22F08962E2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df1ed3e6940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DF5385ED-AAE2-4DAF-B298-7F038DB6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12514E2-D9FB-4CE4-A32C-2760274A0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等级价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65E68274-C35A-4254-8AC2-A95E3CDF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66D7625B-A434-4A45-8D87-728F4A90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0C435BAF-432D-4057-9F1E-B68DA134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CAAF1C4-62C0-46A8-AAA9-92E70C93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门店、工程、连锁、安装、加工、MRO。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4ED4928-24E1-4822-AFBE-1A7681B3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A452992-736A-4B60-BEDD-183F6909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6A36F87-181F-405B-8CBA-B0DE493D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等级价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27FA46E-78C6-4667-A858-D306AD01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商品详情可查看客户等级价格。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35F60B1-2903-426E-BE19-AF5659D9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297FD2D8-2167-4948-914C-0C101E26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6C5FA47-54C8-4488-A060-B908C65FC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项目规则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3DF0172-E0A9-4E60-B8D7-59672FFD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项目价、指定价、账期按企业政策落地。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82371404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1D91D64-AD70-4CF7-96B5-10BD6991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F7FFA25-33C4-4818-85FD-D3582EA0C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CEDD71B-FB8B-4883-B5DA-5EFC5CDF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库存与采购：先看清现货，再形成补货动作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DDEC605-FA8E-409B-AA8D-97927400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逐SKU核目标仓、占用及按期可入仓量，按真实缺口准备采购；采购中、已发出与合格可发分别核。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887F33D3-FC2C-4C84-8B91-BF40DE6C8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DD32F3E-D0A1-49CC-9C7F-BDCC3DF0E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65535AE-C55D-4F58-AFC8-87C1177E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40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8A498CF-F310-4EC6-9F3C-BC816D6C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4" name="图片 23">
            <a:extLst xmlns:a="http://schemas.openxmlformats.org/drawingml/2006/main">
              <a:ext uri="{FF2B5EF4-FFF2-40B4-BE49-F238E27FC236}">
                <a16:creationId xmlns:a16="http://schemas.microsoft.com/office/drawing/2014/main" id="{8C7A9B8F-257E-4D0F-93E5-63672B2347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e96b598e0546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11125FE-1002-45F9-BF5F-BC0CEAD2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0B92BA2-B326-45A9-82B3-6DA883FEE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库存查询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6600A08B-F91B-48D7-A126-699987EC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DB20280C-2740-4893-8DEE-31AEC81474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3e0f63f44b4df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BF1A7EB-7425-4399-8A40-D1457859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77E5AF0-3F27-42BF-8743-C67BEABD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采购入口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21078114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49CECDE7-F3BE-4D01-A944-16C37583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587072B-8E73-4EBB-BBE3-26D64906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实施路线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9D1DEFC-3394-4E78-BAFE-755B16E3C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分阶段建立订货与履约闭环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CD743B1-1D77-45A0-B33D-20089BDD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先用核心SKU和典型客户跑通业务；周期按资料准备、应用范围和岗位安排确定。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AA6A6BB-2924-4471-8831-F59FBC6A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BB8E8FF-B09F-4CA2-8A33-B5B199D6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A5D9A84-630C-4109-A0F8-F749E313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41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BDB7573-5A0D-469B-A1B6-957B94E6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2552700" cy="31432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E4B78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B2B0C45A-FFA4-4438-BB14-37DD1C04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098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B96620E7-46DB-4A91-ABBA-CC362E66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0–15天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223FD8E-5FD8-414A-B997-D5FD0BCD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8130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主数据基线</a:t>
            </a:r>
            <a:endParaRPr sz="18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29336A7-FB3D-40B1-A000-DDED58AB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90900"/>
            <a:ext cx="2133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核心SKU、客户类型、价格规则、仓库与角色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8F37E914-2890-47D6-B1E5-0F25B2DA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2915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先完成主数据整理</a:t>
            </a:r>
            <a:endParaRPr sz="975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8410C2F-F462-412E-BCBD-889869B1B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038350"/>
            <a:ext cx="2552700" cy="31432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F8BFD672-23B3-43E5-894E-624F905F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2098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E5FD774-6204-402A-849A-AF840892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3837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16–35天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7DBBF50-7AA8-4FD3-BB1A-3D3D7C57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78130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四端试运行</a:t>
            </a:r>
            <a:endParaRPr sz="18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93180842-F03F-44AA-99DC-C48BD185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90900"/>
            <a:ext cx="2133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手机商城、PC商城、PC管理、手机管理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6BAA0249-B725-4DED-85C8-85837F5F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62915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前阶段通过后推进</a:t>
            </a:r>
            <a:endParaRPr sz="97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5FDE6971-B5C1-4C1C-9C64-86B2F197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038350"/>
            <a:ext cx="2552700" cy="31432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84C52B2D-8907-4459-ACDD-128742E2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2098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9905773-D62F-4BA1-B11C-22A089CD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23837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36–60天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22211D5-84E5-496E-8D80-DB7E7429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78130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订单履约</a:t>
            </a:r>
            <a:endParaRPr sz="18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9672822B-B2D3-4321-9702-A8752962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390900"/>
            <a:ext cx="2133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审核、出库、配送、签收、异常处理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0947341-1748-4417-9827-79FDFF0D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62915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前阶段通过后推进</a:t>
            </a:r>
            <a:endParaRPr sz="97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F77CBAB1-2D9F-4CB0-B7A2-92C5F2C4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52700" cy="31432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733E389D-A589-406E-8BD4-11BEA887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2098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DF48BB19-2A11-4CED-999B-0FDDE531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23837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61–90天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8A76144-8F39-40E2-8D77-0C9DA5DA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8130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结算与增长</a:t>
            </a:r>
            <a:endParaRPr sz="18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C8F25381-1007-4448-91A7-F13D565F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90900"/>
            <a:ext cx="2133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授信、收款、对账、常购、活动和经营指标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391BFE6E-32DC-4B92-A6FA-7F4E088D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2915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前阶段通过后推进</a:t>
            </a:r>
            <a:endParaRPr sz="97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07108465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0AC1E6A6-833C-4D92-95E8-3BF3F9193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5D137FE-B2E7-4FAC-945F-58223B4F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方案价值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48AF198-80B5-4439-9B2B-D473F410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四端协同，让订货、履约与经营连成一条业务主线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419D70CB-0C01-447B-A771-9021AFA7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准确SKU、客户价、原订单与实际交付分别可核；应用和岗位先配置，再用企业真实业务检查结果。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E04DF43-118D-495D-AB85-8496A5A16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A278BB8-CA57-4617-A635-47179BCF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9C9CA03-B1CD-4B09-AC98-417FF284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42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CAC910D-A49F-4708-A901-0DDB9B0E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1905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3631BFD7-B112-40F4-BB2B-B2539D84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05000"/>
            <a:ext cx="1600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多品类</a:t>
            </a:r>
            <a:endParaRPr sz="232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B38A969-696D-4D86-AA01-99A1A196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622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五金建材商品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091E17B-D920-4913-961F-6933E15AA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1809750"/>
            <a:ext cx="1905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3D5542F-A3B0-4F25-AE79-7C82B719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1905000"/>
            <a:ext cx="1600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多层级</a:t>
            </a:r>
            <a:endParaRPr sz="2325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3A283E7-E02F-4733-ABD3-AC140CB7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3622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客户与价格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D80B876-D162-4D70-8543-BFB19F42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809750"/>
            <a:ext cx="1905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BED10E0-F520-425A-85AF-6992B920B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1905000"/>
            <a:ext cx="1600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238B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38B67"/>
                </a:solidFill>
                <a:latin typeface="Microsoft YaHei"/>
                <a:ea typeface="Microsoft YaHei"/>
                <a:cs typeface="Microsoft YaHei"/>
              </a:rPr>
              <a:t>全渠道</a:t>
            </a:r>
            <a:endParaRPr sz="2325" b="1">
              <a:solidFill>
                <a:srgbClr val="238B6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A41D801-19F1-4D11-B74F-9E7E8915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3622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订单统一汇总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16C88624-E7CD-4AE7-8D52-B0DC9E59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809750"/>
            <a:ext cx="1905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C3A378EB-5E4D-4C76-9B4A-C11A5EE0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905000"/>
            <a:ext cx="1600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全流程</a:t>
            </a:r>
            <a:endParaRPr sz="232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70F4095-0472-438E-959F-7D0442E1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622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订货到对账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E73B2FAF-F2CF-4F86-9568-1625EBF5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809750"/>
            <a:ext cx="27432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A62FA5C3-EFAE-48D5-94CD-83D84C86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05000"/>
            <a:ext cx="2438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4端</a:t>
            </a:r>
            <a:endParaRPr sz="2325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5BFDD7A-12FF-49A8-9DE1-0C547FEA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62200"/>
            <a:ext cx="2438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PC商城/手机商城/PC管理/手机管理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9C2FE41-15E8-4B11-AA7B-36C6BF35E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90850"/>
            <a:ext cx="4000500" cy="2247900"/>
          </a:xfrm>
          <a:prstGeom xmlns:a="http://schemas.openxmlformats.org/drawingml/2006/main" prst="roundRect">
            <a:avLst>
              <a:gd name="adj" fmla="val 50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2E8E450C-C6F1-4A59-9F55-4C0DEF5C2A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27a6b3bb6c4b6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5350" y="3067050"/>
            <a:ext cx="3352800" cy="209550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E7FE22B5-79A0-4FA7-8096-DEEBCB25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62300"/>
            <a:ext cx="13335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4719500F-1963-4558-8264-8865A416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90875"/>
            <a:ext cx="11811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PC管理订单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25540803-E761-4814-8AE6-0F9412C7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990850"/>
            <a:ext cx="1428750" cy="31051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70" name="图片 69">
            <a:extLst xmlns:a="http://schemas.openxmlformats.org/drawingml/2006/main">
              <a:ext uri="{FF2B5EF4-FFF2-40B4-BE49-F238E27FC236}">
                <a16:creationId xmlns:a16="http://schemas.microsoft.com/office/drawing/2014/main" id="{31A2A330-2F33-4B5A-A0CE-9A74D9A6FF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c2cafb6494eb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29200" y="3162349"/>
            <a:ext cx="1276350" cy="2762152"/>
          </a:xfrm>
          <a:prstGeom xmlns:a="http://schemas.openxmlformats.org/drawingml/2006/main" prst="roundRect">
            <a:avLst>
              <a:gd name="adj" fmla="val 11940"/>
            </a:avLst>
          </a:prstGeom>
        </p:spPr>
      </p:pic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6369D32B-3F8C-41A4-B0F4-0FB9647AE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162300"/>
            <a:ext cx="10668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011EAF1F-735C-40D9-B12E-CD1798CC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190875"/>
            <a:ext cx="914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手机购物车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166D37F4-0DA2-4EDD-888E-0ED3C59E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990850"/>
            <a:ext cx="1428750" cy="31051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C254EF81-1D52-4A33-B933-FA794E4C49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c08dedfcef46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00850" y="3162349"/>
            <a:ext cx="1276350" cy="2762152"/>
          </a:xfrm>
          <a:prstGeom xmlns:a="http://schemas.openxmlformats.org/drawingml/2006/main" prst="roundRect">
            <a:avLst>
              <a:gd name="adj" fmla="val 11940"/>
            </a:avLst>
          </a:prstGeom>
        </p:spPr>
      </p:pic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B0AADBDA-6B95-4D91-B934-E6C76182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162300"/>
            <a:ext cx="10668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D4F1141B-39A5-4458-B1EC-E71ADED6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190875"/>
            <a:ext cx="914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手机管订单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3B82654D-FC36-4BF9-9C6E-652C99F4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990850"/>
            <a:ext cx="3124200" cy="13716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3C269F73-9CCE-4D18-89E4-B6ADFD82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990850"/>
            <a:ext cx="57150" cy="1371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B30E7C4C-E7BA-4726-8CA1-A39D6A4D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1432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客户体验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388C5CFA-534A-4D62-9414-4D1A17A5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486150"/>
            <a:ext cx="276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随时选品、核价、下单、查进度，减少反复沟通。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5E263C63-E86E-47B8-A895-B44917C9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552950"/>
            <a:ext cx="3124200" cy="13716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F8376C29-B7C9-4CAE-8502-107ACCE5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552950"/>
            <a:ext cx="57150" cy="1371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A0DE6C8C-B40F-4335-A52B-D1B0C0E5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7053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企业效率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8274AF58-20CF-4A99-BE63-2FD8E3A3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048250"/>
            <a:ext cx="276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订单、客户、库存和采购统一协同，沉淀经营数据。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8874483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82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图片 19">
            <a:extLst xmlns:a="http://schemas.openxmlformats.org/drawingml/2006/main">
              <a:ext uri="{FF2B5EF4-FFF2-40B4-BE49-F238E27FC236}">
                <a16:creationId xmlns:a16="http://schemas.microsoft.com/office/drawing/2014/main" id="{99BBACD4-F71A-45E4-8A35-448783C7AF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e4c5b1d444794"/>
          <a:srcRect xmlns:a="http://schemas.openxmlformats.org/drawingml/2006/main" l="26941" t="0" r="26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oundRect">
            <a:avLst>
              <a:gd name="adj" fmla="val 2034"/>
            </a:avLst>
          </a:prstGeom>
        </p:spPr>
      </p:pic>
      <p:sp>
        <p:nvSpPr>
          <p:cNvPr id="2" name="圆角矩形 1">
            <a:extLst xmlns:a="http://schemas.openxmlformats.org/drawingml/2006/main">
              <a:ext uri="{FF2B5EF4-FFF2-40B4-BE49-F238E27FC236}">
                <a16:creationId xmlns:a16="http://schemas.microsoft.com/office/drawing/2014/main" id="{009E4FB7-1F12-42D0-929F-763D5C29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00" cy="68580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2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圆角矩形 2">
            <a:extLst xmlns:a="http://schemas.openxmlformats.org/drawingml/2006/main">
              <a:ext uri="{FF2B5EF4-FFF2-40B4-BE49-F238E27FC236}">
                <a16:creationId xmlns:a16="http://schemas.microsoft.com/office/drawing/2014/main" id="{F1663D1D-9CCD-4800-831B-8C4B458C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1809750" cy="68580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2E3A">
              <a:alpha val="8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圆角矩形 3">
            <a:extLst xmlns:a="http://schemas.openxmlformats.org/drawingml/2006/main">
              <a:ext uri="{FF2B5EF4-FFF2-40B4-BE49-F238E27FC236}">
                <a16:creationId xmlns:a16="http://schemas.microsoft.com/office/drawing/2014/main" id="{557D5EAB-AFC3-440F-A1D6-7051A4CB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66750"/>
            <a:ext cx="990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BEA89D10-B20A-493F-B827-21B1C346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838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3E14B5D-AD78-490F-9941-1DA47B02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38250"/>
            <a:ext cx="5619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从核心客户与核心商品开始</a:t>
            </a:r>
            <a:endParaRPr sz="30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algn="l">
              <a:lnSpc>
                <a:spcPct val="92000"/>
              </a:lnSpc>
              <a:buNone/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快速建立数字化订货闭环</a:t>
            </a:r>
            <a:endParaRPr sz="30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B27CAC35-BC9C-4EA2-8A02-D6430FF6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00375"/>
            <a:ext cx="4762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980CDA22-1284-4A87-9BE4-FEA33EF0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28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B55453CD-4FDD-46A1-866C-3E0DCFBE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981325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建档</a:t>
            </a:r>
            <a:endParaRPr sz="15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48391DB2-A904-49FD-8F90-49773C47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00037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rPr>
              <a:t>核原SKU、个米单位、价格与目标仓事实</a:t>
            </a:r>
            <a:endParaRPr sz="1050" b="0">
              <a:solidFill>
                <a:srgbClr val="C6D9D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C8A40A22-4416-4918-8191-2DD248FA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9525"/>
            <a:ext cx="4762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4797191-7F8C-432F-9C22-5900A5D3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E46D607-8B3B-418C-8A7E-388A2D80E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800475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协同</a:t>
            </a:r>
            <a:endParaRPr sz="15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68EDBCF4-1C7D-4E1E-9161-F7972FFE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81952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rPr>
              <a:t>报价、预测、配送按需启用，客户另行下单</a:t>
            </a:r>
            <a:endParaRPr sz="1050" b="0">
              <a:solidFill>
                <a:srgbClr val="C6D9D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A68B9906-1D6D-41E9-B450-650A0CCF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38675"/>
            <a:ext cx="4762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BCA81C3-1589-4DD7-9332-144A8111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672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9EAFDB0-288B-4872-89B0-DF3CEC200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619625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</a:t>
            </a:r>
            <a:endParaRPr sz="15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7F48BFD1-B3C8-46AA-9079-51DFBA40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463867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rPr>
              <a:t>行业定制先核模板公式；原单签收款项另核</a:t>
            </a:r>
            <a:endParaRPr sz="1050" b="0">
              <a:solidFill>
                <a:srgbClr val="C6D9D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3D6FEEF3-35FC-4308-9E62-1D7D3D6E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云上订货｜www.ysdinghuo.com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7861454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2026-10-13T05:37:48.9070000Z</dcterms:created>
  <dcterms:modified xsi:type="dcterms:W3CDTF">2026-10-13T05:37:48.9070000Z</dcterms:modified>
</coreProperties>
</file>