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4b571c1bd04780" /><Relationship Type="http://schemas.openxmlformats.org/officeDocument/2006/relationships/extended-properties" Target="/docProps/app.xml" Id="Rbc30bd668ca94db2" /><Relationship Type="http://schemas.openxmlformats.org/officeDocument/2006/relationships/officeDocument" Target="/ppt/presentation.xml" Id="Rbf1e7cbfdb2244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67a9b48fee4351"/>
  </p:sldMasterIdLst>
  <p:notesMasterIdLst>
    <p:notesMasterId xmlns:r="http://schemas.openxmlformats.org/officeDocument/2006/relationships" r:id="R9a3eb694dd694867"/>
  </p:notesMasterIdLst>
  <p:sldIdLst>
    <p:sldId xmlns:r="http://schemas.openxmlformats.org/officeDocument/2006/relationships" id="256" r:id="Rcba8c2ba2458412d"/>
    <p:sldId xmlns:r="http://schemas.openxmlformats.org/officeDocument/2006/relationships" id="257" r:id="R82e3e80384b44b55"/>
    <p:sldId xmlns:r="http://schemas.openxmlformats.org/officeDocument/2006/relationships" id="258" r:id="R86c525826955401f"/>
    <p:sldId xmlns:r="http://schemas.openxmlformats.org/officeDocument/2006/relationships" id="259" r:id="R6902b5a83d3b4820"/>
    <p:sldId xmlns:r="http://schemas.openxmlformats.org/officeDocument/2006/relationships" id="260" r:id="Rdc63d2824fb648e4"/>
    <p:sldId xmlns:r="http://schemas.openxmlformats.org/officeDocument/2006/relationships" id="261" r:id="R7eb99bf5632e4ddd"/>
    <p:sldId xmlns:r="http://schemas.openxmlformats.org/officeDocument/2006/relationships" id="262" r:id="Ra609975c3c964078"/>
    <p:sldId xmlns:r="http://schemas.openxmlformats.org/officeDocument/2006/relationships" id="263" r:id="Rf9f55b85d9ba4015"/>
    <p:sldId xmlns:r="http://schemas.openxmlformats.org/officeDocument/2006/relationships" id="264" r:id="Rbf82a592ac264f7a"/>
    <p:sldId xmlns:r="http://schemas.openxmlformats.org/officeDocument/2006/relationships" id="265" r:id="Ra7e064251bab4139"/>
    <p:sldId xmlns:r="http://schemas.openxmlformats.org/officeDocument/2006/relationships" id="266" r:id="R7eca29c2923a439a"/>
    <p:sldId xmlns:r="http://schemas.openxmlformats.org/officeDocument/2006/relationships" id="267" r:id="R0413f3ff5d37465a"/>
    <p:sldId xmlns:r="http://schemas.openxmlformats.org/officeDocument/2006/relationships" id="268" r:id="R1c522c952c8a4d74"/>
    <p:sldId xmlns:r="http://schemas.openxmlformats.org/officeDocument/2006/relationships" id="269" r:id="Rccbbda9ad7f34550"/>
    <p:sldId xmlns:r="http://schemas.openxmlformats.org/officeDocument/2006/relationships" id="270" r:id="R725e5fd1fa8d439a"/>
    <p:sldId xmlns:r="http://schemas.openxmlformats.org/officeDocument/2006/relationships" id="271" r:id="R09999d9739324e3c"/>
    <p:sldId xmlns:r="http://schemas.openxmlformats.org/officeDocument/2006/relationships" id="272" r:id="R30d7122e79c5406b"/>
    <p:sldId xmlns:r="http://schemas.openxmlformats.org/officeDocument/2006/relationships" id="273" r:id="Rb980dd0f59af4c36"/>
    <p:sldId xmlns:r="http://schemas.openxmlformats.org/officeDocument/2006/relationships" id="274" r:id="Rb161ad228b69413b"/>
    <p:sldId xmlns:r="http://schemas.openxmlformats.org/officeDocument/2006/relationships" id="275" r:id="R58c2b5d02bee4285"/>
    <p:sldId xmlns:r="http://schemas.openxmlformats.org/officeDocument/2006/relationships" id="276" r:id="Rf5fa647ae80d4739"/>
    <p:sldId xmlns:r="http://schemas.openxmlformats.org/officeDocument/2006/relationships" id="277" r:id="R8ba804966c3649c9"/>
    <p:sldId xmlns:r="http://schemas.openxmlformats.org/officeDocument/2006/relationships" id="278" r:id="Rdd653cf215a340d2"/>
    <p:sldId xmlns:r="http://schemas.openxmlformats.org/officeDocument/2006/relationships" id="279" r:id="R681269c3282a4544"/>
    <p:sldId xmlns:r="http://schemas.openxmlformats.org/officeDocument/2006/relationships" id="280" r:id="R23068b9137184ec8"/>
    <p:sldId xmlns:r="http://schemas.openxmlformats.org/officeDocument/2006/relationships" id="281" r:id="R824340f619e74705"/>
    <p:sldId xmlns:r="http://schemas.openxmlformats.org/officeDocument/2006/relationships" id="282" r:id="R067a22d24eeb4e50"/>
    <p:sldId xmlns:r="http://schemas.openxmlformats.org/officeDocument/2006/relationships" id="283" r:id="Rb454ba3a3aa94f68"/>
    <p:sldId xmlns:r="http://schemas.openxmlformats.org/officeDocument/2006/relationships" id="284" r:id="R6146670b974a4fef"/>
    <p:sldId xmlns:r="http://schemas.openxmlformats.org/officeDocument/2006/relationships" id="285" r:id="R92091c674c584519"/>
    <p:sldId xmlns:r="http://schemas.openxmlformats.org/officeDocument/2006/relationships" id="286" r:id="Rd0f2608650f6474d"/>
    <p:sldId xmlns:r="http://schemas.openxmlformats.org/officeDocument/2006/relationships" id="287" r:id="R2f1202b7605a47b5"/>
    <p:sldId xmlns:r="http://schemas.openxmlformats.org/officeDocument/2006/relationships" id="288" r:id="R642eb32e83d34896"/>
    <p:sldId xmlns:r="http://schemas.openxmlformats.org/officeDocument/2006/relationships" id="289" r:id="Rfca28b5937144885"/>
    <p:sldId xmlns:r="http://schemas.openxmlformats.org/officeDocument/2006/relationships" id="290" r:id="R5625e6ed2ca84920"/>
    <p:sldId xmlns:r="http://schemas.openxmlformats.org/officeDocument/2006/relationships" id="291" r:id="R713558280afd4d9a"/>
    <p:sldId xmlns:r="http://schemas.openxmlformats.org/officeDocument/2006/relationships" id="292" r:id="Re682f9facd444cf5"/>
    <p:sldId xmlns:r="http://schemas.openxmlformats.org/officeDocument/2006/relationships" id="293" r:id="Rf89811bbd83a41df"/>
    <p:sldId xmlns:r="http://schemas.openxmlformats.org/officeDocument/2006/relationships" id="294" r:id="Rd7941262cbdc471d"/>
    <p:sldId xmlns:r="http://schemas.openxmlformats.org/officeDocument/2006/relationships" id="295" r:id="R2b2004f23caf49a9"/>
    <p:sldId xmlns:r="http://schemas.openxmlformats.org/officeDocument/2006/relationships" id="296" r:id="R0fce26b18f094def"/>
    <p:sldId xmlns:r="http://schemas.openxmlformats.org/officeDocument/2006/relationships" id="297" r:id="R4d48ef2948754281"/>
    <p:sldId xmlns:r="http://schemas.openxmlformats.org/officeDocument/2006/relationships" id="298" r:id="R3b5932738b3d4fd0"/>
    <p:sldId xmlns:r="http://schemas.openxmlformats.org/officeDocument/2006/relationships" id="299" r:id="R59ed66a30044431e"/>
    <p:sldId xmlns:r="http://schemas.openxmlformats.org/officeDocument/2006/relationships" id="300" r:id="R61583b4fa8e14c80"/>
    <p:sldId xmlns:r="http://schemas.openxmlformats.org/officeDocument/2006/relationships" id="301" r:id="R5f91ead7865c40cd"/>
    <p:sldId xmlns:r="http://schemas.openxmlformats.org/officeDocument/2006/relationships" id="302" r:id="Rda52f114dc75435f"/>
    <p:sldId xmlns:r="http://schemas.openxmlformats.org/officeDocument/2006/relationships" id="303" r:id="Rbb0be48a4c5844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ab6329fe184ada" /><Relationship Type="http://schemas.openxmlformats.org/officeDocument/2006/relationships/slideMaster" Target="/ppt/slideMasters/slideMaster1.xml" Id="Rec67a9b48fee4351" /><Relationship Type="http://schemas.openxmlformats.org/officeDocument/2006/relationships/notesMaster" Target="/ppt/notesMasters/notesMaster1.xml" Id="R9a3eb694dd694867" /><Relationship Type="http://schemas.openxmlformats.org/officeDocument/2006/relationships/presProps" Target="/ppt/presProps.xml" Id="Rbe22416c105c44ba" /><Relationship Type="http://schemas.openxmlformats.org/officeDocument/2006/relationships/tableStyles" Target="/ppt/tableStyles.xml" Id="R59d0311f7cdf4b6a" /><Relationship Type="http://schemas.openxmlformats.org/officeDocument/2006/relationships/slide" Target="/ppt/slides/slide1.xml" Id="Rcba8c2ba2458412d" /><Relationship Type="http://schemas.openxmlformats.org/officeDocument/2006/relationships/slide" Target="/ppt/slides/slide2.xml" Id="R82e3e80384b44b55" /><Relationship Type="http://schemas.openxmlformats.org/officeDocument/2006/relationships/slide" Target="/ppt/slides/slide3.xml" Id="R86c525826955401f" /><Relationship Type="http://schemas.openxmlformats.org/officeDocument/2006/relationships/slide" Target="/ppt/slides/slide4.xml" Id="R6902b5a83d3b4820" /><Relationship Type="http://schemas.openxmlformats.org/officeDocument/2006/relationships/slide" Target="/ppt/slides/slide5.xml" Id="Rdc63d2824fb648e4" /><Relationship Type="http://schemas.openxmlformats.org/officeDocument/2006/relationships/slide" Target="/ppt/slides/slide6.xml" Id="R7eb99bf5632e4ddd" /><Relationship Type="http://schemas.openxmlformats.org/officeDocument/2006/relationships/slide" Target="/ppt/slides/slide7.xml" Id="Ra609975c3c964078" /><Relationship Type="http://schemas.openxmlformats.org/officeDocument/2006/relationships/slide" Target="/ppt/slides/slide8.xml" Id="Rf9f55b85d9ba4015" /><Relationship Type="http://schemas.openxmlformats.org/officeDocument/2006/relationships/slide" Target="/ppt/slides/slide9.xml" Id="Rbf82a592ac264f7a" /><Relationship Type="http://schemas.openxmlformats.org/officeDocument/2006/relationships/slide" Target="/ppt/slides/slide10.xml" Id="Ra7e064251bab4139" /><Relationship Type="http://schemas.openxmlformats.org/officeDocument/2006/relationships/slide" Target="/ppt/slides/slide11.xml" Id="R7eca29c2923a439a" /><Relationship Type="http://schemas.openxmlformats.org/officeDocument/2006/relationships/slide" Target="/ppt/slides/slide12.xml" Id="R0413f3ff5d37465a" /><Relationship Type="http://schemas.openxmlformats.org/officeDocument/2006/relationships/slide" Target="/ppt/slides/slide13.xml" Id="R1c522c952c8a4d74" /><Relationship Type="http://schemas.openxmlformats.org/officeDocument/2006/relationships/slide" Target="/ppt/slides/slide14.xml" Id="Rccbbda9ad7f34550" /><Relationship Type="http://schemas.openxmlformats.org/officeDocument/2006/relationships/slide" Target="/ppt/slides/slide15.xml" Id="R725e5fd1fa8d439a" /><Relationship Type="http://schemas.openxmlformats.org/officeDocument/2006/relationships/slide" Target="/ppt/slides/slide16.xml" Id="R09999d9739324e3c" /><Relationship Type="http://schemas.openxmlformats.org/officeDocument/2006/relationships/slide" Target="/ppt/slides/slide17.xml" Id="R30d7122e79c5406b" /><Relationship Type="http://schemas.openxmlformats.org/officeDocument/2006/relationships/slide" Target="/ppt/slides/slide18.xml" Id="Rb980dd0f59af4c36" /><Relationship Type="http://schemas.openxmlformats.org/officeDocument/2006/relationships/slide" Target="/ppt/slides/slide19.xml" Id="Rb161ad228b69413b" /><Relationship Type="http://schemas.openxmlformats.org/officeDocument/2006/relationships/slide" Target="/ppt/slides/slide20.xml" Id="R58c2b5d02bee4285" /><Relationship Type="http://schemas.openxmlformats.org/officeDocument/2006/relationships/slide" Target="/ppt/slides/slide21.xml" Id="Rf5fa647ae80d4739" /><Relationship Type="http://schemas.openxmlformats.org/officeDocument/2006/relationships/slide" Target="/ppt/slides/slide22.xml" Id="R8ba804966c3649c9" /><Relationship Type="http://schemas.openxmlformats.org/officeDocument/2006/relationships/slide" Target="/ppt/slides/slide23.xml" Id="Rdd653cf215a340d2" /><Relationship Type="http://schemas.openxmlformats.org/officeDocument/2006/relationships/slide" Target="/ppt/slides/slide24.xml" Id="R681269c3282a4544" /><Relationship Type="http://schemas.openxmlformats.org/officeDocument/2006/relationships/slide" Target="/ppt/slides/slide25.xml" Id="R23068b9137184ec8" /><Relationship Type="http://schemas.openxmlformats.org/officeDocument/2006/relationships/slide" Target="/ppt/slides/slide26.xml" Id="R824340f619e74705" /><Relationship Type="http://schemas.openxmlformats.org/officeDocument/2006/relationships/slide" Target="/ppt/slides/slide27.xml" Id="R067a22d24eeb4e50" /><Relationship Type="http://schemas.openxmlformats.org/officeDocument/2006/relationships/slide" Target="/ppt/slides/slide28.xml" Id="Rb454ba3a3aa94f68" /><Relationship Type="http://schemas.openxmlformats.org/officeDocument/2006/relationships/slide" Target="/ppt/slides/slide29.xml" Id="R6146670b974a4fef" /><Relationship Type="http://schemas.openxmlformats.org/officeDocument/2006/relationships/slide" Target="/ppt/slides/slide30.xml" Id="R92091c674c584519" /><Relationship Type="http://schemas.openxmlformats.org/officeDocument/2006/relationships/slide" Target="/ppt/slides/slide31.xml" Id="Rd0f2608650f6474d" /><Relationship Type="http://schemas.openxmlformats.org/officeDocument/2006/relationships/slide" Target="/ppt/slides/slide32.xml" Id="R2f1202b7605a47b5" /><Relationship Type="http://schemas.openxmlformats.org/officeDocument/2006/relationships/slide" Target="/ppt/slides/slide33.xml" Id="R642eb32e83d34896" /><Relationship Type="http://schemas.openxmlformats.org/officeDocument/2006/relationships/slide" Target="/ppt/slides/slide34.xml" Id="Rfca28b5937144885" /><Relationship Type="http://schemas.openxmlformats.org/officeDocument/2006/relationships/slide" Target="/ppt/slides/slide35.xml" Id="R5625e6ed2ca84920" /><Relationship Type="http://schemas.openxmlformats.org/officeDocument/2006/relationships/slide" Target="/ppt/slides/slide36.xml" Id="R713558280afd4d9a" /><Relationship Type="http://schemas.openxmlformats.org/officeDocument/2006/relationships/slide" Target="/ppt/slides/slide37.xml" Id="Re682f9facd444cf5" /><Relationship Type="http://schemas.openxmlformats.org/officeDocument/2006/relationships/slide" Target="/ppt/slides/slide38.xml" Id="Rf89811bbd83a41df" /><Relationship Type="http://schemas.openxmlformats.org/officeDocument/2006/relationships/slide" Target="/ppt/slides/slide39.xml" Id="Rd7941262cbdc471d" /><Relationship Type="http://schemas.openxmlformats.org/officeDocument/2006/relationships/slide" Target="/ppt/slides/slide40.xml" Id="R2b2004f23caf49a9" /><Relationship Type="http://schemas.openxmlformats.org/officeDocument/2006/relationships/slide" Target="/ppt/slides/slide41.xml" Id="R0fce26b18f094def" /><Relationship Type="http://schemas.openxmlformats.org/officeDocument/2006/relationships/slide" Target="/ppt/slides/slide42.xml" Id="R4d48ef2948754281" /><Relationship Type="http://schemas.openxmlformats.org/officeDocument/2006/relationships/slide" Target="/ppt/slides/slide43.xml" Id="R3b5932738b3d4fd0" /><Relationship Type="http://schemas.openxmlformats.org/officeDocument/2006/relationships/slide" Target="/ppt/slides/slide44.xml" Id="R59ed66a30044431e" /><Relationship Type="http://schemas.openxmlformats.org/officeDocument/2006/relationships/slide" Target="/ppt/slides/slide45.xml" Id="R61583b4fa8e14c80" /><Relationship Type="http://schemas.openxmlformats.org/officeDocument/2006/relationships/slide" Target="/ppt/slides/slide46.xml" Id="R5f91ead7865c40cd" /><Relationship Type="http://schemas.openxmlformats.org/officeDocument/2006/relationships/slide" Target="/ppt/slides/slide47.xml" Id="Rda52f114dc75435f" /><Relationship Type="http://schemas.openxmlformats.org/officeDocument/2006/relationships/slide" Target="/ppt/slides/slide48.xml" Id="Rbb0be48a4c5844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af453602474ff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1ae4272ac14ff5" /><Relationship Type="http://schemas.openxmlformats.org/officeDocument/2006/relationships/notesMaster" Target="/ppt/notesMasters/notesMaster1.xml" Id="R3b8efe7859bb4e2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1d26e5ec804fbb" /><Relationship Type="http://schemas.openxmlformats.org/officeDocument/2006/relationships/notesMaster" Target="/ppt/notesMasters/notesMaster1.xml" Id="R3573522e0d094f2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789d6784244df1" /><Relationship Type="http://schemas.openxmlformats.org/officeDocument/2006/relationships/notesMaster" Target="/ppt/notesMasters/notesMaster1.xml" Id="R612702b2f4c9490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ce93aa535345cc" /><Relationship Type="http://schemas.openxmlformats.org/officeDocument/2006/relationships/notesMaster" Target="/ppt/notesMasters/notesMaster1.xml" Id="R1f68fb9916c24a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e8b3bc99384fc8" /><Relationship Type="http://schemas.openxmlformats.org/officeDocument/2006/relationships/notesMaster" Target="/ppt/notesMasters/notesMaster1.xml" Id="Rf33ef23f6ae14a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838106e64341b0" /><Relationship Type="http://schemas.openxmlformats.org/officeDocument/2006/relationships/notesMaster" Target="/ppt/notesMasters/notesMaster1.xml" Id="R4ca662690e0849a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2d182e32c694f27" /><Relationship Type="http://schemas.openxmlformats.org/officeDocument/2006/relationships/notesMaster" Target="/ppt/notesMasters/notesMaster1.xml" Id="Rba0b7e224b584f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32a8bb7cbb0421f" /><Relationship Type="http://schemas.openxmlformats.org/officeDocument/2006/relationships/notesMaster" Target="/ppt/notesMasters/notesMaster1.xml" Id="R360e9e6f2713462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01981da18f46d9" /><Relationship Type="http://schemas.openxmlformats.org/officeDocument/2006/relationships/notesMaster" Target="/ppt/notesMasters/notesMaster1.xml" Id="R5b857f3a21e3487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030782aa704fe6" /><Relationship Type="http://schemas.openxmlformats.org/officeDocument/2006/relationships/notesMaster" Target="/ppt/notesMasters/notesMaster1.xml" Id="Ra6cb8c21ac9a4ab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2ec277045a34831" /><Relationship Type="http://schemas.openxmlformats.org/officeDocument/2006/relationships/notesMaster" Target="/ppt/notesMasters/notesMaster1.xml" Id="Rb4b41799e9644bf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213e146bce5451c" /><Relationship Type="http://schemas.openxmlformats.org/officeDocument/2006/relationships/notesMaster" Target="/ppt/notesMasters/notesMaster1.xml" Id="R19e0dd9ed5ed427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20a43de18bc4251" /><Relationship Type="http://schemas.openxmlformats.org/officeDocument/2006/relationships/notesMaster" Target="/ppt/notesMasters/notesMaster1.xml" Id="R3d29e6e1ce05414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36db42ec1ac4125" /><Relationship Type="http://schemas.openxmlformats.org/officeDocument/2006/relationships/notesMaster" Target="/ppt/notesMasters/notesMaster1.xml" Id="Re1abfafa78064e6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68b10c1cbcd4ceb" /><Relationship Type="http://schemas.openxmlformats.org/officeDocument/2006/relationships/notesMaster" Target="/ppt/notesMasters/notesMaster1.xml" Id="Ra4cdcd87c9a6449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667ed79527a4a67" /><Relationship Type="http://schemas.openxmlformats.org/officeDocument/2006/relationships/notesMaster" Target="/ppt/notesMasters/notesMaster1.xml" Id="R2ef2ff2946b54e2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eba8cecfee44b3e" /><Relationship Type="http://schemas.openxmlformats.org/officeDocument/2006/relationships/notesMaster" Target="/ppt/notesMasters/notesMaster1.xml" Id="R308f5e9490f8485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b37afea0ae84dc5" /><Relationship Type="http://schemas.openxmlformats.org/officeDocument/2006/relationships/notesMaster" Target="/ppt/notesMasters/notesMaster1.xml" Id="Ra41f2e31c9cc44c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ebdad3cd12942d8" /><Relationship Type="http://schemas.openxmlformats.org/officeDocument/2006/relationships/notesMaster" Target="/ppt/notesMasters/notesMaster1.xml" Id="R2896ccf754f94a2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41657f7c1a945f5" /><Relationship Type="http://schemas.openxmlformats.org/officeDocument/2006/relationships/notesMaster" Target="/ppt/notesMasters/notesMaster1.xml" Id="R704fe5a7444a42e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08affea1ea740a8" /><Relationship Type="http://schemas.openxmlformats.org/officeDocument/2006/relationships/notesMaster" Target="/ppt/notesMasters/notesMaster1.xml" Id="R0ef3a840a9a54e7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72b1f7a4c304558" /><Relationship Type="http://schemas.openxmlformats.org/officeDocument/2006/relationships/notesMaster" Target="/ppt/notesMasters/notesMaster1.xml" Id="R55dd1c1a539248a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0da80e15b6448c7" /><Relationship Type="http://schemas.openxmlformats.org/officeDocument/2006/relationships/notesMaster" Target="/ppt/notesMasters/notesMaster1.xml" Id="R7988ed3750f24a8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57a8f30b5dc4ff0" /><Relationship Type="http://schemas.openxmlformats.org/officeDocument/2006/relationships/notesMaster" Target="/ppt/notesMasters/notesMaster1.xml" Id="R24cfc33d49da41b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cd4779f79724d79" /><Relationship Type="http://schemas.openxmlformats.org/officeDocument/2006/relationships/notesMaster" Target="/ppt/notesMasters/notesMaster1.xml" Id="R5045308feb1949e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e57726579fc44e5" /><Relationship Type="http://schemas.openxmlformats.org/officeDocument/2006/relationships/notesMaster" Target="/ppt/notesMasters/notesMaster1.xml" Id="Rf09dc0b754224e3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b971de3ac714ddb" /><Relationship Type="http://schemas.openxmlformats.org/officeDocument/2006/relationships/notesMaster" Target="/ppt/notesMasters/notesMaster1.xml" Id="Ra934487857a5403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e2b3273c8534a56" /><Relationship Type="http://schemas.openxmlformats.org/officeDocument/2006/relationships/notesMaster" Target="/ppt/notesMasters/notesMaster1.xml" Id="R6769015a6233463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6d8a2cb4f634cc8" /><Relationship Type="http://schemas.openxmlformats.org/officeDocument/2006/relationships/notesMaster" Target="/ppt/notesMasters/notesMaster1.xml" Id="R2e4bba7d38994be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cfe2c75a9914ed9" /><Relationship Type="http://schemas.openxmlformats.org/officeDocument/2006/relationships/notesMaster" Target="/ppt/notesMasters/notesMaster1.xml" Id="R3c841f8011534d6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fd8d2cbc54634c5a" /><Relationship Type="http://schemas.openxmlformats.org/officeDocument/2006/relationships/notesMaster" Target="/ppt/notesMasters/notesMaster1.xml" Id="Rc9b38efc9172453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d2f5ba03df14dde" /><Relationship Type="http://schemas.openxmlformats.org/officeDocument/2006/relationships/notesMaster" Target="/ppt/notesMasters/notesMaster1.xml" Id="Ref43581c4a28487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6fb121eb83d4c32" /><Relationship Type="http://schemas.openxmlformats.org/officeDocument/2006/relationships/notesMaster" Target="/ppt/notesMasters/notesMaster1.xml" Id="Rf312c6ff538840c0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ddbde823a29d4f34" /><Relationship Type="http://schemas.openxmlformats.org/officeDocument/2006/relationships/notesMaster" Target="/ppt/notesMasters/notesMaster1.xml" Id="Rd75f9e0ba49f4c72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f073e710ebc4247" /><Relationship Type="http://schemas.openxmlformats.org/officeDocument/2006/relationships/notesMaster" Target="/ppt/notesMasters/notesMaster1.xml" Id="Re28bce632f3441c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4ea4213c210b45fc" /><Relationship Type="http://schemas.openxmlformats.org/officeDocument/2006/relationships/notesMaster" Target="/ppt/notesMasters/notesMaster1.xml" Id="R9906adacb63d4f1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6e6dfed35c144eb6" /><Relationship Type="http://schemas.openxmlformats.org/officeDocument/2006/relationships/notesMaster" Target="/ppt/notesMasters/notesMaster1.xml" Id="Rf20a8dddcc69425d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c67ee672f2e946a8" /><Relationship Type="http://schemas.openxmlformats.org/officeDocument/2006/relationships/notesMaster" Target="/ppt/notesMasters/notesMaster1.xml" Id="Rba6a40c01b124384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2ab8c46469ac474c" /><Relationship Type="http://schemas.openxmlformats.org/officeDocument/2006/relationships/notesMaster" Target="/ppt/notesMasters/notesMaster1.xml" Id="R9cd27a50842a43a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0711c835222a4a74" /><Relationship Type="http://schemas.openxmlformats.org/officeDocument/2006/relationships/notesMaster" Target="/ppt/notesMasters/notesMaster1.xml" Id="R0f2eee69a88f449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1d4e54e2d0ef46c2" /><Relationship Type="http://schemas.openxmlformats.org/officeDocument/2006/relationships/notesMaster" Target="/ppt/notesMasters/notesMaster1.xml" Id="R374c524070104aed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7debab5897eb4065" /><Relationship Type="http://schemas.openxmlformats.org/officeDocument/2006/relationships/notesMaster" Target="/ppt/notesMasters/notesMaster1.xml" Id="R9f728145a75448ef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6e4581758d9f4212" /><Relationship Type="http://schemas.openxmlformats.org/officeDocument/2006/relationships/notesMaster" Target="/ppt/notesMasters/notesMaster1.xml" Id="R8e0fb2bd31974ac7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b1dbfd7edcc741b3" /><Relationship Type="http://schemas.openxmlformats.org/officeDocument/2006/relationships/notesMaster" Target="/ppt/notesMasters/notesMaster1.xml" Id="Rc69da0a874f74e29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ebe836710f334bca" /><Relationship Type="http://schemas.openxmlformats.org/officeDocument/2006/relationships/notesMaster" Target="/ppt/notesMasters/notesMaster1.xml" Id="R1905f94a22bb4a12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ad514a48cfa84d89" /><Relationship Type="http://schemas.openxmlformats.org/officeDocument/2006/relationships/notesMaster" Target="/ppt/notesMasters/notesMaster1.xml" Id="R1b123beec6de4457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9e2b53fbb97f427e" /><Relationship Type="http://schemas.openxmlformats.org/officeDocument/2006/relationships/notesMaster" Target="/ppt/notesMasters/notesMaster1.xml" Id="Rbec8624a5dc04af2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d0d4225c5ead4e19" /><Relationship Type="http://schemas.openxmlformats.org/officeDocument/2006/relationships/notesMaster" Target="/ppt/notesMasters/notesMaster1.xml" Id="R35014fc988b849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家居软装行业解决方案</a:t>
            </a:r>
          </a:p>
          <a:p xmlns:a="http://schemas.openxmlformats.org/drawingml/2006/main">
            <a:r>
              <a:t>一套可交易货盘，</a:t>
            </a:r>
          </a:p>
          <a:p xmlns:a="http://schemas.openxmlformats.org/drawingml/2006/main">
            <a:r>
              <a:t>协同整屋项目供货</a:t>
            </a:r>
          </a:p>
          <a:p xmlns:a="http://schemas.openxmlformats.org/drawingml/2006/main">
            <a:r>
              <a:t>云上订货 · 家居软装行业订货系统解决方案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01 行业判断与方案定位</a:t>
            </a:r>
          </a:p>
          <a:p xmlns:a="http://schemas.openxmlformats.org/drawingml/2006/main">
            <a:r>
              <a:t>从单品订货，升级为整屋供货协同</a:t>
            </a:r>
          </a:p>
          <a:p xmlns:a="http://schemas.openxmlformats.org/drawingml/2006/main">
            <a:r>
              <a:t>核心不是把通用功能换成家居名称，而是围绕多品类、多材质、多规格和项目式交付重新组织业务。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01 行业判断与方案定位</a:t>
            </a:r>
          </a:p>
          <a:p xmlns:a="http://schemas.openxmlformats.org/drawingml/2006/main">
            <a:r>
              <a:t>八类垂直业态，共用一条订货底座</a:t>
            </a:r>
          </a:p>
          <a:p xmlns:a="http://schemas.openxmlformats.org/drawingml/2006/main">
            <a:r>
              <a:t>不同业态侧重点不同：门店重补货，设计机构重选品与报价，工程客户重交付节点与对账。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https://m.suofeiya.com/</a:t>
            </a:r>
          </a:p>
          <a:p xmlns:a="http://schemas.openxmlformats.org/drawingml/2006/main">
            <a:r>
              <a:t>https://www.zbom.com/web/cases.html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01 行业判断与方案定位</a:t>
            </a:r>
          </a:p>
          <a:p xmlns:a="http://schemas.openxmlformats.org/drawingml/2006/main">
            <a:r>
              <a:t>六个行业特性，决定系统如何落地</a:t>
            </a:r>
          </a:p>
          <a:p xmlns:a="http://schemas.openxmlformats.org/drawingml/2006/main">
            <a:r>
              <a:t>家居软装不是单一标准品行业：同名商品可能因尺寸、材质、颜色、工艺或参数成为完全不同的成交对象。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01 行业判断与方案定位</a:t>
            </a:r>
          </a:p>
          <a:p xmlns:a="http://schemas.openxmlformats.org/drawingml/2006/main">
            <a:r>
              <a:t>六类角色围绕同一份事实协同</a:t>
            </a:r>
          </a:p>
          <a:p xmlns:a="http://schemas.openxmlformats.org/drawingml/2006/main">
            <a:r>
              <a:t>客户、销售、核准人员、采购、仓库和财务读取同一套商品、价格与订单数据。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 四条家居软装功能主线</a:t>
            </a:r>
          </a:p>
          <a:p xmlns:a="http://schemas.openxmlformats.org/drawingml/2006/main">
            <a:r>
              <a:t>方案从行业问题出发，而不是按菜单平铺</a:t>
            </a:r>
          </a:p>
          <a:p xmlns:a="http://schemas.openxmlformats.org/drawingml/2006/main">
            <a:r>
              <a:t>四条主线分别解决“是什么、卖给谁、如何成单、怎样交清”。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方案流程以商品、客户、价格与订单为基础，再衔接库存、采购、交付和客户往来。图片中的订单示例尚未提交，不代表下游履约或资金已经发生。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 四条家居软装功能主线</a:t>
            </a:r>
          </a:p>
          <a:p xmlns:a="http://schemas.openxmlformats.org/drawingml/2006/main">
            <a:r>
              <a:t>家居软装货盘与典型业务示例</a:t>
            </a:r>
          </a:p>
          <a:p xmlns:a="http://schemas.openxmlformats.org/drawingml/2006/main">
            <a:r>
              <a:t>以下数量为方案示例，用来说明分类、商品、客户和订单之间的关系，不代表客户历史经营业绩。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 四条家居软装功能主线</a:t>
            </a:r>
          </a:p>
          <a:p xmlns:a="http://schemas.openxmlformats.org/drawingml/2006/main">
            <a:r>
              <a:t>四端共用同一份商品与订单事实</a:t>
            </a:r>
          </a:p>
          <a:p xmlns:a="http://schemas.openxmlformats.org/drawingml/2006/main">
            <a:r>
              <a:t>PC后台负责资料维护与批量处理，PC和手机商城服务客户订货，手机管理端用于经营查看和现场处理。待提交订单尚未计入经营统计。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02 四条家居软装功能主线</a:t>
            </a:r>
          </a:p>
          <a:p xmlns:a="http://schemas.openxmlformats.org/drawingml/2006/main">
            <a:r>
              <a:t>PC商品工作台连接日常经营入口</a:t>
            </a:r>
          </a:p>
          <a:p xmlns:a="http://schemas.openxmlformats.org/drawingml/2006/main">
            <a:r>
              <a:t>商品、销售、客户、仓库、采购、资金和报表等入口按岗位权限显示，人员从工作台进入各自负责的业务。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四类货盘统一管理</a:t>
            </a:r>
          </a:p>
          <a:p xmlns:a="http://schemas.openxmlformats.org/drawingml/2006/main">
            <a:r>
              <a:t>分类按找货路径组织，不再按风格重复建树</a:t>
            </a:r>
          </a:p>
          <a:p xmlns:a="http://schemas.openxmlformats.org/drawingml/2006/main">
            <a:r>
              <a:t>现代、奶油、原木等风格适合做属性或专题；一级分类保持稳定，避免同一商品在多个风格树中重复维护。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https://www.ikea.cn/cn/zh/cat/c-fu001/</a:t>
            </a:r>
          </a:p>
          <a:p xmlns:a="http://schemas.openxmlformats.org/drawingml/2006/main">
            <a:r>
              <a:t>https://www.ikea.cn/cn/zh/cat/chuang-lian-10700/</a:t>
            </a:r>
          </a:p>
          <a:p xmlns:a="http://schemas.openxmlformats.org/drawingml/2006/main">
            <a:r>
              <a:t>https://www.ikea.cn/cn/zh/cat/deng-ju-li002/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四类货盘统一管理</a:t>
            </a:r>
          </a:p>
          <a:p xmlns:a="http://schemas.openxmlformats.org/drawingml/2006/main">
            <a:r>
              <a:t>16个一级分类覆盖整屋软装核心货盘</a:t>
            </a:r>
          </a:p>
          <a:p xmlns:a="http://schemas.openxmlformats.org/drawingml/2006/main">
            <a:r>
              <a:t>分类数量既满足业务覆盖，也避免首页入口过深；前12类可做高频导航，其余进入更多品类。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https://www.ikea.cn/cn/zh/cat/c-fu001/</a:t>
            </a:r>
          </a:p>
          <a:p xmlns:a="http://schemas.openxmlformats.org/drawingml/2006/main">
            <a:r>
              <a:t>https://www.ikea.cn/cn/zh/cat/chuang-lian-10700/</a:t>
            </a:r>
          </a:p>
          <a:p xmlns:a="http://schemas.openxmlformats.org/drawingml/2006/main">
            <a:r>
              <a:t>https://www.ikea.cn/cn/zh/cat/chuang-lian-gan-he-gui-dao-18891/</a:t>
            </a:r>
          </a:p>
          <a:p xmlns:a="http://schemas.openxmlformats.org/drawingml/2006/main">
            <a:r>
              <a:t>https://www.ikea.cn/cn/zh/cat/deng-ju-li002/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四类货盘统一管理</a:t>
            </a:r>
          </a:p>
          <a:p xmlns:a="http://schemas.openxmlformats.org/drawingml/2006/main">
            <a:r>
              <a:t>分类管理：名称、顺序与商城可见范围</a:t>
            </a:r>
          </a:p>
          <a:p xmlns:a="http://schemas.openxmlformats.org/drawingml/2006/main">
            <a:r>
              <a:t>家具、窗帘、墙板与灯光按交易对象组织货架。历史类目可调整商城可见范围，同时保留相关业务数据。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四类货盘统一管理</a:t>
            </a:r>
          </a:p>
          <a:p xmlns:a="http://schemas.openxmlformats.org/drawingml/2006/main">
            <a:r>
              <a:t>分类、属性、规格、多单位各司其职</a:t>
            </a:r>
          </a:p>
          <a:p xmlns:a="http://schemas.openxmlformats.org/drawingml/2006/main">
            <a:r>
              <a:t>一个字段只承担一种责任：分类回答去哪找，属性回答如何筛，规格定义成交对象，单位定义订多少。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整屋选品依靠结构化商品资料。空间设计、尺寸适配与设计BOM需要人员或专业工具另行确认。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https://www.ikea.cn/cn/zh/cat/c-fu001/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面料、成品帘、轨道和电机分别建档。测量结果通过备注或附件随单保留，量房复尺需单独安排。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https://www.ikea.cn/cn/zh/cat/chuang-lian-10700/</a:t>
            </a:r>
          </a:p>
          <a:p xmlns:a="http://schemas.openxmlformats.org/drawingml/2006/main">
            <a:r>
              <a:t>https://www.ikea.cn/cn/zh/cat/chuang-lian-gan-he-gui-dao-18891/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四类货盘统一管理</a:t>
            </a:r>
          </a:p>
          <a:p xmlns:a="http://schemas.openxmlformats.org/drawingml/2006/main">
            <a:r>
              <a:t>墙板：主材、造型、线条与辅材成套管理</a:t>
            </a:r>
          </a:p>
          <a:p xmlns:a="http://schemas.openxmlformats.org/drawingml/2006/main">
            <a:r>
              <a:t>墙板项目最怕主材有货、辅材缺失；分类和订单明细需要同时覆盖饰面板、格栅、收边与胶粘材料。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https://www.tubaobao.com/products/80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灯具按参数选型。照明设计、点位图和回路计算需另行确认，场景配灯按所选应用的适用范围实施。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https://www.ikea.cn/cn/zh/cat/deng-ju-li002/</a:t>
            </a:r>
          </a:p>
          <a:p xmlns:a="http://schemas.openxmlformats.org/drawingml/2006/main">
            <a:r>
              <a:t>https://www.lighting.philips.com.cn/consumer/indoor-lighting</a:t>
            </a:r>
          </a:p>
          <a:p xmlns:a="http://schemas.openxmlformats.org/drawingml/2006/main">
            <a:r>
              <a:t>https://www.opple.com.cn/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四类货盘统一管理</a:t>
            </a:r>
          </a:p>
          <a:p xmlns:a="http://schemas.openxmlformats.org/drawingml/2006/main">
            <a:r>
              <a:t>材料与参数必须落到可交易商品</a:t>
            </a:r>
          </a:p>
          <a:p xmlns:a="http://schemas.openxmlformats.org/drawingml/2006/main">
            <a:r>
              <a:t>材料、轨道、墙板与灯具按各自规格建档。商品图帮助识别，最终成交对象由编码、规格和单位共同确认。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四类货盘统一管理</a:t>
            </a:r>
          </a:p>
          <a:p xmlns:a="http://schemas.openxmlformats.org/drawingml/2006/main">
            <a:r>
              <a:t>商品列表同时呈现家具与新补齐的参数货盘</a:t>
            </a:r>
          </a:p>
          <a:p xmlns:a="http://schemas.openxmlformats.org/drawingml/2006/main">
            <a:r>
              <a:t>商品工作台可按名称、编号和分类检索，家具、窗帘面料、轨道、墙板主辅材和灯具在同一目录管理。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四类货盘统一管理</a:t>
            </a:r>
          </a:p>
          <a:p xmlns:a="http://schemas.openxmlformats.org/drawingml/2006/main">
            <a:r>
              <a:t>商品基础资料建立唯一身份</a:t>
            </a:r>
          </a:p>
          <a:p xmlns:a="http://schemas.openxmlformats.org/drawingml/2006/main">
            <a:r>
              <a:t>商品基础资料用于维护名称、编码、分类、单位、品牌、图片和企业字段，让各岗位使用一致的识别口径。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四类货盘统一管理</a:t>
            </a:r>
          </a:p>
          <a:p xmlns:a="http://schemas.openxmlformats.org/drawingml/2006/main">
            <a:r>
              <a:t>规格设置把差异落到具体SKU</a:t>
            </a:r>
          </a:p>
          <a:p xmlns:a="http://schemas.openxmlformats.org/drawingml/2006/main">
            <a:r>
              <a:t>家具尺寸与颜色、窗帘材质与定高、墙板饰面与尺寸、灯具功率与色温都应在成交前确定。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03 四类货盘统一管理</a:t>
            </a:r>
          </a:p>
          <a:p xmlns:a="http://schemas.openxmlformats.org/drawingml/2006/main">
            <a:r>
              <a:t>建议单位口径解决“按什么数量订”</a:t>
            </a:r>
          </a:p>
          <a:p xmlns:a="http://schemas.openxmlformats.org/drawingml/2006/main">
            <a:r>
              <a:t>面料按米、墙板按片、辅材按支、灯具按只或根成交。其他包装单位需另设换算关系，并核对订货与库存数量。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示例客户档案处于禁用状态。启用订货前分别配置商品范围、客户价格、结算关系与岗位权限。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示例档案展示当前客户资料与禁用状态。档案建立与订货启用是不同事项，客户登录和价格落单仍需按配置核对。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 客户货盘、报价与订单核准</a:t>
            </a:r>
          </a:p>
          <a:p xmlns:a="http://schemas.openxmlformats.org/drawingml/2006/main">
            <a:r>
              <a:t>目标四层价格架构，兼顾效率与控制</a:t>
            </a:r>
          </a:p>
          <a:p xmlns:a="http://schemas.openxmlformats.org/drawingml/2006/main">
            <a:r>
              <a:t>客户等级价、指定价、报价和订单核准分别承接不同交易条件。启用客户后，应核对价格来源与最终订单单价。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 客户货盘、报价与订单核准</a:t>
            </a:r>
          </a:p>
          <a:p xmlns:a="http://schemas.openxmlformats.org/drawingml/2006/main">
            <a:r>
              <a:t>客户价格与报价把“谈好的价”带入订单</a:t>
            </a:r>
          </a:p>
          <a:p xmlns:a="http://schemas.openxmlformats.org/drawingml/2006/main">
            <a:r>
              <a:t>客户价格与报价页面展示适用客户和商品范围。对应应用开通后，人员维护报价并在下单时核对实际成交条件。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 客户货盘、报价与订单核准</a:t>
            </a:r>
          </a:p>
          <a:p xmlns:a="http://schemas.openxmlformats.org/drawingml/2006/main">
            <a:r>
              <a:t>订单核准替代口头改价，保留受控例外</a:t>
            </a:r>
          </a:p>
          <a:p xmlns:a="http://schemas.openxmlformats.org/drawingml/2006/main">
            <a:r>
              <a:t>适用于整屋组合、批量采购和特殊项目价；核准不等于随意修改订单。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 精致商城与整屋选品</a:t>
            </a:r>
          </a:p>
          <a:p xmlns:a="http://schemas.openxmlformats.org/drawingml/2006/main">
            <a:r>
              <a:t>商城采用“亚麻 × 胡桃木 × 黄铜”的家居编辑感</a:t>
            </a:r>
          </a:p>
          <a:p xmlns:a="http://schemas.openxmlformats.org/drawingml/2006/main">
            <a:r>
              <a:t>亚麻、胡桃木与黄铜的材质表达配合清晰分类，服务经销补货与整屋选品。商城视觉与商品交易资料分别维护。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 精致商城与整屋选品</a:t>
            </a:r>
          </a:p>
          <a:p xmlns:a="http://schemas.openxmlformats.org/drawingml/2006/main">
            <a:r>
              <a:t>PC商城以整屋场景组织跨品类找货</a:t>
            </a:r>
          </a:p>
          <a:p xmlns:a="http://schemas.openxmlformats.org/drawingml/2006/main">
            <a:r>
              <a:t>PC商城按家具、窗帘、墙板和灯光组织导航与经营专区。客户启用订货后，可按品类找货并在详情页确认适用规格和价格。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 精致商城与整屋选品</a:t>
            </a:r>
          </a:p>
          <a:p xmlns:a="http://schemas.openxmlformats.org/drawingml/2006/main">
            <a:r>
              <a:t>手机商城支持门店与项目现场快速选品</a:t>
            </a:r>
          </a:p>
          <a:p xmlns:a="http://schemas.openxmlformats.org/drawingml/2006/main">
            <a:r>
              <a:t>手机商城通过行业首屏、分类和经营专区组织选品。商品详情与加购流程继续核对规格、数量和客户价。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 精致商城与整屋选品</a:t>
            </a:r>
          </a:p>
          <a:p xmlns:a="http://schemas.openxmlformats.org/drawingml/2006/main">
            <a:r>
              <a:t>分类页把16个货架变成可检索入口</a:t>
            </a:r>
          </a:p>
          <a:p xmlns:a="http://schemas.openxmlformats.org/drawingml/2006/main">
            <a:r>
              <a:t>分类页集中展示商品主图、名称、编号、订货价和库存信息。客户缩小选品范围后，再进入详情页确认规格。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 精致商城与整屋选品</a:t>
            </a:r>
          </a:p>
          <a:p xmlns:a="http://schemas.openxmlformats.org/drawingml/2006/main">
            <a:r>
              <a:t>详情页是下单前的最后核对点</a:t>
            </a:r>
          </a:p>
          <a:p xmlns:a="http://schemas.openxmlformats.org/drawingml/2006/main">
            <a:r>
              <a:t>详情页呈现主图、名称、编号、分类、已选规格与当前价格。加购前继续核对单位、库存和订货数量。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 精致商城与整屋选品</a:t>
            </a:r>
          </a:p>
          <a:p xmlns:a="http://schemas.openxmlformats.org/drawingml/2006/main">
            <a:r>
              <a:t>PC装修编辑器配置行业视觉与导购结构</a:t>
            </a:r>
          </a:p>
          <a:p xmlns:a="http://schemas.openxmlformats.org/drawingml/2006/main">
            <a:r>
              <a:t>PC模板分别维护品牌首屏、分类导航和经营专区。专区引用商品目录，装修内容与商品、价格和订单规则保持分工。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05 精致商城与整屋选品</a:t>
            </a:r>
          </a:p>
          <a:p xmlns:a="http://schemas.openxmlformats.org/drawingml/2006/main">
            <a:r>
              <a:t>手机装修与PC保持同一品牌语言</a:t>
            </a:r>
          </a:p>
          <a:p xmlns:a="http://schemas.openxmlformats.org/drawingml/2006/main">
            <a:r>
              <a:t>手机模板分别适配竖屏首图、分类图和专区图，让客户在较小屏幕上快速找到相关商品。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图片展示草稿订单和典型需求，用于解释供货场景，不作为已经履约、收付款或形成经营业绩的证明。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06 整屋订单、备货与对账</a:t>
            </a:r>
          </a:p>
          <a:p xmlns:a="http://schemas.openxmlformats.org/drawingml/2006/main">
            <a:r>
              <a:t>订单列表连接不同供货任务</a:t>
            </a:r>
          </a:p>
          <a:p xmlns:a="http://schemas.openxmlformats.org/drawingml/2006/main">
            <a:r>
              <a:t>家具、窗帘、墙板、灯光和跨品类整配共用订单列表。人员结合客户、明细和订单状态安排后续处理。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项目要求通过订单明细、备注或附件承接。独立项目主档、空间房间和项目级毛利属于另行扩展的协同范围。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06 整屋订单、备货与对账</a:t>
            </a:r>
          </a:p>
          <a:p xmlns:a="http://schemas.openxmlformats.org/drawingml/2006/main">
            <a:r>
              <a:t>待提交订单提供核准前复核依据</a:t>
            </a:r>
          </a:p>
          <a:p xmlns:a="http://schemas.openxmlformats.org/drawingml/2006/main">
            <a:r>
              <a:t>待提交订单提供核准需要的资料。人员逐项核对客户、商品、单位、价格和交付要求，再按权限提交和核准。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所选需求按SKU和单位汇总。系统提供库存和采购参考，采购数量与供应交期由人员核对。示例未提交订单不计作已经发生的采购。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06 整屋订单、备货与对账</a:t>
            </a:r>
          </a:p>
          <a:p xmlns:a="http://schemas.openxmlformats.org/drawingml/2006/main">
            <a:r>
              <a:t>库存页提供当前备货判断依据</a:t>
            </a:r>
          </a:p>
          <a:p xmlns:a="http://schemas.openxmlformats.org/drawingml/2006/main">
            <a:r>
              <a:t>库存页展示商品、仓库、可用库存和系统库存。采购与出库还需结合在途、交付节点和现场盘点判断。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06 整屋订单、备货与对账</a:t>
            </a:r>
          </a:p>
          <a:p xmlns:a="http://schemas.openxmlformats.org/drawingml/2006/main">
            <a:r>
              <a:t>以销定采把订单需求与库存放在同一判断页</a:t>
            </a:r>
          </a:p>
          <a:p xmlns:a="http://schemas.openxmlformats.org/drawingml/2006/main">
            <a:r>
              <a:t>以销定采结合所选订单需求、库存与采购中数量提供补货参考。具体数据范围随应用和权限确定，供应商、数量和采购价由人员复核。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分批交付以订单、库存和供应安排为依据。供应商ETA和项目级交付看板需另外配置或扩展，具体交期仍由人员维护。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订单、退货、收款和退款按客户往来核对。独立项目账务需要额外业务设计。截图草稿订单不代表对账闭环已发生。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07 手机管理端与上线边界</a:t>
            </a:r>
          </a:p>
          <a:p xmlns:a="http://schemas.openxmlformats.org/drawingml/2006/main">
            <a:r>
              <a:t>手机管理端提供经营查看与订单入口</a:t>
            </a:r>
          </a:p>
          <a:p xmlns:a="http://schemas.openxmlformats.org/drawingml/2006/main">
            <a:r>
              <a:t>手机工作台提供经营查看与订单入口，人员在账号权限和已开通应用范围内处理相应事项。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07 手机管理端与上线边界</a:t>
            </a:r>
          </a:p>
          <a:p xmlns:a="http://schemas.openxmlformats.org/drawingml/2006/main">
            <a:r>
              <a:t>外出拜访和项目现场也能跟进订单</a:t>
            </a:r>
          </a:p>
          <a:p xmlns:a="http://schemas.openxmlformats.org/drawingml/2006/main">
            <a:r>
              <a:t>手机订单列表与详情帮助人员核对客户、金额、状态、明细和备注。可执行动作由账号权限与订单状态共同决定。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07 手机管理端与上线边界</a:t>
            </a:r>
          </a:p>
          <a:p xmlns:a="http://schemas.openxmlformats.org/drawingml/2006/main">
            <a:r>
              <a:t>商品查询与仓库现场处理进入同一部手机</a:t>
            </a:r>
          </a:p>
          <a:p xmlns:a="http://schemas.openxmlformats.org/drawingml/2006/main">
            <a:r>
              <a:t>手机商品查询与仓库入口用于现场查货。扫码、盘点、出入库和调拨按已开通应用及岗位权限操作，示例入口不代表已执行业务。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先跑通核心订货和供货流程，再根据实际需要扩展项目主档、测量复尺、设计资料、生产、安装与供应交期等协同。扩展范围另行确认。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186fa9e93e4f1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d725bb35e34c8f" /><Relationship Type="http://schemas.openxmlformats.org/officeDocument/2006/relationships/slideLayout" Target="/ppt/slideLayouts/slideLayout1.xml" Id="R8f7fa5aeceef4a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7fa5aeceef4a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adf4cc837425b" /><Relationship Type="http://schemas.openxmlformats.org/officeDocument/2006/relationships/image" Target="/ppt/media/image.png" Id="Rfea20f40af7e4b13" /><Relationship Type="http://schemas.openxmlformats.org/officeDocument/2006/relationships/image" Target="/ppt/media/image2.png" Id="Rebf9848f790c4c98" /><Relationship Type="http://schemas.openxmlformats.org/officeDocument/2006/relationships/notesSlide" Target="/ppt/notesSlides/notesSlide1.xml" Id="R2b63c5928ba44f6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4b20468094240" /><Relationship Type="http://schemas.openxmlformats.org/officeDocument/2006/relationships/image" Target="/ppt/media/image3.png" Id="Raf605d917957405f" /><Relationship Type="http://schemas.openxmlformats.org/officeDocument/2006/relationships/image" Target="/ppt/media/image4.png" Id="R732fbafea5de4c82" /><Relationship Type="http://schemas.openxmlformats.org/officeDocument/2006/relationships/image" Target="/ppt/media/image5.png" Id="Rafa382dea2f8476d" /><Relationship Type="http://schemas.openxmlformats.org/officeDocument/2006/relationships/image" Target="/ppt/media/image6.png" Id="R60daa364f1e241b7" /><Relationship Type="http://schemas.openxmlformats.org/officeDocument/2006/relationships/notesSlide" Target="/ppt/notesSlides/notesSlide2.xml" Id="R66cdbfc9d99a4c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c3b80be7b9405a" /><Relationship Type="http://schemas.openxmlformats.org/officeDocument/2006/relationships/image" Target="/ppt/media/image7.png" Id="R5ead9455ae95443e" /><Relationship Type="http://schemas.openxmlformats.org/officeDocument/2006/relationships/image" Target="/ppt/media/image8.png" Id="R8ff2ab8f9ae1496d" /><Relationship Type="http://schemas.openxmlformats.org/officeDocument/2006/relationships/image" Target="/ppt/media/image9.png" Id="R5480a949f9c4400a" /><Relationship Type="http://schemas.openxmlformats.org/officeDocument/2006/relationships/image" Target="/ppt/media/image10.png" Id="Rb3786bc2ab7a476f" /><Relationship Type="http://schemas.openxmlformats.org/officeDocument/2006/relationships/image" Target="/ppt/media/image11.png" Id="R787c8fdfadc34b8f" /><Relationship Type="http://schemas.openxmlformats.org/officeDocument/2006/relationships/image" Target="/ppt/media/image12.png" Id="R9299c6c19cfe4d34" /><Relationship Type="http://schemas.openxmlformats.org/officeDocument/2006/relationships/image" Target="/ppt/media/image13.png" Id="R245b725eefcf415f" /><Relationship Type="http://schemas.openxmlformats.org/officeDocument/2006/relationships/image" Target="/ppt/media/image14.png" Id="R825e278c8c044349" /><Relationship Type="http://schemas.openxmlformats.org/officeDocument/2006/relationships/notesSlide" Target="/ppt/notesSlides/notesSlide3.xml" Id="Rf780a7de8bfc43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d2ff6b47074a03" /><Relationship Type="http://schemas.openxmlformats.org/officeDocument/2006/relationships/image" Target="/ppt/media/image15.png" Id="R64c49f5713144ec9" /><Relationship Type="http://schemas.openxmlformats.org/officeDocument/2006/relationships/image" Target="/ppt/media/image16.png" Id="Rca3dd7a2e24340ac" /><Relationship Type="http://schemas.openxmlformats.org/officeDocument/2006/relationships/image" Target="/ppt/media/image17.png" Id="R52417e3a952c4721" /><Relationship Type="http://schemas.openxmlformats.org/officeDocument/2006/relationships/image" Target="/ppt/media/image18.png" Id="R74f36f8100994cef" /><Relationship Type="http://schemas.openxmlformats.org/officeDocument/2006/relationships/image" Target="/ppt/media/image19.png" Id="R14ef718460dd4602" /><Relationship Type="http://schemas.openxmlformats.org/officeDocument/2006/relationships/image" Target="/ppt/media/image20.png" Id="R2443ce154e574b32" /><Relationship Type="http://schemas.openxmlformats.org/officeDocument/2006/relationships/notesSlide" Target="/ppt/notesSlides/notesSlide4.xml" Id="R3fa6339d8f65496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cfcb2f7364e73" /><Relationship Type="http://schemas.openxmlformats.org/officeDocument/2006/relationships/image" Target="/ppt/media/image21.png" Id="R1ed10066d5a04c39" /><Relationship Type="http://schemas.openxmlformats.org/officeDocument/2006/relationships/image" Target="/ppt/media/image22.png" Id="R4af6475cbb8b4def" /><Relationship Type="http://schemas.openxmlformats.org/officeDocument/2006/relationships/image" Target="/ppt/media/image23.png" Id="R7b59251caac7420e" /><Relationship Type="http://schemas.openxmlformats.org/officeDocument/2006/relationships/image" Target="/ppt/media/image24.png" Id="R355b1cfd55824799" /><Relationship Type="http://schemas.openxmlformats.org/officeDocument/2006/relationships/image" Target="/ppt/media/image25.png" Id="R065b24b8369f4ad5" /><Relationship Type="http://schemas.openxmlformats.org/officeDocument/2006/relationships/image" Target="/ppt/media/image26.png" Id="R47eaab5ec0a54b85" /><Relationship Type="http://schemas.openxmlformats.org/officeDocument/2006/relationships/notesSlide" Target="/ppt/notesSlides/notesSlide5.xml" Id="R8521acf677a242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a8c7bc6eb44f4d" /><Relationship Type="http://schemas.openxmlformats.org/officeDocument/2006/relationships/notesSlide" Target="/ppt/notesSlides/notesSlide6.xml" Id="R022ab7263ba8453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2ac9b181624d5b" /><Relationship Type="http://schemas.openxmlformats.org/officeDocument/2006/relationships/image" Target="/ppt/media/image27.png" Id="R9c5bdace801c41b4" /><Relationship Type="http://schemas.openxmlformats.org/officeDocument/2006/relationships/image" Target="/ppt/media/image28.png" Id="Raaecd033715544c7" /><Relationship Type="http://schemas.openxmlformats.org/officeDocument/2006/relationships/image" Target="/ppt/media/image29.png" Id="R4b27e3cfd5e845f0" /><Relationship Type="http://schemas.openxmlformats.org/officeDocument/2006/relationships/image" Target="/ppt/media/image30.png" Id="Rf1088f22f55e433d" /><Relationship Type="http://schemas.openxmlformats.org/officeDocument/2006/relationships/image" Target="/ppt/media/image31.png" Id="R7e156fad3f254f40" /><Relationship Type="http://schemas.openxmlformats.org/officeDocument/2006/relationships/image" Target="/ppt/media/image32.png" Id="Re4f69c7bd1aa4890" /><Relationship Type="http://schemas.openxmlformats.org/officeDocument/2006/relationships/image" Target="/ppt/media/image33.png" Id="R819f6c6426b44dc6" /><Relationship Type="http://schemas.openxmlformats.org/officeDocument/2006/relationships/image" Target="/ppt/media/image34.png" Id="R1f60e1fd9e8745b0" /><Relationship Type="http://schemas.openxmlformats.org/officeDocument/2006/relationships/notesSlide" Target="/ppt/notesSlides/notesSlide7.xml" Id="R006bf4a5a46745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b6179a7bae46ac" /><Relationship Type="http://schemas.openxmlformats.org/officeDocument/2006/relationships/notesSlide" Target="/ppt/notesSlides/notesSlide8.xml" Id="R8a43501f397548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985396228b41cc" /><Relationship Type="http://schemas.openxmlformats.org/officeDocument/2006/relationships/image" Target="/ppt/media/image35.png" Id="R762db0739219467c" /><Relationship Type="http://schemas.openxmlformats.org/officeDocument/2006/relationships/image" Target="/ppt/media/image36.png" Id="Rbd3288adcf5c4b50" /><Relationship Type="http://schemas.openxmlformats.org/officeDocument/2006/relationships/notesSlide" Target="/ppt/notesSlides/notesSlide9.xml" Id="Ra9bd6c43a6f54ea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b27054ace246c7" /><Relationship Type="http://schemas.openxmlformats.org/officeDocument/2006/relationships/image" Target="/ppt/media/image37.png" Id="Ra187cd5718e24b27" /><Relationship Type="http://schemas.openxmlformats.org/officeDocument/2006/relationships/notesSlide" Target="/ppt/notesSlides/notesSlide10.xml" Id="R31d4e334bdf14d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6f21f5a0914b7f" /><Relationship Type="http://schemas.openxmlformats.org/officeDocument/2006/relationships/image" Target="/ppt/media/image38.png" Id="R62cea813c3e64c94" /><Relationship Type="http://schemas.openxmlformats.org/officeDocument/2006/relationships/image" Target="/ppt/media/image39.png" Id="Rbeac41e1ec4047b3" /><Relationship Type="http://schemas.openxmlformats.org/officeDocument/2006/relationships/image" Target="/ppt/media/image40.png" Id="R694fccd49be042ab" /><Relationship Type="http://schemas.openxmlformats.org/officeDocument/2006/relationships/image" Target="/ppt/media/image41.png" Id="R50ea837c53f74f8a" /><Relationship Type="http://schemas.openxmlformats.org/officeDocument/2006/relationships/notesSlide" Target="/ppt/notesSlides/notesSlide11.xml" Id="Ra28d471d71c44b1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3c24d38e964662" /><Relationship Type="http://schemas.openxmlformats.org/officeDocument/2006/relationships/notesSlide" Target="/ppt/notesSlides/notesSlide12.xml" Id="R51dd137a7246478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d6a1496eac4527" /><Relationship Type="http://schemas.openxmlformats.org/officeDocument/2006/relationships/image" Target="/ppt/media/image42.png" Id="R4324cf825bbf4b20" /><Relationship Type="http://schemas.openxmlformats.org/officeDocument/2006/relationships/notesSlide" Target="/ppt/notesSlides/notesSlide13.xml" Id="R9e83d2567d044bb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7366fb632d4a57" /><Relationship Type="http://schemas.openxmlformats.org/officeDocument/2006/relationships/image" Target="/ppt/media/image43.png" Id="Rfeec70ee90cf4b11" /><Relationship Type="http://schemas.openxmlformats.org/officeDocument/2006/relationships/image" Target="/ppt/media/image44.png" Id="Rf1daa9f26cbe48f8" /><Relationship Type="http://schemas.openxmlformats.org/officeDocument/2006/relationships/image" Target="/ppt/media/image45.png" Id="R1ef70ef6b2b74919" /><Relationship Type="http://schemas.openxmlformats.org/officeDocument/2006/relationships/image" Target="/ppt/media/image46.png" Id="Rb7fbbf266fe34fef" /><Relationship Type="http://schemas.openxmlformats.org/officeDocument/2006/relationships/image" Target="/ppt/media/image47.png" Id="R751914c06fca46d9" /><Relationship Type="http://schemas.openxmlformats.org/officeDocument/2006/relationships/notesSlide" Target="/ppt/notesSlides/notesSlide14.xml" Id="R3c34be5aa54243a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fdf3b8da974c16" /><Relationship Type="http://schemas.openxmlformats.org/officeDocument/2006/relationships/image" Target="/ppt/media/image48.png" Id="R41118eee8640403b" /><Relationship Type="http://schemas.openxmlformats.org/officeDocument/2006/relationships/notesSlide" Target="/ppt/notesSlides/notesSlide15.xml" Id="R29904082468a49c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3a580e88a14693" /><Relationship Type="http://schemas.openxmlformats.org/officeDocument/2006/relationships/image" Target="/ppt/media/image49.png" Id="R0022262feee047cd" /><Relationship Type="http://schemas.openxmlformats.org/officeDocument/2006/relationships/notesSlide" Target="/ppt/notesSlides/notesSlide16.xml" Id="Recdfd7446b0343d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1e68e8f3e34fe5" /><Relationship Type="http://schemas.openxmlformats.org/officeDocument/2006/relationships/image" Target="/ppt/media/image50.png" Id="Rab9947b5d3014987" /><Relationship Type="http://schemas.openxmlformats.org/officeDocument/2006/relationships/notesSlide" Target="/ppt/notesSlides/notesSlide17.xml" Id="Raf8de5d11af54f8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41fe6025f84b3b" /><Relationship Type="http://schemas.openxmlformats.org/officeDocument/2006/relationships/image" Target="/ppt/media/image51.png" Id="R5936dbba477b4395" /><Relationship Type="http://schemas.openxmlformats.org/officeDocument/2006/relationships/notesSlide" Target="/ppt/notesSlides/notesSlide18.xml" Id="R6ccf01de46d0411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78739864f44259" /><Relationship Type="http://schemas.openxmlformats.org/officeDocument/2006/relationships/image" Target="/ppt/media/image52.png" Id="Re3ecabb581844186" /><Relationship Type="http://schemas.openxmlformats.org/officeDocument/2006/relationships/image" Target="/ppt/media/image53.png" Id="R4047b95395fc44e2" /><Relationship Type="http://schemas.openxmlformats.org/officeDocument/2006/relationships/image" Target="/ppt/media/image54.png" Id="Rb3c24a9ea4ea4a63" /><Relationship Type="http://schemas.openxmlformats.org/officeDocument/2006/relationships/image" Target="/ppt/media/image55.png" Id="R51f238bd0ebe4d7a" /><Relationship Type="http://schemas.openxmlformats.org/officeDocument/2006/relationships/image" Target="/ppt/media/image56.png" Id="R32c03c555cea48c0" /><Relationship Type="http://schemas.openxmlformats.org/officeDocument/2006/relationships/image" Target="/ppt/media/image57.png" Id="R6e03408df82e4667" /><Relationship Type="http://schemas.openxmlformats.org/officeDocument/2006/relationships/image" Target="/ppt/media/image58.png" Id="Ra3038fd80abc49d5" /><Relationship Type="http://schemas.openxmlformats.org/officeDocument/2006/relationships/image" Target="/ppt/media/image59.png" Id="Rbb326870c1614eb9" /><Relationship Type="http://schemas.openxmlformats.org/officeDocument/2006/relationships/notesSlide" Target="/ppt/notesSlides/notesSlide19.xml" Id="R3a46e06a0eea455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c951feecfb4db8" /><Relationship Type="http://schemas.openxmlformats.org/officeDocument/2006/relationships/image" Target="/ppt/media/image60.png" Id="R880277dcaa71434e" /><Relationship Type="http://schemas.openxmlformats.org/officeDocument/2006/relationships/notesSlide" Target="/ppt/notesSlides/notesSlide20.xml" Id="R0f3235be65914d2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01ba7ab3bc40cd" /><Relationship Type="http://schemas.openxmlformats.org/officeDocument/2006/relationships/image" Target="/ppt/media/image61.png" Id="R9675762be6fe493d" /><Relationship Type="http://schemas.openxmlformats.org/officeDocument/2006/relationships/notesSlide" Target="/ppt/notesSlides/notesSlide21.xml" Id="R35e561c97db14fc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4d6d0de0534abd" /><Relationship Type="http://schemas.openxmlformats.org/officeDocument/2006/relationships/image" Target="/ppt/media/image62.png" Id="R5db9b6a6ac404648" /><Relationship Type="http://schemas.openxmlformats.org/officeDocument/2006/relationships/notesSlide" Target="/ppt/notesSlides/notesSlide22.xml" Id="Rd6b2689ffaf04f1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dbdaec1979433a" /><Relationship Type="http://schemas.openxmlformats.org/officeDocument/2006/relationships/image" Target="/ppt/media/image63.png" Id="R6526f750219c4e11" /><Relationship Type="http://schemas.openxmlformats.org/officeDocument/2006/relationships/image" Target="/ppt/media/image64.png" Id="Rdc13ee24ed814313" /><Relationship Type="http://schemas.openxmlformats.org/officeDocument/2006/relationships/image" Target="/ppt/media/image65.png" Id="R23e46cba8d39409a" /><Relationship Type="http://schemas.openxmlformats.org/officeDocument/2006/relationships/image" Target="/ppt/media/image66.png" Id="R5e0b587add374a02" /><Relationship Type="http://schemas.openxmlformats.org/officeDocument/2006/relationships/notesSlide" Target="/ppt/notesSlides/notesSlide23.xml" Id="Rf04668cdad4d4ce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5a860349447fe" /><Relationship Type="http://schemas.openxmlformats.org/officeDocument/2006/relationships/image" Target="/ppt/media/image67.png" Id="R12ecbaffc3004397" /><Relationship Type="http://schemas.openxmlformats.org/officeDocument/2006/relationships/image" Target="/ppt/media/image68.png" Id="Rb0b56c7bf6094820" /><Relationship Type="http://schemas.openxmlformats.org/officeDocument/2006/relationships/image" Target="/ppt/media/image69.png" Id="R5a244367195b41c3" /><Relationship Type="http://schemas.openxmlformats.org/officeDocument/2006/relationships/image" Target="/ppt/media/image70.png" Id="R87196528f3c14f69" /><Relationship Type="http://schemas.openxmlformats.org/officeDocument/2006/relationships/image" Target="/ppt/media/image71.png" Id="R12f2bb6ceae946e9" /><Relationship Type="http://schemas.openxmlformats.org/officeDocument/2006/relationships/image" Target="/ppt/media/image72.png" Id="R50f0ca335805406a" /><Relationship Type="http://schemas.openxmlformats.org/officeDocument/2006/relationships/image" Target="/ppt/media/image73.png" Id="Re342a790d5184574" /><Relationship Type="http://schemas.openxmlformats.org/officeDocument/2006/relationships/image" Target="/ppt/media/image74.png" Id="R3a3cc3f558e9434a" /><Relationship Type="http://schemas.openxmlformats.org/officeDocument/2006/relationships/notesSlide" Target="/ppt/notesSlides/notesSlide24.xml" Id="R9658a7a0925247b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e676d2aae345e0" /><Relationship Type="http://schemas.openxmlformats.org/officeDocument/2006/relationships/image" Target="/ppt/media/image75.png" Id="R4ae17f5e4dd34152" /><Relationship Type="http://schemas.openxmlformats.org/officeDocument/2006/relationships/notesSlide" Target="/ppt/notesSlides/notesSlide25.xml" Id="R5ed54da53ef74f3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21b8ec7caa4763" /><Relationship Type="http://schemas.openxmlformats.org/officeDocument/2006/relationships/image" Target="/ppt/media/image76.png" Id="Rf632d033d40e4812" /><Relationship Type="http://schemas.openxmlformats.org/officeDocument/2006/relationships/image" Target="/ppt/media/image77.png" Id="R03814659ae234bcd" /><Relationship Type="http://schemas.openxmlformats.org/officeDocument/2006/relationships/image" Target="/ppt/media/image78.png" Id="Ra7de16c091df46fd" /><Relationship Type="http://schemas.openxmlformats.org/officeDocument/2006/relationships/image" Target="/ppt/media/image79.png" Id="R2b36862ddd734a61" /><Relationship Type="http://schemas.openxmlformats.org/officeDocument/2006/relationships/notesSlide" Target="/ppt/notesSlides/notesSlide26.xml" Id="R5701aff5dd624cf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fa51cba884914" /><Relationship Type="http://schemas.openxmlformats.org/officeDocument/2006/relationships/image" Target="/ppt/media/image80.png" Id="Ra6447df996d147cb" /><Relationship Type="http://schemas.openxmlformats.org/officeDocument/2006/relationships/notesSlide" Target="/ppt/notesSlides/notesSlide27.xml" Id="R0c3df29a8fd44b0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602bd537b46ff" /><Relationship Type="http://schemas.openxmlformats.org/officeDocument/2006/relationships/image" Target="/ppt/media/image81.png" Id="Rd87d31baec124052" /><Relationship Type="http://schemas.openxmlformats.org/officeDocument/2006/relationships/image" Target="/ppt/media/image82.png" Id="Ra1e6491474394631" /><Relationship Type="http://schemas.openxmlformats.org/officeDocument/2006/relationships/image" Target="/ppt/media/image83.png" Id="R3bf6a6fdad57455b" /><Relationship Type="http://schemas.openxmlformats.org/officeDocument/2006/relationships/image" Target="/ppt/media/image84.png" Id="Rc58607a2c3b34165" /><Relationship Type="http://schemas.openxmlformats.org/officeDocument/2006/relationships/image" Target="/ppt/media/image85.png" Id="R2f5476058a4f4771" /><Relationship Type="http://schemas.openxmlformats.org/officeDocument/2006/relationships/notesSlide" Target="/ppt/notesSlides/notesSlide28.xml" Id="R050632fb29e14a3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a32f5a81424af6" /><Relationship Type="http://schemas.openxmlformats.org/officeDocument/2006/relationships/image" Target="/ppt/media/image86.png" Id="R341bc0c30b2d4af6" /><Relationship Type="http://schemas.openxmlformats.org/officeDocument/2006/relationships/notesSlide" Target="/ppt/notesSlides/notesSlide29.xml" Id="R17d7c0e85fe044e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92063067a746f7" /><Relationship Type="http://schemas.openxmlformats.org/officeDocument/2006/relationships/image" Target="/ppt/media/image87.png" Id="Rb89db48ec9954066" /><Relationship Type="http://schemas.openxmlformats.org/officeDocument/2006/relationships/notesSlide" Target="/ppt/notesSlides/notesSlide30.xml" Id="R7be1ea4e226a455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afa2a544fc46d5" /><Relationship Type="http://schemas.openxmlformats.org/officeDocument/2006/relationships/image" Target="/ppt/media/image88.png" Id="R155cd311376644f2" /><Relationship Type="http://schemas.openxmlformats.org/officeDocument/2006/relationships/notesSlide" Target="/ppt/notesSlides/notesSlide31.xml" Id="R2994c5b12efb430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327188614f4f9a" /><Relationship Type="http://schemas.openxmlformats.org/officeDocument/2006/relationships/image" Target="/ppt/media/image89.png" Id="R826aba6032c04b19" /><Relationship Type="http://schemas.openxmlformats.org/officeDocument/2006/relationships/notesSlide" Target="/ppt/notesSlides/notesSlide32.xml" Id="R160791b0ddd04d2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132292a3424e95" /><Relationship Type="http://schemas.openxmlformats.org/officeDocument/2006/relationships/image" Target="/ppt/media/image90.png" Id="Rcf4f043e21b24460" /><Relationship Type="http://schemas.openxmlformats.org/officeDocument/2006/relationships/notesSlide" Target="/ppt/notesSlides/notesSlide33.xml" Id="R7cc64818b81743a6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4ab9825a04139" /><Relationship Type="http://schemas.openxmlformats.org/officeDocument/2006/relationships/image" Target="/ppt/media/image91.png" Id="Rc51f1eeb7b114dd6" /><Relationship Type="http://schemas.openxmlformats.org/officeDocument/2006/relationships/notesSlide" Target="/ppt/notesSlides/notesSlide34.xml" Id="R5d9bfc63337242b3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e12bc379af4861" /><Relationship Type="http://schemas.openxmlformats.org/officeDocument/2006/relationships/image" Target="/ppt/media/image92.png" Id="Rca5d595a2b204ebf" /><Relationship Type="http://schemas.openxmlformats.org/officeDocument/2006/relationships/notesSlide" Target="/ppt/notesSlides/notesSlide35.xml" Id="R4586090d35f045e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04ec0abc44ecf" /><Relationship Type="http://schemas.openxmlformats.org/officeDocument/2006/relationships/image" Target="/ppt/media/image93.png" Id="R8215b055bcf74871" /><Relationship Type="http://schemas.openxmlformats.org/officeDocument/2006/relationships/image" Target="/ppt/media/image94.png" Id="Radd5afa7e5654a3d" /><Relationship Type="http://schemas.openxmlformats.org/officeDocument/2006/relationships/image" Target="/ppt/media/image95.png" Id="R9c60b6c066ae45c8" /><Relationship Type="http://schemas.openxmlformats.org/officeDocument/2006/relationships/image" Target="/ppt/media/image96.png" Id="R1994d3a42e784468" /><Relationship Type="http://schemas.openxmlformats.org/officeDocument/2006/relationships/image" Target="/ppt/media/image97.png" Id="R92a43c23ba3f4f9c" /><Relationship Type="http://schemas.openxmlformats.org/officeDocument/2006/relationships/image" Target="/ppt/media/image98.png" Id="R1ce3895824b24684" /><Relationship Type="http://schemas.openxmlformats.org/officeDocument/2006/relationships/image" Target="/ppt/media/image99.png" Id="R86d50089c7a04fa4" /><Relationship Type="http://schemas.openxmlformats.org/officeDocument/2006/relationships/image" Target="/ppt/media/image100.png" Id="R4fe2b4a1b701425f" /><Relationship Type="http://schemas.openxmlformats.org/officeDocument/2006/relationships/notesSlide" Target="/ppt/notesSlides/notesSlide36.xml" Id="R2e28dadb67e749a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9f094881424cef" /><Relationship Type="http://schemas.openxmlformats.org/officeDocument/2006/relationships/image" Target="/ppt/media/image101.png" Id="R75471570c9b44f58" /><Relationship Type="http://schemas.openxmlformats.org/officeDocument/2006/relationships/notesSlide" Target="/ppt/notesSlides/notesSlide37.xml" Id="R79623a514d934e4e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37d9d1580d4159" /><Relationship Type="http://schemas.openxmlformats.org/officeDocument/2006/relationships/image" Target="/ppt/media/image102.png" Id="R246a7fdb84804116" /><Relationship Type="http://schemas.openxmlformats.org/officeDocument/2006/relationships/notesSlide" Target="/ppt/notesSlides/notesSlide38.xml" Id="R652f6972ad3d48fc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d121e1f95497b" /><Relationship Type="http://schemas.openxmlformats.org/officeDocument/2006/relationships/image" Target="/ppt/media/image103.png" Id="R2ee26d52f6954869" /><Relationship Type="http://schemas.openxmlformats.org/officeDocument/2006/relationships/notesSlide" Target="/ppt/notesSlides/notesSlide39.xml" Id="R6b20a4431ef44e1b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09fc175ead4fc4" /><Relationship Type="http://schemas.openxmlformats.org/officeDocument/2006/relationships/image" Target="/ppt/media/image104.png" Id="R847e0b8582d341f8" /><Relationship Type="http://schemas.openxmlformats.org/officeDocument/2006/relationships/image" Target="/ppt/media/image105.png" Id="R6cd427b68ec7469a" /><Relationship Type="http://schemas.openxmlformats.org/officeDocument/2006/relationships/image" Target="/ppt/media/image106.png" Id="R70e0256012194df1" /><Relationship Type="http://schemas.openxmlformats.org/officeDocument/2006/relationships/image" Target="/ppt/media/image107.png" Id="Re9997666374d4fd9" /><Relationship Type="http://schemas.openxmlformats.org/officeDocument/2006/relationships/image" Target="/ppt/media/image108.png" Id="Rba5ff4fcad134d23" /><Relationship Type="http://schemas.openxmlformats.org/officeDocument/2006/relationships/notesSlide" Target="/ppt/notesSlides/notesSlide40.xml" Id="R6eaec5f71cb44384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7dcc4ae2740bc" /><Relationship Type="http://schemas.openxmlformats.org/officeDocument/2006/relationships/image" Target="/ppt/media/image109.png" Id="Rc5146250de824710" /><Relationship Type="http://schemas.openxmlformats.org/officeDocument/2006/relationships/notesSlide" Target="/ppt/notesSlides/notesSlide41.xml" Id="R719d250dcc0c46b3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ee2f4b38724152" /><Relationship Type="http://schemas.openxmlformats.org/officeDocument/2006/relationships/image" Target="/ppt/media/image110.png" Id="Rca9fdb6ba8b94b60" /><Relationship Type="http://schemas.openxmlformats.org/officeDocument/2006/relationships/image" Target="/ppt/media/image111.png" Id="R11420328fa7441bf" /><Relationship Type="http://schemas.openxmlformats.org/officeDocument/2006/relationships/image" Target="/ppt/media/image112.png" Id="R765351ffdaba47f2" /><Relationship Type="http://schemas.openxmlformats.org/officeDocument/2006/relationships/notesSlide" Target="/ppt/notesSlides/notesSlide42.xml" Id="R366b60ed6e60407d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13c16c95f142b0" /><Relationship Type="http://schemas.openxmlformats.org/officeDocument/2006/relationships/image" Target="/ppt/media/image113.png" Id="R92d00671a46e4e90" /><Relationship Type="http://schemas.openxmlformats.org/officeDocument/2006/relationships/image" Target="/ppt/media/image114.png" Id="Rc6cf07b2a15b4b98" /><Relationship Type="http://schemas.openxmlformats.org/officeDocument/2006/relationships/image" Target="/ppt/media/image115.png" Id="Rf90d6cc89cb945a6" /><Relationship Type="http://schemas.openxmlformats.org/officeDocument/2006/relationships/image" Target="/ppt/media/image116.png" Id="Rf9f873850fb64b72" /><Relationship Type="http://schemas.openxmlformats.org/officeDocument/2006/relationships/image" Target="/ppt/media/image117.png" Id="Rbcaa9b77ee2e4c81" /><Relationship Type="http://schemas.openxmlformats.org/officeDocument/2006/relationships/notesSlide" Target="/ppt/notesSlides/notesSlide43.xml" Id="R7b9ca84dc44145b4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0ca506cb3849d7" /><Relationship Type="http://schemas.openxmlformats.org/officeDocument/2006/relationships/image" Target="/ppt/media/image118.png" Id="R33df7bec9eaf4bcb" /><Relationship Type="http://schemas.openxmlformats.org/officeDocument/2006/relationships/image" Target="/ppt/media/image119.png" Id="R249ccccffa3f4639" /><Relationship Type="http://schemas.openxmlformats.org/officeDocument/2006/relationships/image" Target="/ppt/media/image120.png" Id="R7aa299bc6740453d" /><Relationship Type="http://schemas.openxmlformats.org/officeDocument/2006/relationships/image" Target="/ppt/media/image121.png" Id="Rebf38c314e504eee" /><Relationship Type="http://schemas.openxmlformats.org/officeDocument/2006/relationships/notesSlide" Target="/ppt/notesSlides/notesSlide44.xml" Id="Rbe1f385a315a41da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269016977d4f01" /><Relationship Type="http://schemas.openxmlformats.org/officeDocument/2006/relationships/image" Target="/ppt/media/image122.png" Id="Rdbf064d15b8349f9" /><Relationship Type="http://schemas.openxmlformats.org/officeDocument/2006/relationships/image" Target="/ppt/media/image123.png" Id="R421c1709826e48d2" /><Relationship Type="http://schemas.openxmlformats.org/officeDocument/2006/relationships/notesSlide" Target="/ppt/notesSlides/notesSlide45.xml" Id="R829e59f1b1344dc3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56b8bd1821421a" /><Relationship Type="http://schemas.openxmlformats.org/officeDocument/2006/relationships/image" Target="/ppt/media/image124.png" Id="R265600eb7b174907" /><Relationship Type="http://schemas.openxmlformats.org/officeDocument/2006/relationships/image" Target="/ppt/media/image125.png" Id="Rd355ed55d5514553" /><Relationship Type="http://schemas.openxmlformats.org/officeDocument/2006/relationships/notesSlide" Target="/ppt/notesSlides/notesSlide46.xml" Id="Rf92d96deb3884154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d3ddfb8663467b" /><Relationship Type="http://schemas.openxmlformats.org/officeDocument/2006/relationships/image" Target="/ppt/media/image126.png" Id="Ra26662f22d5744e2" /><Relationship Type="http://schemas.openxmlformats.org/officeDocument/2006/relationships/image" Target="/ppt/media/image127.png" Id="Rb506acf36a0b483f" /><Relationship Type="http://schemas.openxmlformats.org/officeDocument/2006/relationships/notesSlide" Target="/ppt/notesSlides/notesSlide47.xml" Id="R5d85ac2376cf4e08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339e98b2f4527" /><Relationship Type="http://schemas.openxmlformats.org/officeDocument/2006/relationships/notesSlide" Target="/ppt/notesSlides/notesSlide48.xml" Id="R372e3c4921ad48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928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4E9D0B-FA6F-4C33-ADFE-2AD1AA57D9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a20f40af7e4b1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70CE5E-A2C0-4046-9E69-CC6FA8D8A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1A16">
              <a:alpha val="4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1F2EEA-6594-4306-B11E-2A1897D5B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201B">
              <a:alpha val="7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9F5A6D-D37B-4E14-9892-3F95C86234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f9848f790c4c98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C0FDA2-1C58-44CA-ABF0-0F965F82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22669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74921B-EF92-4EC8-B779-54A934E02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19200"/>
            <a:ext cx="2114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家居软装行业解决方案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92FDCD-AC78-4651-AE31-A0C17051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61912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一套可交易货盘，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协同整屋项目供货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D8D497-D83D-4735-A169-F77E3C7C6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647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F2E7D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2E7D4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60F9AA-9733-4DCD-A90F-8C2B90BD0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81450"/>
            <a:ext cx="6191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4000"/>
              </a:lnSpc>
              <a:buNone/>
              <a:defRPr sz="1275" b="0">
                <a:solidFill>
                  <a:srgbClr val="F4F0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4F0EA"/>
                </a:solidFill>
                <a:latin typeface="Microsoft YaHei"/>
                <a:ea typeface="Microsoft YaHei"/>
                <a:cs typeface="Microsoft YaHei"/>
              </a:rPr>
              <a:t>家具、窗帘、墙板与灯光统一建档；客户价、订单核准、备货采购、交付与对账围绕同一张订单事实协同。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5C1E2-0C5A-40AB-9112-E44C75073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57800"/>
            <a:ext cx="11049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4A1D61-AE91-4D37-9F90-1E2F78EF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768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家具经销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8A2EC8-6DCB-4194-A208-6021E930A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257800"/>
            <a:ext cx="11049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96002D-F7F3-464F-AE17-AD1FD606D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52768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窗帘布艺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A52734-25FE-4178-85EC-6065B8A7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5257800"/>
            <a:ext cx="11049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37214A-FB18-414D-B125-99685A6E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52768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墙饰材料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11ED2F-3F4C-4FFE-B325-BB467B643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257800"/>
            <a:ext cx="11049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17DF90-ABB5-41C3-A9CE-4A40F2CE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2768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灯饰照明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C2D6A8-7E79-4255-BCB1-6423CCB0E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5257800"/>
            <a:ext cx="11049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47631D-DBCE-4524-A762-F223CB81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52768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7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整家定制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A665BD-74B7-4AC0-B5F0-7CCABC2F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229350"/>
            <a:ext cx="1885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1">
                <a:solidFill>
                  <a:srgbClr val="F2E7D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E7D4"/>
                </a:solidFill>
                <a:latin typeface="Microsoft YaHei"/>
                <a:ea typeface="Microsoft YaHei"/>
                <a:cs typeface="Microsoft YaHei"/>
              </a:rPr>
              <a:t>家居软装订货与交付方案</a:t>
            </a:r>
          </a:p>
        </p:txBody>
      </p:sp>
    </p:spTree>
    <p:extLst>
      <p:ext uri="{BB962C8B-B14F-4D97-AF65-F5344CB8AC3E}">
        <p14:creationId xmlns:p14="http://schemas.microsoft.com/office/powerpoint/2010/main" val="12142162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449F3D-E9FF-44D1-8F25-DB28E6C6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178B0A-FB4A-4C7F-BDBC-BEE1C3F5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01 行业判断与方案定位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E467BF-4E90-4557-96B0-953D204A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从单品订货，升级为整屋供货协同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170E67-A4F3-4437-90BB-E611374D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核心不是把通用功能换成家居名称，而是围绕多品类、多材质、多规格和项目式交付重新组织业务。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2A0A1C-83B2-476D-B741-377633799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2C8EAE-EE3B-42A6-AA2E-C8FD1E8B9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99378D-BFCC-4845-BDB3-C381DD0AE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C5432F-F0E8-4B86-ADB5-13F53CC49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3D5FBA-B401-46D1-8BB6-6E8779EE0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D460162-DB07-48BA-96A8-560BFBA538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605d917957405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3F462B-03A7-4A88-8969-E172B56D9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货盘统一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AB8348-CBA8-4B7D-92CB-206FCA25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家具、窗帘、墙板与灯具采用不同规格逻辑，却进入同一套可交易目录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44F090-FAE4-4287-9F86-4B07959E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EA7B14-D9A6-4828-B99A-56DB432B5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B61552F-70E6-4680-A0F3-71298FD772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2fbafea5de4c82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86C62D-57C6-4323-B2FB-5F1A728F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价格受控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939281-C5E5-40A2-A07B-B74BEE9CA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经销商、门店、设计机构和工程客户分别使用客户价、报价与核准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457C0D-74E3-41A3-A927-F381221D5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4FFBA5-C25B-458D-9984-1111D655F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69CD9B1-6C7C-4380-9087-B76B47C2DF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a382dea2f8476d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D84431-D6EF-4AB1-9FC4-A10F72791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订单贯通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D57125-F87F-4D45-82DC-78EE59E11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跨品类需求回到订单明细、备注和附件，形成可回看的事实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13272C-79B9-4F8A-8D78-692EE8DF2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B95ACD-7AF1-4883-A77F-E2DBA8077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A4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F19463A-EDF9-4187-B4EF-472B0192AC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daa364f1e241b7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F6631E-D0F2-472E-9691-D3639368C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履约协同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625C2A-1581-4F2C-A9D6-2AD315B1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库存、缺口采购、分批出库和客户对账围绕订单推进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F056040-0816-47F3-A248-143A7D37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0A4E325-9C16-4A96-AE3B-E911C6C92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定位：家居软装订货与项目供货协同系统</a:t>
            </a:r>
          </a:p>
        </p:txBody>
      </p:sp>
    </p:spTree>
    <p:extLst>
      <p:ext uri="{BB962C8B-B14F-4D97-AF65-F5344CB8AC3E}">
        <p14:creationId xmlns:p14="http://schemas.microsoft.com/office/powerpoint/2010/main" val="19368295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C551174-59A3-4D94-8246-8DC35CCC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D4B183-10E6-43EB-BA4A-23A177D7B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01 行业判断与方案定位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56576A-EFEF-4B1F-9D99-D8D6E148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八类垂直业态，共用一条订货底座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4CE6C6-2983-4F7D-AC70-808D0E00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不同业态侧重点不同：门店重补货，设计机构重选品与报价，工程客户重交付节点与对账。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21B437-E87C-481E-9F12-7575E029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0C04B5-7FD4-42FC-A64A-D24BB796A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FBAECF-FD6D-44D7-BA05-D3FAEA81A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87B4F1-E8F8-4FD2-9FDF-C5CC82AEB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E30FDD-4251-43FE-8FF6-1974C942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E93A32D7-F2D5-437B-B817-2798D39616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ad9455ae95443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FFF0BB-69AC-41EC-9BCE-CA4231760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家具批发 / 品牌代理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057BB7-7722-4FF3-8BBB-B3812EEC4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系列、空间、尺寸、材质与颜色决定可交易SKU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EA258A-C943-41F9-A2EB-6E439B81B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EB24BC-F1B8-484D-A343-4F117DBAF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69E47BF7-6EE1-4A5A-B469-82E294E3DA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f2ab8f9ae1496d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7A6D53-9F00-41E3-9646-73F0F7B1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窗帘布艺门店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543571-44B2-498C-B0B4-677D4AA44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面料、成品帘、轨道和电机按米、套与参数组合订货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3C69CC-8777-4697-B86A-3953A379A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6B311F-5999-41FE-AE7C-C8998C71F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F97589BD-3D1C-45A0-BEF9-1B2A415677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80a949f9c4400a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A20599-E2E1-47AB-B92F-A3738C32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墙板材料商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200C7D-74AD-4444-9787-90981C3D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饰面板、格栅、线条与辅材需成套备货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156F63-E3DC-4884-823A-73B46851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95A7B0-A52E-429E-80EA-3BBE6DED5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A4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D454A64A-B56A-4E3F-822B-13A692A087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786bc2ab7a476f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79AC25-5599-4D9D-994C-2B7DDD85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灯饰照明门店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E3262E-3714-45B6-B880-01983180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主灯、无主灯、光源与控制器按功率、色温选型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4DF9DFE-869E-4251-9694-554EBFA2B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363BB89-BE9A-452F-BCEC-F6F3E8154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519E483D-2597-42E7-9E25-E3E9E2D2AC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7c8fdfadc34b8f"/>
          <a:stretch xmlns:a="http://schemas.openxmlformats.org/drawingml/2006/main"/>
        </p:blipFill>
        <p:spPr>
          <a:xfrm xmlns:a="http://schemas.openxmlformats.org/drawingml/2006/main">
            <a:off x="9144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6C039F3-9114-4965-AC87-72340AEB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全屋定制公司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3E088FC-C86B-4F1F-AD3E-0334AA143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跨空间、跨品类清单需要协议价和订单核准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280C84E-0D2E-41F1-8561-5B20556A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0434E26-3A01-4868-849D-F9DDEFF00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6E379960-5D02-4B2B-9FCC-6F7AC37F51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99c6c19cfe4d34"/>
          <a:stretch xmlns:a="http://schemas.openxmlformats.org/drawingml/2006/main"/>
        </p:blipFill>
        <p:spPr>
          <a:xfrm xmlns:a="http://schemas.openxmlformats.org/drawingml/2006/main">
            <a:off x="3662363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183ACAC-65AB-40CD-93A6-76317DD0E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软装设计机构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BE991C9-11A5-4D98-996B-1244B3CBA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先选品报价，再将确认结果转成订单事实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5E2E551-BC26-4CA6-A874-595A615D0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A493082-4381-43F4-84D2-57EDB9D19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9108A0A3-477F-4C8E-9B7A-E72C0D62A3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5b725eefcf415f"/>
          <a:stretch xmlns:a="http://schemas.openxmlformats.org/drawingml/2006/main"/>
        </p:blipFill>
        <p:spPr>
          <a:xfrm xmlns:a="http://schemas.openxmlformats.org/drawingml/2006/main">
            <a:off x="6410325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1235826-DE4F-48C5-B8DF-CA695A533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装饰工程公司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3C452E2-4E9B-4C18-B283-C109CAED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关注项目节点、分批供货、到货差异与签收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2FA37F0-3291-45F5-AA0F-3E249B70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ED3342E-BACA-4AF2-9E1A-7D22F8E11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F600EBBE-BDE1-4BE8-805B-FF6F47EBDA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5e278c8c044349"/>
          <a:stretch xmlns:a="http://schemas.openxmlformats.org/drawingml/2006/main"/>
        </p:blipFill>
        <p:spPr>
          <a:xfrm xmlns:a="http://schemas.openxmlformats.org/drawingml/2006/main">
            <a:off x="9158288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5AE1033-20F1-477F-A587-8F4ECA05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酒店 / 公寓集采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70C17DB-7EB0-41DD-A207-7FF3F260F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重复房型、批量供货、周期结算与客户对账更重要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197E481-50E1-4182-9947-354FB129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340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6ADA2C4-3367-4E46-9066-3622CAA0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721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业态不同，商品身份、客户价格、订单事实和往来核对必须一致</a:t>
            </a:r>
          </a:p>
        </p:txBody>
      </p:sp>
    </p:spTree>
    <p:extLst>
      <p:ext uri="{BB962C8B-B14F-4D97-AF65-F5344CB8AC3E}">
        <p14:creationId xmlns:p14="http://schemas.microsoft.com/office/powerpoint/2010/main" val="19232812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36420F9-1CED-4252-A9E8-1C944F4CC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364F33-9C7D-4C53-AEFD-1A023425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01 行业判断与方案定位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D1E08E-D821-4EED-9B13-673D35D3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六个行业特性，决定系统如何落地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BD562D-6A23-4E63-948D-08FE647F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家居软装不是单一标准品行业：同名商品可能因尺寸、材质、颜色、工艺或参数成为完全不同的成交对象。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FA7B0E-6947-4B23-8CD4-6CC6D34CD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7CE246-B25C-424B-BA99-00A848D39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2CE633-0199-4B26-8089-DD6821EE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A83EF2-6CEC-43FC-BEC9-3CE2B4D6B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63830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09C851-8B51-4AEA-A147-73E20D81F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064E4F2-F8A9-4D7E-B0F1-F2A998FA8B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c49f5713144ec9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157D3E-E684-4CCB-96E7-8C74A09E6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多品类共单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A7BBBB-957A-4791-A192-ED5EB930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家具、布艺、墙板、灯具和辅材经常出现在同一张采购清单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809BCD-7419-4502-AB6B-D492DA6E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63830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C5D06D-7F01-4706-A144-41E74078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38ABB98-C1F3-4414-8A44-A582150B09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3dd7a2e24340ac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907171-E32F-4AA3-997B-D25CB6DF7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标准品与参数品并存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D1B484-FDCB-41C8-BAB9-C42A74E5E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成品家具与灯具可直接订，面料、墙板和轨道更依赖规格参数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FEF8D2-5212-4998-94B9-DD7190BB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63830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FE2D34-502B-4149-8D7B-4974B2DE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5AE4ADF-FD22-4A10-AED7-BDD7F7A115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417e3a952c4721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B4D1B5-A1D0-4FC1-BD27-D80D81EE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一客一价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92F0F0-B878-4601-96E5-06450B4D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经销价、门店价、设计渠道价、工程协议价并存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EC71B7-78E1-4BC0-AEB8-05A39DED8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29050"/>
            <a:ext cx="3492500" cy="163830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DB5690-7848-493B-8C67-94AF75069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814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A4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F25F75E1-2710-4819-A539-FC36809C08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f36f8100994cef"/>
          <a:stretch xmlns:a="http://schemas.openxmlformats.org/drawingml/2006/main"/>
        </p:blipFill>
        <p:spPr>
          <a:xfrm xmlns:a="http://schemas.openxmlformats.org/drawingml/2006/main">
            <a:off x="914400" y="40386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1E0CA69-41EF-4B9C-932A-8252FB30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814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项目式核准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61952C-3757-477B-B87D-24130589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52950"/>
            <a:ext cx="3111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交期、地址、数量和价格例外需要在提交前复核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2451E0-A0CE-4226-9A7A-CA53805EB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829050"/>
            <a:ext cx="3492500" cy="163830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60FB5C4-7E12-4AF2-AC60-F7CC0063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39814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EC557D05-6EB0-4F5B-8562-8829313CED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ef718460dd4602"/>
          <a:stretch xmlns:a="http://schemas.openxmlformats.org/drawingml/2006/main"/>
        </p:blipFill>
        <p:spPr>
          <a:xfrm xmlns:a="http://schemas.openxmlformats.org/drawingml/2006/main">
            <a:off x="4578350" y="40386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A7BCE95-F369-47FB-84EF-88B768F78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39814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多供应与多批次交付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DD5F2B7-CC60-48DA-9C3C-904E30133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52950"/>
            <a:ext cx="3111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现货、缺货与在途状态共同影响备货安排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440F94E-B527-45C5-A397-5F3E940BA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829050"/>
            <a:ext cx="3492500" cy="163830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AE65CD9-36B4-4496-B32B-48BA03A04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39814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B0A2445-3479-448C-90DF-9C07938C6C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43ce154e574b32"/>
          <a:stretch xmlns:a="http://schemas.openxmlformats.org/drawingml/2006/main"/>
        </p:blipFill>
        <p:spPr>
          <a:xfrm xmlns:a="http://schemas.openxmlformats.org/drawingml/2006/main">
            <a:off x="8242300" y="40386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DB06D17-860E-4DFE-8382-E09709EC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39814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周期对账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F80398F-59D7-4629-B182-6B377B44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52950"/>
            <a:ext cx="3111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订单、退货、收款和退款最终回到客户往来核对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660BC97-8C3E-4BCF-9496-1A3A55867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721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C40A49E-F3A2-4E57-B1BC-BF0EA2F44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8102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系统先把交易对象和责任边界说清，再提升协同效率</a:t>
            </a:r>
          </a:p>
        </p:txBody>
      </p:sp>
    </p:spTree>
    <p:extLst>
      <p:ext uri="{BB962C8B-B14F-4D97-AF65-F5344CB8AC3E}">
        <p14:creationId xmlns:p14="http://schemas.microsoft.com/office/powerpoint/2010/main" val="16759070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DE9952D4-9F45-480D-BA0E-0E00BA04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8F726-EDFA-4C4E-B316-D801CA1CC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01 行业判断与方案定位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B2A919-5C86-4869-A3ED-292304CED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六类角色围绕同一份事实协同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7AD2A6-1708-4CC9-A9CA-9A0D9959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客户、销售、核准人员、采购、仓库和财务读取同一套商品、价格与订单数据。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F74BBD-2AC4-42CE-A16F-F338A8DA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CAC880-8A51-4FD7-9467-49F03676C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9970A1-530A-4EAD-9307-EBC2275A8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3A6733-360C-45D4-8175-81CE8ADAA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708150" cy="20574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C2B8FA-B570-4348-9ED7-70054D12B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FDFD0130-5076-4E8B-B2F9-2978437D4A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d10066d5a04c39"/>
          <a:stretch xmlns:a="http://schemas.openxmlformats.org/drawingml/2006/main"/>
        </p:blipFill>
        <p:spPr>
          <a:xfrm xmlns:a="http://schemas.openxmlformats.org/drawingml/2006/main">
            <a:off x="91440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20A46B-734D-424A-B463-28630C13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340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49AE83-C2C8-426D-BC8C-D86563C6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960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FF1C3A-EFF0-46E4-BBCF-DD17F11F7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 / 门店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310CCB-A440-45D1-89ED-84B1DB774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43300"/>
            <a:ext cx="1403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查货、询价、下单与查看进度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072FA5-222A-415E-ADD5-307E7E4C8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9611DB-B383-42E0-B06C-A8F952E1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8250" y="2343150"/>
            <a:ext cx="1708150" cy="20574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E72EB0-D982-4E14-9CD5-365374B2B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66619F2C-6BDF-4CDA-A160-A35A22F5C4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f6475cbb8b4def"/>
          <a:stretch xmlns:a="http://schemas.openxmlformats.org/drawingml/2006/main"/>
        </p:blipFill>
        <p:spPr>
          <a:xfrm xmlns:a="http://schemas.openxmlformats.org/drawingml/2006/main">
            <a:off x="273685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0BD282-0EB0-47CE-A77B-90DFC74B3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85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A423EA-F883-4DFE-BDDA-E9943A6A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205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935E7D-04F3-40B8-BFBD-FBDF86B6A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650" y="312420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销售 / 设计渠道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199A06-ED6C-4288-BC8E-7A9ED3898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650" y="3543300"/>
            <a:ext cx="1403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协助选品、报价和录单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214CC3-A114-4183-ABC0-9C3D00E96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545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89647B-8AF5-41D8-9482-91C6E9892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2343150"/>
            <a:ext cx="1708150" cy="20574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7AE713-9738-4BEA-8B59-9C6C9402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2181440C-49D9-4A9B-B825-C26575D1AF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59251caac7420e"/>
          <a:stretch xmlns:a="http://schemas.openxmlformats.org/drawingml/2006/main"/>
        </p:blipFill>
        <p:spPr>
          <a:xfrm xmlns:a="http://schemas.openxmlformats.org/drawingml/2006/main">
            <a:off x="455930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3EAF1A-8161-4F2E-9873-09CE81AE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19B47F-564F-4B84-8F9A-9E25B3C55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A22A4F-CD1E-487A-B6C2-63B92D56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12420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346D4A2-C5C2-4509-8223-7195F34F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543300"/>
            <a:ext cx="1403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复核价格、数量、交期与备注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211B2A0-A4CF-4D8F-97B2-580A40B64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E0534BB-9C56-483E-BF81-16AA07F35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43150"/>
            <a:ext cx="1708150" cy="20574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DF3D069-9A8C-4396-9D1E-0DC89D3F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AB2D2458-AFEA-42A2-939B-C5D3C094CA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5b1cfd55824799"/>
          <a:stretch xmlns:a="http://schemas.openxmlformats.org/drawingml/2006/main"/>
        </p:blipFill>
        <p:spPr>
          <a:xfrm xmlns:a="http://schemas.openxmlformats.org/drawingml/2006/main">
            <a:off x="638175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1F14D0F-6D89-4052-9A52-CDE2CE5D3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075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7B130EA-DB1F-48EE-AC3C-94082045E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95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4A8CBE2-5454-4E8F-9731-E868E8292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2420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采购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5095E7B-71D6-4709-899F-992AC24C5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43300"/>
            <a:ext cx="1403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汇总需求、核对库存与缺口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8285677-CDB6-4950-AC40-256F5AD62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035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478F77E-B631-456D-951F-288B0E272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2343150"/>
            <a:ext cx="1708150" cy="20574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B2BD410-6045-4ED6-A85A-CC985BAF7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8240016D-7E7C-43CA-9497-3CE4B8F876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5b24b8369f4ad5"/>
          <a:stretch xmlns:a="http://schemas.openxmlformats.org/drawingml/2006/main"/>
        </p:blipFill>
        <p:spPr>
          <a:xfrm xmlns:a="http://schemas.openxmlformats.org/drawingml/2006/main">
            <a:off x="820420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4E34DB8-65E9-40D2-A017-732CADC2E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320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BC1A6CF-F5FC-43D0-BC6A-B6767E74F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940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105B879-1EA4-4F88-B34F-D66D587D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12420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仓库 / 配送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04BA673-FCA8-42EB-88C3-D52132419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543300"/>
            <a:ext cx="1403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备货、出库、发货与差异处理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A3F9935-EDA3-4142-B507-4E8075BDF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02800" y="33051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D4F6ED6-E823-47BA-8AE2-C10C17AD7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8050" y="2343150"/>
            <a:ext cx="1708150" cy="20574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F395E04-1F68-4259-958C-C6B5B0C3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25146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180334D5-1A27-43BB-AB4C-24B76B1877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eaab5ec0a54b85"/>
          <a:stretch xmlns:a="http://schemas.openxmlformats.org/drawingml/2006/main"/>
        </p:blipFill>
        <p:spPr>
          <a:xfrm xmlns:a="http://schemas.openxmlformats.org/drawingml/2006/main">
            <a:off x="10026650" y="25717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B5ADB96-6DA5-4717-8A9B-C4DB5C851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5336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FA25888-F373-4E5E-9122-F0AC874BE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5527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8D81CDA2-0C26-4327-9009-071EE5E9E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0450" y="3124200"/>
            <a:ext cx="1403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财务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CE855B3-B6BB-460C-BEAE-20C38761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0450" y="3543300"/>
            <a:ext cx="14033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收款、退款与客户对账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CFCD4A9-92EE-4006-B499-82A358CB5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054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A5401C7F-6745-4090-ACBB-CA85E8C34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1435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菜单是入口，订单事实才是跨角色协同主线</a:t>
            </a:r>
          </a:p>
        </p:txBody>
      </p:sp>
    </p:spTree>
    <p:extLst>
      <p:ext uri="{BB962C8B-B14F-4D97-AF65-F5344CB8AC3E}">
        <p14:creationId xmlns:p14="http://schemas.microsoft.com/office/powerpoint/2010/main" val="20674270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928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DC33736-FE68-4636-BADB-70B26457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23D0DF-8AA3-454D-9A00-C791DAAF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 四条家居软装功能主线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6B682E-4BF6-4261-94D9-5A5EC6E7C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方案从行业问题出发，而不是按菜单平铺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E6C483-7953-4966-B929-3EA45A1FD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四条主线分别解决“是什么、卖给谁、如何成单、怎样交清”。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60D0E9-DFD2-450B-85DD-35B64932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514B51-22CC-4B92-B955-8AC2EB881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F8EF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F8EFE9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368BF3-030E-4D27-AD70-1CF4E9E94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B8AFC-523E-4A52-A334-4404CE8CC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533650" cy="27241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16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F42DF4-3257-479E-9064-9FE016D1A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473691-4FE4-46A9-9262-ECBDEB766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4BD256-00E7-408A-A3CB-D966CFA2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67050"/>
            <a:ext cx="2114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建成可交易货盘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DAD757-BF93-4C04-B772-60A93B46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3380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rPr>
              <a:t>四类商品分别建模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rPr>
              <a:t>分类、属性、规格、多单位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C71F32-1BED-4030-A186-D5BDF0128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533650" cy="27241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59BB48-78EE-4CAA-9CF5-8831901F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5A4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567F9F-527B-47B2-B812-4A011B0B9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D9E431-BE64-4EC7-A99C-CFFCD1EA0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067050"/>
            <a:ext cx="2114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建立客户与价盘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06828A-55A9-4DB0-B108-FE50AFC7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73380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rPr>
              <a:t>客户分层、可见货盘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rPr>
              <a:t>客户价、报价与核准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63604A-0134-4173-B5C9-8F4AC5B72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533650" cy="27241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E99D77-D115-4074-9377-4D334898A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0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4938CC-8A9C-41B0-8D08-8943DB579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46CC12-FFF7-480C-9CA7-69BD3927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67050"/>
            <a:ext cx="2114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组织整屋订单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97E473-FD97-4CD6-AB51-D9F7602F1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73380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rPr>
              <a:t>商城选品、代客录单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rPr>
              <a:t>跨品类订单与附件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90F9E5-FA7C-4DB1-8FCE-087813914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533650" cy="27241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5264F2-687A-4873-A8D1-FD66B270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76500"/>
            <a:ext cx="4381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A40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12606FE-AC84-4EA4-9711-87361300D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495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BD8960-6432-4D3F-AFB6-36F2335F4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067050"/>
            <a:ext cx="21145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推进供货与对账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0260C1-14BC-4A59-9CDE-AEDAA625E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73380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20000"/>
              </a:lnSpc>
              <a:buNone/>
              <a:def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rPr>
              <a:t>汇总、库存、采购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0">
                <a:solidFill>
                  <a:srgbClr val="E7E0D9"/>
                </a:solidFill>
                <a:latin typeface="Microsoft YaHei"/>
                <a:ea typeface="Microsoft YaHei"/>
                <a:cs typeface="Microsoft YaHei"/>
              </a:rPr>
              <a:t>交付、退换与对账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D14B8C8-7251-44A6-B924-2AA70F8B0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467350"/>
            <a:ext cx="89535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2D3CF4-30F4-4527-B6F7-2E5D34765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505450"/>
            <a:ext cx="8648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多品类商品身份统一，订单才能贯通价格、库存、采购、交付与对账</a:t>
            </a:r>
          </a:p>
        </p:txBody>
      </p:sp>
    </p:spTree>
    <p:extLst>
      <p:ext uri="{BB962C8B-B14F-4D97-AF65-F5344CB8AC3E}">
        <p14:creationId xmlns:p14="http://schemas.microsoft.com/office/powerpoint/2010/main" val="16348986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C71D7E83-8A8E-4B61-A493-C60E2659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714CEA-F750-4CED-AA6C-8E5BE6DE6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02 四条家居软装功能主线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FD42EA-AE73-470A-ACCF-6903181CF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目标八段业务闭环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822D2A-56E0-4A2E-9D38-6FA86C23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商品与客户资料统一后，客户按适用价订货。企业核准订单，衔接备货、采购、交付和客户对账；各环节按权限与应用配置推进。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7DC1F5-B155-4CD4-81A1-8EAF5759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490C4-1AAD-4DF4-8DD4-A3761D39D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3EB858-7879-42CE-B397-96C36979E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FF3811-49AB-4977-8803-D94209BD7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1252538" cy="21145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836264-1841-4893-9B21-8864025E8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245C9859-7E93-441E-A3E1-4EE0D0E626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5bdace801c41b4"/>
          <a:stretch xmlns:a="http://schemas.openxmlformats.org/drawingml/2006/main"/>
        </p:blipFill>
        <p:spPr>
          <a:xfrm xmlns:a="http://schemas.openxmlformats.org/drawingml/2006/main">
            <a:off x="914400" y="2533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DA02CD-430B-4339-98CD-7E010C1A3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8" y="24955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B1C1B5-BCB2-4906-BD37-3E8069996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3988" y="25146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B4FA28-087A-4DDE-9C3E-3D564EE3E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8610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商品建档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0A2906-FBA0-4D61-98E3-E59040EF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05200"/>
            <a:ext cx="947738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分类、规格、单位与图片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31D0EA-BB59-4D8E-BE57-F08D0E48C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7388" y="32670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8E6791-127B-4947-AD3D-0591750C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2638" y="2305050"/>
            <a:ext cx="1252538" cy="21145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DC88E7-79FE-454B-BD6D-0F94EFBD0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4088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181D4493-27E2-405E-97CB-0698303240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ecd033715544c7"/>
          <a:stretch xmlns:a="http://schemas.openxmlformats.org/drawingml/2006/main"/>
        </p:blipFill>
        <p:spPr>
          <a:xfrm xmlns:a="http://schemas.openxmlformats.org/drawingml/2006/main">
            <a:off x="2281238" y="2533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E3BBEB-B143-4A4C-A76B-92C277A4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4955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EEC23D-F788-49C1-91C2-FE02E5EA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5146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85BC1E-2D4B-41E7-A73E-2DA5A08E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5038" y="308610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客户分层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78B819-3AFF-4CEB-95FF-206F3044F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5038" y="3505200"/>
            <a:ext cx="947738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类型、区域与可见货盘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846846-65FB-4C08-97A4-658EC207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32670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CAFB3B-8DC5-4D51-A04F-6E49CFD5C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305050"/>
            <a:ext cx="1252538" cy="21145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2F46CB-5E54-42D2-8D9D-E3FB9C25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B639B8E2-1122-42F7-918E-6FAC85791B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27e3cfd5e845f0"/>
          <a:stretch xmlns:a="http://schemas.openxmlformats.org/drawingml/2006/main"/>
        </p:blipFill>
        <p:spPr>
          <a:xfrm xmlns:a="http://schemas.openxmlformats.org/drawingml/2006/main">
            <a:off x="3648075" y="2533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89FF34-3A44-4785-B271-F3A320E68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1463" y="24955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600297F-48FF-428D-BFCB-51CFB1919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7663" y="25146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CD280B-689A-4702-89D4-26021D7A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8610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报价定价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48B8284-613F-4716-97C8-7FD2D3A8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505200"/>
            <a:ext cx="947738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客户价、报价与毛利检查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EE2EDC4-C893-494F-AEB7-C07474DF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1063" y="32670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0ECC4EF-9DE1-4C56-8947-10942B73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6313" y="2305050"/>
            <a:ext cx="1252538" cy="21145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67FA058-A63D-4306-B9D5-F5277D4CC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7763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B3593120-28DF-4107-8C7B-00EED024DF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088f22f55e433d"/>
          <a:stretch xmlns:a="http://schemas.openxmlformats.org/drawingml/2006/main"/>
        </p:blipFill>
        <p:spPr>
          <a:xfrm xmlns:a="http://schemas.openxmlformats.org/drawingml/2006/main">
            <a:off x="5014913" y="2533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FF8AACB-DC15-40B5-9014-C47142495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4955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5877BEC-3555-4BEE-BC9C-BFAD9B60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5146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E82578D-8748-48F5-A188-D14CC7F7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8713" y="308610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商城订货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1CFA117-8E72-48CE-AB4B-DCB0B059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8713" y="3505200"/>
            <a:ext cx="947738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PC/手机找货与下单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678324A-2430-4999-836B-651C18A35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312A957-065A-4DE0-A4B3-3E656D847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05050"/>
            <a:ext cx="1252538" cy="21145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66A6537-26D7-4B5F-AEAD-539720E9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57B66C6A-F05F-42DA-A4FC-C53B482517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156fad3f254f40"/>
          <a:stretch xmlns:a="http://schemas.openxmlformats.org/drawingml/2006/main"/>
        </p:blipFill>
        <p:spPr>
          <a:xfrm xmlns:a="http://schemas.openxmlformats.org/drawingml/2006/main">
            <a:off x="6381750" y="2533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3BD01A4-14D6-4FBA-A41E-DD4721780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24955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B85E98F-C475-4BEA-A740-A5A23E44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1338" y="25146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C460F73-E58E-4911-BA6F-6D5E1AC4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8610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FE78779-D3E6-4DB6-B7E9-13C82E1E5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05200"/>
            <a:ext cx="947738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数量、价格、交期和备注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61411A7-F230-4E1F-A301-2146BE721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4738" y="32670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E1E4A21-CDEF-4296-9B12-CEDFDBCE7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9988" y="2305050"/>
            <a:ext cx="1252538" cy="21145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2172219-32AC-4083-A115-6D981871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1438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2" name="">
            <a:extLst xmlns:a="http://schemas.openxmlformats.org/drawingml/2006/main">
              <a:ext uri="{FF2B5EF4-FFF2-40B4-BE49-F238E27FC236}">
                <a16:creationId xmlns:a16="http://schemas.microsoft.com/office/drawing/2014/main" id="{B89FBB01-D5FA-4E7E-AC8E-CCD01E7078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69c7bd1aa4890"/>
          <a:stretch xmlns:a="http://schemas.openxmlformats.org/drawingml/2006/main"/>
        </p:blipFill>
        <p:spPr>
          <a:xfrm xmlns:a="http://schemas.openxmlformats.org/drawingml/2006/main">
            <a:off x="7748588" y="2533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B4316D3E-3BD4-4E40-AA8C-41968F768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4955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18F57D3F-F6EE-498D-BFA5-49145507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5146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4119C5B-3398-4F52-925B-5493207D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2388" y="308610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备货采购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D733717-9DAA-4F67-ACE0-0B616FA02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2388" y="3505200"/>
            <a:ext cx="947738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库存、汇总与缺口确认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0F440E6-26AE-4327-86E8-6F2D8B1D9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2670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AEB22EAF-156B-48B1-BA00-DECED3ED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305050"/>
            <a:ext cx="1252538" cy="21145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94B87575-CD81-4DD1-A823-5C6F95590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0" name="">
            <a:extLst xmlns:a="http://schemas.openxmlformats.org/drawingml/2006/main">
              <a:ext uri="{FF2B5EF4-FFF2-40B4-BE49-F238E27FC236}">
                <a16:creationId xmlns:a16="http://schemas.microsoft.com/office/drawing/2014/main" id="{F134653F-E844-4E54-842C-AB3F27887C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9f6c6426b44dc6"/>
          <a:stretch xmlns:a="http://schemas.openxmlformats.org/drawingml/2006/main"/>
        </p:blipFill>
        <p:spPr>
          <a:xfrm xmlns:a="http://schemas.openxmlformats.org/drawingml/2006/main">
            <a:off x="9115425" y="2533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AD5D04E-F22B-4FEA-AA65-0B2D2A85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24955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D84EEBFA-5884-4813-9A27-68F74F5A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5013" y="25146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A024BEA5-E4B1-4488-A249-A7B7F683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08610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交付差异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1AE3D0E-6884-44EF-9F37-11EE005F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505200"/>
            <a:ext cx="947738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出库、发货、退换与回单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08A556C4-71FE-42C2-BA7F-F73FEA494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8413" y="32670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E9CC3EB2-2ACC-443A-9781-51499E11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3663" y="2305050"/>
            <a:ext cx="1252538" cy="21145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BFD8CF1A-8E6D-4D45-AD36-DF3E79AD3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5113" y="2476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8" name="">
            <a:extLst xmlns:a="http://schemas.openxmlformats.org/drawingml/2006/main">
              <a:ext uri="{FF2B5EF4-FFF2-40B4-BE49-F238E27FC236}">
                <a16:creationId xmlns:a16="http://schemas.microsoft.com/office/drawing/2014/main" id="{1CCA460B-F22A-4362-857F-40A28AE11C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60e1fd9e8745b0"/>
          <a:stretch xmlns:a="http://schemas.openxmlformats.org/drawingml/2006/main"/>
        </p:blipFill>
        <p:spPr>
          <a:xfrm xmlns:a="http://schemas.openxmlformats.org/drawingml/2006/main">
            <a:off x="10482263" y="25336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41BD318E-B78A-4E39-B586-05E5CE96E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4955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1C8191EE-1A10-4267-84A9-1E97D7A20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5146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2DAAB1CD-0843-45AF-B5DF-7B6651F1F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6063" y="308610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客户对账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347164AE-16B0-4C23-888C-3909180A0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6063" y="3505200"/>
            <a:ext cx="947738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应收、收款、退款与差异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1AD403DD-EE1E-4A89-9D50-BF48282A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673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EEE49D19-0152-4520-8DB9-AE46B704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1054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系统把聊天和表格中的碎片信息，转成一条可回看的业务链</a:t>
            </a:r>
          </a:p>
        </p:txBody>
      </p:sp>
    </p:spTree>
    <p:extLst>
      <p:ext uri="{BB962C8B-B14F-4D97-AF65-F5344CB8AC3E}">
        <p14:creationId xmlns:p14="http://schemas.microsoft.com/office/powerpoint/2010/main" val="4906275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BE3F1A4-9A4B-48A7-9C23-5B67EE88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982699-FE12-4E29-A454-FBF53878F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02 四条家居软装功能主线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01F673-9189-4161-A16E-FEB9E3AE7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家居软装货盘与典型业务示例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E792C-7480-4AB8-885B-B7EEBEC4C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以下数量为方案示例，用来说明分类、商品、客户和订单之间的关系，不代表客户历史经营业绩。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D7D663-30D9-4D07-9FD5-FF7869DE3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6F3CC7-0692-4143-A62F-3F1D394F1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B4F177-2C1A-493E-8D8D-73B3F41D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7948D7-581C-4A2B-BE46-C6455C842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2533650" cy="26479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8B74E2-42E1-4C1C-8BBF-630511AAD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25336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333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B590F5-9043-4B9F-A7EF-B38C0867C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33650"/>
            <a:ext cx="2190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3900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920DB1-3F05-4F90-9242-EC13F8FB7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7185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一级分类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23EF08-5EA7-474D-8C54-9052E5EBF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86200"/>
            <a:ext cx="2076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家具5 · 窗帘3 · 墙板3 · 照明与软装5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CF425E-189E-45A8-BB5C-7EB00F099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133600"/>
            <a:ext cx="2533650" cy="26479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F2913B-47AA-432C-9C9B-9396B6C60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133600"/>
            <a:ext cx="25336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403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91CD5C-E8B9-448A-9CEF-FA1F5C3A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533650"/>
            <a:ext cx="2190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3900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70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CFCDB8-3B93-4013-841E-389B464BE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7185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044935-7C2C-4908-92D9-6FB5F9F91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886200"/>
            <a:ext cx="2076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标准商品与参数化商品统一建档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7249EB-163B-4909-A244-A260FC13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33600"/>
            <a:ext cx="2533650" cy="26479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DF633F-0887-4A50-B6E2-63450C110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33600"/>
            <a:ext cx="25336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E66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071265-C505-485C-BB76-C882B956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533650"/>
            <a:ext cx="2190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3900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82FED5-ECB8-422A-8204-F82315CD5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37185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E5509D-3354-43B7-A022-F9547B4E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886200"/>
            <a:ext cx="2076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客户按授权范围逐户启用订货登录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C2C33A-0295-4B59-80F8-B1720D9D6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133600"/>
            <a:ext cx="2533650" cy="2647950"/>
          </a:xfrm>
          <a:prstGeom xmlns:a="http://schemas.openxmlformats.org/drawingml/2006/main" prst="roundRect">
            <a:avLst>
              <a:gd name="adj" fmla="val 60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B36673-E9BB-4FE9-943A-2C355C877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133600"/>
            <a:ext cx="25336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CB720E-DB51-4965-8059-A5A5B2310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2533650"/>
            <a:ext cx="2190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3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F48592-85E2-48F3-BA59-B4E2D9D6D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371850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行业订单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31699A-BD9F-49C9-BC3D-B878FC9B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886200"/>
            <a:ext cx="2076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家具、窗帘、墙板、灯光与整屋配套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93E9D8-9064-446B-8DEE-C82236103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5276850"/>
            <a:ext cx="75438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43A3F1-BE70-421F-96C5-A158682C6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314950"/>
            <a:ext cx="723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分类、商品、客户和订单均为业务示例，不代表历史经营业绩</a:t>
            </a:r>
          </a:p>
        </p:txBody>
      </p:sp>
    </p:spTree>
    <p:extLst>
      <p:ext uri="{BB962C8B-B14F-4D97-AF65-F5344CB8AC3E}">
        <p14:creationId xmlns:p14="http://schemas.microsoft.com/office/powerpoint/2010/main" val="16571579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3A35DE-B7E4-420A-AD71-16CA044CC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383CCF-6E5E-4C76-8C89-77CA3E32A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02 四条家居软装功能主线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940965-F0C0-4528-95C1-BAA0ABDD5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6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四端共用同一份商品与订单事实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436EAC-31FE-4EB3-ADD7-2F7C48DA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PC后台负责资料维护与批量处理，PC和手机商城服务客户订货，手机管理端用于经营查看和现场处理。待提交订单尚未计入经营统计。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FEE08C-757D-46DF-A3D0-5A1BF974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4ACC69-25E0-4B4F-B8B9-363E00C8D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97FC6A-DAD7-49C9-BFDD-E8B603F9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D9785D-1C96-4820-95C2-FDBA13216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5238750" cy="3409950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9E61A8-9DF7-41ED-92DC-F0A59CA6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4019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PC后台商品工作台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95A55B-83B5-4A13-A013-3837060F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3C8903-4F88-4CA6-BEEC-F917098D3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B639E4C-B181-462F-A288-AC02547C99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2db0739219467c"/>
          <a:stretch xmlns:a="http://schemas.openxmlformats.org/drawingml/2006/main"/>
        </p:blipFill>
        <p:spPr>
          <a:xfrm xmlns:a="http://schemas.openxmlformats.org/drawingml/2006/main">
            <a:off x="912495" y="2362200"/>
            <a:ext cx="4785360" cy="2990850"/>
          </a:xfrm>
          <a:prstGeom xmlns:a="http://schemas.openxmlformats.org/drawingml/2006/main" prst="roundRect">
            <a:avLst>
              <a:gd name="adj" fmla="val 3822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26B19F-C316-48E3-B5F0-F5338879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038350"/>
            <a:ext cx="5238750" cy="3409950"/>
          </a:xfrm>
          <a:prstGeom xmlns:a="http://schemas.openxmlformats.org/drawingml/2006/main" prst="roundRect">
            <a:avLst>
              <a:gd name="adj" fmla="val 446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DFD7D1-9713-496B-BD47-ECAE973B5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095500"/>
            <a:ext cx="4019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手机管理端工作台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7D9DB4-79D6-454C-B31C-F2A4FDA3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B6D164-57F1-4A12-A4A9-74A30178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9180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7A41E69-12FE-4368-9E48-5B31148A89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3288adcf5c4b50"/>
          <a:stretch xmlns:a="http://schemas.openxmlformats.org/drawingml/2006/main"/>
        </p:blipFill>
        <p:spPr>
          <a:xfrm xmlns:a="http://schemas.openxmlformats.org/drawingml/2006/main">
            <a:off x="8195811" y="2362200"/>
            <a:ext cx="1382028" cy="2990850"/>
          </a:xfrm>
          <a:prstGeom xmlns:a="http://schemas.openxmlformats.org/drawingml/2006/main" prst="roundRect">
            <a:avLst>
              <a:gd name="adj" fmla="val 3822"/>
            </a:avLst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B30D15-D8CC-4ED3-B432-44ABFFF0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695950"/>
            <a:ext cx="74676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DBA84A-5DFC-42DA-A710-AD93A09E2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5734050"/>
            <a:ext cx="7162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不同终端围绕同一份商品、客户、订单与库存信息协同</a:t>
            </a:r>
          </a:p>
        </p:txBody>
      </p:sp>
    </p:spTree>
    <p:extLst>
      <p:ext uri="{BB962C8B-B14F-4D97-AF65-F5344CB8AC3E}">
        <p14:creationId xmlns:p14="http://schemas.microsoft.com/office/powerpoint/2010/main" val="3104734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018015-57B6-4CB0-A8CA-9459423A1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F62597-3721-4BBD-A750-61BA365A3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02 四条家居软装功能主线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E9AD6D-CD08-4DC1-BDE5-E67A8823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PC商品工作台连接日常经营入口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11F5D2-93C0-4F63-A283-34751528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商品、销售、客户、仓库、采购、资金和报表等入口按岗位权限显示，人员从工作台进入各自负责的业务。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529487-7BDD-445D-ABFA-A4906C786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17914B-7289-47B1-8FAB-4E0F040F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9ABD56-265D-4A41-B5FE-BFF49A8EC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3D2829-A39A-4D94-85D9-2DDA9BF61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613502-1E4F-462F-A204-37E95C67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商品列表与完整左侧菜单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FF6335-25C7-4FB9-90BE-7F258A50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5B1061-1C04-4728-B2CE-78511B31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2CE21EC-E0E1-4D32-B128-604939F74A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87cd5718e24b27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8E7C52-E76F-4DC7-87B1-9307A7691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CE9C0B-5E64-41A7-96C6-5A0FA5433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8770FA-29DB-4254-9695-F9071D0A6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BEEFDE-7859-4501-94BB-CE988F000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岗位入口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C5A1D5-22B0-4C95-BD88-58025597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一级导航按账号权限组织，人员进入相应业务模块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516275-9B35-44B2-A25E-E87DD33CE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904B6C-7214-48B5-91E4-03BC5055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5854ED-D0D4-4B9A-B70E-A34FDC5D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321887-4A14-4441-9509-19DD686DE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商品资料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718096-A5BD-4AA7-96C6-7316147A6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名称、分类、价格与库存帮助人员确认具体商品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7F8D16-C5D4-4ED0-97ED-14B7CA033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9D8DDE-6050-4912-911B-819B2853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A29327-772C-48EB-B487-D3DA809C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792AE0-30EC-4405-8C74-BB3688CC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持续协同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39AF5DE-2F6B-40A0-9453-2F9278160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商品进入订单后继续衔接库存、采购和客户往来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372080B-3716-43A0-A115-96E6D0180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6743F21-7C75-40C3-84ED-CFD6CEE2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工作台提供业务入口，岗位权限决定可查看和处理的范围</a:t>
            </a:r>
          </a:p>
        </p:txBody>
      </p:sp>
    </p:spTree>
    <p:extLst>
      <p:ext uri="{BB962C8B-B14F-4D97-AF65-F5344CB8AC3E}">
        <p14:creationId xmlns:p14="http://schemas.microsoft.com/office/powerpoint/2010/main" val="14150974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3022A6C-69DD-4963-B522-2A6C9784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7BCDB2-68DF-4F37-8AFC-92E51AF65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7749E6-4B4D-461C-A9A6-6C01E2AA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分类按找货路径组织，不再按风格重复建树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C636D3-AECA-42F2-B185-724A74D89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现代、奶油、原木等风格适合做属性或专题；一级分类保持稳定，避免同一商品在多个风格树中重复维护。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D75F26-3E3D-43DD-A46D-DA4F01790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7A8EB4-FF3E-4D67-A749-8976F6644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80474A-6929-4FC6-BEC5-962B9B39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614998-8616-46AD-91A2-C053B4D89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7D63CC-E7F3-4076-894D-494FE377B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4EF0BD3-8231-4076-AFE9-8D4B87E1FF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cea813c3e64c94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B8ED54-AF36-4478-9652-877A286B3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家具：按空间与品类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F406E5-B7DD-4781-9A86-625F2D4C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沙发、客厅、餐厅、卧室、收纳，符合经销商和门店找货路径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62FFDE-B75B-41FC-8DE1-DF4DF35B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C9F5BC-2004-40F1-99FD-97DEFAE51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A887928-A334-4626-80AB-2B168ACFF2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c41e1ec4047b3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69383D-CC75-4D39-8159-ED991D3BA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窗帘：按交易对象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990F25-E03E-4B4B-AE76-160999D3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成品帘、面料、轨道分别对应套、米和套/根等不同下单单位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82AF0A-D802-4336-8B14-6B18BCF35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B09F61-CBFA-405B-943F-276F553F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14CFAA6-E44D-4154-A02B-A0C22C2660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4fccd49be042ab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4D819E-D973-402D-B37D-65F02BDBA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墙板：主材与配套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D9E351-CAC0-4684-99B3-2298A005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主材、造型、线条辅材分开，便于成套补货与缺件检查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9CCC48-A6D0-40A2-9AE7-619299F3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46BE23-B832-43C5-B302-80EDC82E4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A4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25739CB-4D2A-43E1-8524-2EBC75B628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a837c53f74f8a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40D7A8-1136-43D6-8187-64E249DE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灯光：主灯与系统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6CFDFD-1131-4590-96E0-4EDFAEB3A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主灯、无主灯、智能氛围灯区分安装和参数决策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60A6CCE-3E5E-4944-AA0F-EA94ACE9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721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2237466-1C40-4861-838F-2CC90F82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4102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风格用于导购，分类用于治理，规格用于成交</a:t>
            </a:r>
          </a:p>
        </p:txBody>
      </p:sp>
    </p:spTree>
    <p:extLst>
      <p:ext uri="{BB962C8B-B14F-4D97-AF65-F5344CB8AC3E}">
        <p14:creationId xmlns:p14="http://schemas.microsoft.com/office/powerpoint/2010/main" val="13718966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7A5EEFD3-061C-49C1-A0AF-68C87991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E0270F-2AE4-4852-A9CE-CA39A6CEA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943EB7-9386-4486-873C-DE16BF248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16个一级分类覆盖整屋软装核心货盘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D78B4F-5AF5-46F7-B0CA-B2EC3EC6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分类数量既满足业务覆盖，也避免首页入口过深；前12类可做高频导航，其余进入更多品类。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C1971C-E4A7-4579-A48C-69AF9AEA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CFD1EC-17B7-4110-A9F3-69FE0888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4E688-4825-4CFE-B88F-BA95DCDDB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A5E111-D670-4B5D-9FCE-ACC1B8811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A736E0-7164-4134-908C-BC5B02BA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EDDC1A-BB91-4799-976A-50966B1C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F94962-116F-4D4F-A5F4-B60F3952F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1738" y="21526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333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1D1C59-8237-4F44-B70B-7B3A3E4BB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7938" y="21717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家具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B8A199-6505-44B9-AA07-89F04ED1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1717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沙发座椅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B7EC45-3F18-448F-9CE3-0129E27C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F5A795-D286-40EF-98B8-5D259AC92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9CC5B6-CB3B-4B55-BD0F-EE7757328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BC51DD-9763-4A6C-B309-F638E64D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21526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333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47A489-9D6A-4495-B865-BDD3E69E1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21717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家具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061B40-54BF-4648-9A3A-16D49052A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2888" y="21717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客厅家具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EB0585-08A9-48A9-B8DB-176BA1A7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BC68E0-B7E4-4863-A83A-C984FF71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476855-88C5-4061-8EEB-FBCC956A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D61FE7-5369-4ED8-8A14-8BFFB9021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21526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333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F9E5B99-C9B5-48C8-8F3E-4BAC48F93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4813" y="21717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家具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F7D04A-2C61-488A-9B9B-5C4C3BA14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21717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餐厅家具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5DF09A-DEDA-4036-AA73-974C4084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47F11F0-4390-4FC0-8345-26825B1B7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2DC9CDC-1390-4976-87AB-C70D10FD2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B5EAB8-2164-4B8A-9A5D-7E81841A7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21526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333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14178C3-D965-4493-AC7F-7921775E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1717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家具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0A7FA4A-5CED-4A75-9C55-09AF5F69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9763" y="21717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卧室家具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D65A687-AB14-40CD-A3DC-2CEBC7F1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472EE5D-EFC9-4E43-8D19-5CF14421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E8F6BA1-A09B-4361-9A77-730D68A0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395A51F-F593-4CCF-8FE6-5032661DB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1738" y="30289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A4033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7013E84-1D67-4A11-993C-76D09353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7938" y="30480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家具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442E51A-5764-4A5F-ACCC-0750A4A7B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0480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收纳家具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97C160C-A2A4-4BE4-81D0-B5E8A83BE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2DDAEFA-81B1-4E96-AE67-BD31576C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9CD9D70-02E7-413C-A996-5591DB06A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86BEAE3-C2C7-4461-8F50-9A4662AB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30289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A4033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EEC9981-44E8-47CC-B41F-6FC8ADF8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30480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窗帘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50401B6-7E6E-4FC1-90DD-C66E00B75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2888" y="30480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成品窗帘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0F42BBA-BE49-47EA-95C9-C268B908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726719C-50B8-430B-8F27-068B55F7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E3079D0-2C5B-4382-8AF0-B5D2E5B4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19DE4D8-E8C5-4001-9773-CDED3679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30289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A4033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6388920-A4D7-4078-BF24-FCE933E21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4813" y="30480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窗帘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256EC60-0C65-4E17-A09F-195A67CF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30480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窗帘面料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8DE97B9-C8C9-4040-BB6F-DD975FCEC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C67ABE2-F573-4A74-B88C-516BB524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E22CA6E-FA3C-47AB-A219-6375479A2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864D74C5-A862-4BCA-99B1-FCD3E2683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0289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A4033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41E9CA3-4C2A-4C97-AF72-2AFAD7C60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30480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窗帘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0599D1C-1251-4ABC-AEE0-9F42A01A9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9763" y="30480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窗帘轨道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D6830F1-0BB3-460C-A7EE-DCECA30E3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8DDD1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B34EC7C2-53AC-4FF4-BA71-FBD802A3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27D0DA5-30BD-46B3-BBCA-11B3CA6A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5B2F6A2-5C6E-4AC0-9F82-755607A9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1738" y="39052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B9D44F65-C8FF-4356-B961-14ACC7F91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7938" y="39243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墙板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89809FF2-E3DC-4844-B148-18113D0F6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9243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墙板主材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27618BB-F270-487B-8302-FAD88B84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8DDD1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9A3412FB-00D7-42DB-B0CA-B7B451CB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036D41A-BA27-4183-B437-A3D507CF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441127DF-E1E6-4226-8B04-D655AF7C3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39052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A9BBFC40-F33F-42F8-92AE-C9C5EAB7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39243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墙板</a:t>
            </a:r>
          </a:p>
        </p:txBody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D121A135-C6EB-4B60-A89A-1E53895B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2888" y="39243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墙板造型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1918DD5F-A145-487F-9F88-98D80BC7D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8DDD1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A2ED81D2-88B8-45B9-8484-7E715EED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4F5C62EC-BEDB-4739-B893-9EF4B9573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03377610-ECB9-42A0-9507-50204D1C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39052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1C1C58A4-DB10-4EBF-A9EA-8EC788103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4813" y="39243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墙板</a:t>
            </a:r>
          </a:p>
        </p:txBody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9769B0D8-8013-4E41-A5DB-2D8081EA4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39243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墙板线条辅材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1CF285F-BC28-4E7E-91AE-ADD40435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8DDD1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6C451F49-83EF-428F-B7B5-0E98B24C9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8D9F2628-4E40-4EDC-A95B-2F49F181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5DBB59CB-7F42-4459-AE4F-E24D1B68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39052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B76FC88A-AE64-4B25-BC5E-3447E5642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39243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灯光与软装</a:t>
            </a:r>
          </a:p>
        </p:txBody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CA38E3C4-97FD-4FCE-A882-7E4DCA8E5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9763" y="39243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主灯照明</a:t>
            </a:r>
          </a:p>
        </p:txBody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42B3ED82-654C-4256-9D17-3EC7AB23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03ED2DF2-FF51-4CE1-B2C7-6B7BE3DF9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11ACFA4A-41AE-46B9-BEEF-74D93D98E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C85E7757-E393-4B5A-8460-68490625F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1738" y="47815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E6655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69FC8BA8-30D3-4A82-BB25-04E837E0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7938" y="48006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灯光与软装</a:t>
            </a:r>
          </a:p>
        </p:txBody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55B9D261-423C-47C9-A328-D26856AEA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8006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无主灯照明</a:t>
            </a:r>
          </a:p>
        </p:txBody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9721DC9D-847D-46A1-ACFA-04EA956A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73859F62-EFD8-4D3E-85B2-1CD6EA8E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0AA1A970-C0D4-4E27-8AA4-74647BFF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C0449687-6F5D-4178-8850-6C23EDABB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47815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E6655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C7C82A6B-DE18-4EBA-BDCB-DC59788A2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6375" y="48006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灯光与软装</a:t>
            </a:r>
          </a:p>
        </p:txBody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541D3E1D-CE77-423F-B4ED-FEE1084A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2888" y="48006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智能氛围灯</a:t>
            </a:r>
          </a:p>
        </p:txBody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C5901E5B-5EA4-4CF7-BB4D-6F5D95530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467A008A-C317-436D-B42A-A96679766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B0E18E51-CA03-47D4-A182-DABD61B3F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2C5EF5CE-9065-4588-9720-AE2528CC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8613" y="47815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E6655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5DA24F8A-09F5-4E77-A9D9-57DBB1EC4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4813" y="48006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灯光与软装</a:t>
            </a:r>
          </a:p>
        </p:txBody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BB5DE3F7-6E23-4E1F-9F6B-F72DB85D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48006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地毯布艺</a:t>
            </a:r>
          </a:p>
        </p:txBody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4A683B7E-2CD5-4E9A-BB14-4BD39919C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2A4E6C1A-8BE3-436D-A441-4543C2061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6B3D560F-E061-45D8-A770-3A1E7B13A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875DBCE1-0E85-439C-9DEB-71D1FFE4E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781550"/>
            <a:ext cx="68580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E6655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46694865-C2E3-47FB-9F95-6FEC7B4C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4800600"/>
            <a:ext cx="5334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48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8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灯光与软装</a:t>
            </a:r>
          </a:p>
        </p:txBody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3019725D-552C-4869-88EE-1CF73F29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9763" y="4800600"/>
            <a:ext cx="1042988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家居饰品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0C9E1E9C-4868-4A87-9987-E2ED6A98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5772150"/>
            <a:ext cx="8305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B58623C3-336E-45FA-8293-3F56B574A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810250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一级分类负责快速找货；材质、尺寸、颜色、功率等进入属性与规格</a:t>
            </a:r>
          </a:p>
        </p:txBody>
      </p:sp>
    </p:spTree>
    <p:extLst>
      <p:ext uri="{BB962C8B-B14F-4D97-AF65-F5344CB8AC3E}">
        <p14:creationId xmlns:p14="http://schemas.microsoft.com/office/powerpoint/2010/main" val="155138782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8934918-FD6A-4CAF-8DC9-6962CD0B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0E192F-B283-4486-9290-1E89ACDD0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5BB57B-35F0-4FF5-A751-2FE76E677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分类管理：名称、顺序与商城可见范围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31168-650A-4C85-83B2-B0EAB3478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家具、窗帘、墙板与灯光按交易对象组织货架。历史类目可调整商城可见范围，同时保留相关业务数据。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F65D88-121C-4948-8B3C-4267D068E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A111E9-AB48-4B87-96E9-E34248512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C6D40-ADD3-4116-8C6A-81E70D410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517918-F62A-4766-BE20-4C75D671D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9EAA48-304B-4629-99DA-47A49B32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商品分类与完整左侧菜单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24B966-7623-49BD-8E6D-95A51876B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FED71B-5AC1-47AC-9618-5FBB5FE8F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0BFCBC2-E5F3-45CD-8D9B-057F79E15D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24cf825bbf4b20"/>
          <a:stretch xmlns:a="http://schemas.openxmlformats.org/drawingml/2006/main"/>
        </p:blipFill>
        <p:spPr>
          <a:xfrm xmlns:a="http://schemas.openxmlformats.org/drawingml/2006/main">
            <a:off x="2586718" y="2362200"/>
            <a:ext cx="3722914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296361-6BB2-4AC8-BE87-23C0DF82C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73AD02-E050-4E0C-8401-1F156B1C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DEE214-D94C-4CE8-9BF8-907C96F9E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71C0A2-34DD-43B9-AB67-D3728B849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16个一级入口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9ED552-CE4E-4F53-A758-07718533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家具、窗帘、墙板、灯光与软装补充品均可直接进入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8EB6D5-4612-4226-9175-DDB89839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84EB22-6118-4DD4-9DA3-A887A582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69DB9F-60C7-4E25-B726-22E93BD2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DEFF0B-33B2-47E5-AFBE-8C3714F3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顺序有业务逻辑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1BFCB1-5E5B-467D-B5FC-C3DA77754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先家具，再窗帘、墙板，最后灯光与软装补充品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E7BF6C-221E-481A-A38D-7EFC36278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105506-8198-44AD-982A-3CA05DA91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EC830D-0262-40D8-AC82-750B3E5E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F3B825-1A91-4DFE-B39E-8AF81EFD8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历史类目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975A0A-D161-48B6-B2DF-4405BF06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不再经营的类目可隐藏，关联历史数据保留以便查询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EB2704-49DE-40B0-B681-527395ED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0CE036F-BAC7-4BEC-956A-C2A893A3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分类整理提升找货效率，同时保留历史数据可恢复性</a:t>
            </a:r>
          </a:p>
        </p:txBody>
      </p:sp>
    </p:spTree>
    <p:extLst>
      <p:ext uri="{BB962C8B-B14F-4D97-AF65-F5344CB8AC3E}">
        <p14:creationId xmlns:p14="http://schemas.microsoft.com/office/powerpoint/2010/main" val="11837083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FF8D3A8-B2A9-490F-BABC-69B2591E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7046FC-E52C-4984-8962-E0251293C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2B28DB-150E-4528-9536-5BD46E7D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分类、属性、规格、多单位各司其职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0A7148-BBEE-425F-A52F-D6CCA3008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一个字段只承担一种责任：分类回答去哪找，属性回答如何筛，规格定义成交对象，单位定义订多少。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AB6F10-033D-4C49-A93B-03EB27F4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37056C-04AC-4A21-8DCD-BBD2CE40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78F803-15B6-406B-BC70-B663796D0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CDAE4B-0A87-4262-B6F0-6B3E1D06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25908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C17726-06A4-4DF3-AA45-9825AA494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E767A0B-D4E7-413D-8064-F4889D669B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ec70ee90cf4b1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FB1EEA-2A41-4B67-BFD6-F8440250B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F23308-8FE6-4F47-8EA9-07548D21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4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4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按空间或交易对象进入正确货架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EDB728-27CA-40A4-BBF2-B68894D4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25908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7C02C7-8251-4FE9-80B0-1497C20DE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83E8620-324D-40A0-BC3B-6A49E7F210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daa9f26cbe48f8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A1678A-80B7-492A-B466-3730C0E8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属性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28D56F-EA17-44C5-B642-A3A1EF61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4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4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风格、材质、遮光率、色温等用于理解和筛选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2531D0-A724-45F9-97B0-7FBC991FE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25908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ED570F-5711-497C-8604-485DBC8DB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CE5AB50-BAD7-4E99-A738-E307D72725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f70ef6b2b74919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E61C52-B0EF-47E0-A50E-E9053F82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规格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A78C65-6B25-42A6-BA45-BCF7FE0E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4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4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尺寸、颜色、工艺、功率等组合形成具体SKU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46C2D5-9FEA-4229-AE1E-13DC28BD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25908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20F0750-2A37-4BB2-89C0-A74038DCC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A4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553E98EE-D6B1-449B-87DD-537CA5562D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fbbf266fe34fef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CA5E9A-6CD0-4CC8-AF50-FF9A9997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自定义字段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54CCA3-AF63-429E-816A-2B80EE307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4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4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承接企业内部型号、系列和资料口径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9C7365B-B067-4B1C-9F74-273D7925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259080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0B85E72-F0A7-43FD-8404-73B535A2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D604C72B-00F6-4E77-BB26-C7D99784DE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1914c06fca46d9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B147B4A-D1B4-43F1-AA6F-CD31CD077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多单位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D9DA64F-F33B-4E23-973C-44231AD0B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4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4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面料、板材、线条和灯具分别设置米、片、支、只等成交单位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3F68FB6-B971-4E36-93BF-C3C9F21F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578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4DDF414-1AE2-468A-B13C-E96535D0E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959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商品建模的目标是让客户和仓库认定同一个交易对象</a:t>
            </a:r>
          </a:p>
        </p:txBody>
      </p:sp>
    </p:spTree>
    <p:extLst>
      <p:ext uri="{BB962C8B-B14F-4D97-AF65-F5344CB8AC3E}">
        <p14:creationId xmlns:p14="http://schemas.microsoft.com/office/powerpoint/2010/main" val="153977856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30E878-A47E-4F66-819B-A9DFD794F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B7BE13-BFA6-4F1A-9229-48BBA2431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19484F-6079-4698-A032-288C3A674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家具：空间、尺寸、材质与颜色共同确定SKU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BD3CF-5287-4065-8B32-412228192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家具商品先按客厅、餐厅、卧室等空间找货，再通过尺寸、框架/面料材质与颜色完成选型。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33A7DB-AE2D-442E-B14A-E101EB72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6BC627-9D6A-47E5-B947-7D3A9DB72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6BBD9-30D7-4204-9768-92AB314BE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AFFF715-6330-45B9-9C99-A5FE5702EF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118eee8640403b"/>
          <a:srcRect xmlns:a="http://schemas.openxmlformats.org/drawingml/2006/main" l="0" t="12857" r="0" b="12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38350"/>
            <a:ext cx="6667500" cy="3714750"/>
          </a:xfrm>
          <a:prstGeom xmlns:a="http://schemas.openxmlformats.org/drawingml/2006/main" prst="roundRect">
            <a:avLst>
              <a:gd name="adj" fmla="val 4103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AE8854-8CDD-47A3-980F-58D685185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764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2BE38C-C3C2-4539-BA1D-34918D6F2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2288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DA027D-E0ED-468C-A7CB-C8540793E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2479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7CC8E5-B2FF-432F-8AEF-DC8E5BF08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2002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空间品类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E1296F-0CF5-484D-A724-4D836D6B9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5336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沙发、茶几、餐桌、软床、收纳柜分别建档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B3F9DE-F497-402D-8617-D3D633F2E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1813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EFCE8F-B28A-43BF-8ACC-4B006E0F0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3337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AE786E-FF60-4CD5-A42F-0A1BA3A7D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3528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44C4B7-5586-49D5-83F4-48EA12357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3051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交易规格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3A4D4B-A743-4E8D-AFA2-28C8B3BCC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6385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尺寸、面料或皮色、木色等真正改变成交对象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65EC80-DD7A-48BC-8A02-82F29EE00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2862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54197E-0937-451F-8038-461C5F44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4386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08517E-0504-4BD1-97B1-F443A17D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44577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17A86B-91C7-4618-A8B8-C437461E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4100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组合边界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250C30-46CA-458F-A618-5637587B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7434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整屋组合可做选品专题或套餐，不替代设计BOM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058513-BF8D-4964-888C-5B9EAEC62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905500"/>
            <a:ext cx="81153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0178D3-C68A-4510-8B96-000D801BA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43600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家具选型可结构化，但系统不自动完成空间设计与尺寸适配</a:t>
            </a:r>
          </a:p>
        </p:txBody>
      </p:sp>
    </p:spTree>
    <p:extLst>
      <p:ext uri="{BB962C8B-B14F-4D97-AF65-F5344CB8AC3E}">
        <p14:creationId xmlns:p14="http://schemas.microsoft.com/office/powerpoint/2010/main" val="20251049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AFBB38-9C8D-4FA9-80AE-445F9354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973ACB-C79B-4B2E-A907-B3C3F441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EE60C-AFC0-489D-86A0-29E7F543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窗帘：面料、成品帘、轨道和电机分层建档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B006E9-CB6B-4EF4-B5A4-D672BA43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面料按米成交，成品帘按套成交，轨道与电机按套或根成交；不同对象不混在一个模糊商品里。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B1A1A1-C205-4C28-8AA8-FFCFD56D6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86282D-71C7-4A4B-9EF5-FB2BBF67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B387A2-BAFA-435E-ABE5-46C64D23F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27370AB-0596-43F0-9FC0-9C300537B7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22262feee047cd"/>
          <a:srcRect xmlns:a="http://schemas.openxmlformats.org/drawingml/2006/main" l="0" t="12857" r="0" b="12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38350"/>
            <a:ext cx="6667500" cy="3714750"/>
          </a:xfrm>
          <a:prstGeom xmlns:a="http://schemas.openxmlformats.org/drawingml/2006/main" prst="roundRect">
            <a:avLst>
              <a:gd name="adj" fmla="val 4103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6DDCDE-FC94-4310-947E-062A3A133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764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DD6148-1DAF-4760-83B7-9D56E6A72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2288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B3914D-9327-4BC9-8ADB-D09DD996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2479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17F37B-5DDE-4D60-842B-D74F0F0E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2002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面料参数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927A69-F627-47DF-9A2B-48CA9526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5336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颜色、定高、遮光率、材质肌理进入名称、属性或规格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B29869-F445-406A-A046-082A04AC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1813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B9B864-AE8F-4BC7-AA3A-415F341BF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3337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D55B9C-2D15-4763-BB2B-93D095115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3528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AAEF5A-2406-44B8-B31E-FE7E5A25B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3051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轨道系统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783EF0-A44D-45D4-A102-796D81CF2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6385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单/双轨、长度、安装方式、电机组合明确为可交易对象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2C6A3A-4637-48EA-8BB9-D65977B3C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2862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33160E-D268-4FC6-B4AE-BC3CAEF5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4386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DF8D1F-4F12-4674-8A53-75935E92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44577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46A2F9-6BDA-473B-AFF2-32C8C6B6D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4100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定制边界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90532B-9D0C-4349-AFF0-E1D787BC0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7434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测量资料按受控清单交接，由人员核准有效版；量房复尺另行立项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70DE25-B378-4187-BC0E-8149BD14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905500"/>
            <a:ext cx="81153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CFEBDB-2E25-48BA-B695-877C4B63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43600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先把可交易材料建准确，再由人员确认实际尺寸与工艺</a:t>
            </a:r>
          </a:p>
        </p:txBody>
      </p:sp>
    </p:spTree>
    <p:extLst>
      <p:ext uri="{BB962C8B-B14F-4D97-AF65-F5344CB8AC3E}">
        <p14:creationId xmlns:p14="http://schemas.microsoft.com/office/powerpoint/2010/main" val="12420300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D7C16B-61FB-4AD1-AAD0-64F69AE78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41666-C4A9-4C52-8718-07B67FB4E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3AB655-90CE-455B-971D-50908AA2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墙板：主材、造型、线条与辅材成套管理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92488-1C07-446C-BD93-5055FA53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墙板项目最怕主材有货、辅材缺失；分类和订单明细需要同时覆盖饰面板、格栅、收边与胶粘材料。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AA37B5-E672-4A20-99A4-0C063BEFA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8AF9C9-7625-4834-B738-9A5F0BC6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A5A5D0-9661-4BB4-8AB7-32E7CD4F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A8CBD42-0475-415D-A7DD-606E046AB8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9947b5d3014987"/>
          <a:srcRect xmlns:a="http://schemas.openxmlformats.org/drawingml/2006/main" l="0" t="12857" r="0" b="12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38350"/>
            <a:ext cx="6667500" cy="3714750"/>
          </a:xfrm>
          <a:prstGeom xmlns:a="http://schemas.openxmlformats.org/drawingml/2006/main" prst="roundRect">
            <a:avLst>
              <a:gd name="adj" fmla="val 4103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FA3B4-9398-4A99-BDA9-5E113194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764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8D7EDD-F470-42E4-B0C4-26AE6E19A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2288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22921F-6430-4374-8704-5CE2C1748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2479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F00872-E8C0-4598-B3E3-A68D30E6A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2002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主材身份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CED005-4EA8-4088-ADFD-7BE0B9CE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5336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纹理、厚度、宽度、长度和基材共同决定具体板材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D316A3-4A98-4B49-851D-7A6F06D6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1813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52AC52-C734-4575-8472-6802D1BA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3337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BF114F-F817-4B0C-83EA-CC264EAE3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3528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44A670-00E6-45E1-8ECB-69940125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3051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配套完整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4E84FE-946F-4A55-B51D-AB4EF0B86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6385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格栅、腰线、收边条与免钉胶单独建SKU并可同单采购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15BFDA-8844-4669-B131-7616B4B3B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2862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F7B0CF-C8EF-482C-9867-7248D9D3A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4386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A9EBBD-F2FC-44DE-B812-C22840147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44577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C9194B-ADEA-4377-9FE5-05FA1259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4100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单位清楚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897170-D2D8-434B-9702-17780A3C4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7434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片、支、箱等单位与换算口径在下单前确认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99E697-8B8A-44BE-8065-78B6C1E31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905500"/>
            <a:ext cx="81153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783197-B8AF-4DEA-B212-E1B88F3A2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43600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墙板成套供货依赖清单完整，不等同于生产拆单</a:t>
            </a:r>
          </a:p>
        </p:txBody>
      </p:sp>
    </p:spTree>
    <p:extLst>
      <p:ext uri="{BB962C8B-B14F-4D97-AF65-F5344CB8AC3E}">
        <p14:creationId xmlns:p14="http://schemas.microsoft.com/office/powerpoint/2010/main" val="30969627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D627FD-9031-42EB-9EEF-A7803015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B1DE4A-E493-4647-BD8C-57091632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63236-A7BA-49D3-93D0-2ABC0A00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灯饰：主灯、无主灯与智能控制分别选型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41C180-97EF-4EB7-B229-7703FF93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灯具不仅看外观，还要确认功率、色温、光束角、开孔、安装方式和控制协议。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807AE1-F159-4860-A44A-3C1335626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C17FC9-FBF5-4DE6-BA04-81E4B9F1E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E8E892-5D4C-437C-9C5B-5D59FFCA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8EDA103-BB56-4437-ABB9-223966367A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36dbba477b4395"/>
          <a:srcRect xmlns:a="http://schemas.openxmlformats.org/drawingml/2006/main" l="0" t="12857" r="0" b="128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38350"/>
            <a:ext cx="6667500" cy="3714750"/>
          </a:xfrm>
          <a:prstGeom xmlns:a="http://schemas.openxmlformats.org/drawingml/2006/main" prst="roundRect">
            <a:avLst>
              <a:gd name="adj" fmla="val 4103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428E98-7AFD-43F7-8320-3C9B15ACF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764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9AE96C-FC03-4CA6-A961-1FF6ABE43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2288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8C59DB-B27D-474D-A271-E6C64244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2479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9B0B15-3E96-43C2-B018-24BED2980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2002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主灯表达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1E090E-9C8B-4806-9D6D-D843F5FB5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5336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吊灯、吸顶灯和壁灯按尺寸、功率、材质与光色区分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495F8B-EDDB-4EF1-B57A-908CB8080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1813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63AD0E-C93C-42B3-8903-B993A2179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3337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76323D-59B9-4892-8DA7-6FA2D7B05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3528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D14C99-E211-4A50-8254-D68ED2289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3051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无主灯参数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D804E3-3BB2-41A9-84EC-E8102CB9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6385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筒射灯、磁吸轨道和灯带按功率、色温、角度与长度选型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7E37D0-1E22-48D5-BB36-BD84EC372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286250"/>
            <a:ext cx="3810000" cy="933450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5286A1-625B-47EA-9754-0A8CF39BB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438650"/>
            <a:ext cx="4381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2ED898-0E4A-40CC-A137-720D7EFD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44577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51D340-1E28-4CFF-A460-B7BC560AB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44100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F84C6A-E820-4AE4-850A-8AD853A91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743450"/>
            <a:ext cx="3371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场景配灯属于可选扩展，具体范围需结合应用和照明业务确认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74A4C0-6327-49E1-A907-5A6A57FF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905500"/>
            <a:ext cx="81153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0C4690-F2F4-4A6B-80AF-58AD78E5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943600"/>
            <a:ext cx="781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参数化选型可落地；照明设计、点位图与回路计算另行确认</a:t>
            </a:r>
          </a:p>
        </p:txBody>
      </p:sp>
    </p:spTree>
    <p:extLst>
      <p:ext uri="{BB962C8B-B14F-4D97-AF65-F5344CB8AC3E}">
        <p14:creationId xmlns:p14="http://schemas.microsoft.com/office/powerpoint/2010/main" val="103806458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C7138B7-90C2-4B06-9ACF-BE36EAAEF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83FEA6-D9F6-4927-86C4-1C5CB786C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BDDBC7-26EC-471C-BDE5-CCD7B021F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材料与参数必须落到可交易商品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223B91-30D7-4AB8-8F84-F4E61BCC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材料、轨道、墙板与灯具按规格建档。配图为场景示意，实物以商品资料为准；交易对象由编码、规格和单位确认。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B23B3E-3EBE-42C3-97B2-7AD47BEC5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5B6391-7313-466D-991F-C955A5E6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78145-05E4-4C90-8C5C-8EF6802DB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5BF50E-0D31-4093-9AEE-90E4AE43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D8D3DED-B9FA-4C46-815C-536FA89610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ecabb581844186"/>
          <a:stretch xmlns:a="http://schemas.openxmlformats.org/drawingml/2006/main"/>
        </p:blipFill>
        <p:spPr>
          <a:xfrm xmlns:a="http://schemas.openxmlformats.org/drawingml/2006/main">
            <a:off x="781050" y="2133600"/>
            <a:ext cx="1066800" cy="1066800"/>
          </a:xfrm>
          <a:prstGeom xmlns:a="http://schemas.openxmlformats.org/drawingml/2006/main" prst="roundRect">
            <a:avLst>
              <a:gd name="adj" fmla="val 1428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1403A4-9B6F-4CEA-A21A-017FA67BD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2098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亚麻遮光布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4921A0-1898-443F-B00F-061F225F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米制交易 · 遮光率 · 定高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29EA0D-D2C9-49EE-A261-2CD1D6E0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6C435B-80E3-436B-885D-91EA5333C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窗帘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195769-ED3E-4814-B025-DC128DA9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68677F72-F02D-49CE-AEE5-F8906C2F06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47b95395fc44e2"/>
          <a:stretch xmlns:a="http://schemas.openxmlformats.org/drawingml/2006/main"/>
        </p:blipFill>
        <p:spPr>
          <a:xfrm xmlns:a="http://schemas.openxmlformats.org/drawingml/2006/main">
            <a:off x="3524250" y="2133600"/>
            <a:ext cx="1066800" cy="1066800"/>
          </a:xfrm>
          <a:prstGeom xmlns:a="http://schemas.openxmlformats.org/drawingml/2006/main" prst="roundRect">
            <a:avLst>
              <a:gd name="adj" fmla="val 14286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013908-3899-43AB-A7EB-1486F5685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2098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静音双轨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35083F-7166-4EEE-88AE-95F11E0BB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套制交易 · 长度 · 轨道结构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F6757E-61BC-4328-8347-4814AF34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698FF3-E754-4CF7-88DB-1C25D94F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窗帘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FE8674-03BB-4C64-97F6-6863E5345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A0E67122-AA74-4CB8-8510-3FB3D7054B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c24a9ea4ea4a63"/>
          <a:stretch xmlns:a="http://schemas.openxmlformats.org/drawingml/2006/main"/>
        </p:blipFill>
        <p:spPr>
          <a:xfrm xmlns:a="http://schemas.openxmlformats.org/drawingml/2006/main">
            <a:off x="6267450" y="2133600"/>
            <a:ext cx="1066800" cy="1066800"/>
          </a:xfrm>
          <a:prstGeom xmlns:a="http://schemas.openxmlformats.org/drawingml/2006/main" prst="roundRect">
            <a:avLst>
              <a:gd name="adj" fmla="val 14286"/>
            </a:avLst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1906B4-6576-4436-B4C6-417CE2DB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098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胡桃木饰面板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94916B-9153-4B32-8D09-F8E51D44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片制交易 · 厚宽长 · 饰面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651C59-F7B5-4BC9-A5FD-99AE9127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DDD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28553A-9718-4C9E-82B0-512EA5B86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墙板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E033BF-1CF5-418C-95FB-6B7FD25BD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4EF44437-8F34-482E-9300-2E9FD259F2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f238bd0ebe4d7a"/>
          <a:stretch xmlns:a="http://schemas.openxmlformats.org/drawingml/2006/main"/>
        </p:blipFill>
        <p:spPr>
          <a:xfrm xmlns:a="http://schemas.openxmlformats.org/drawingml/2006/main">
            <a:off x="9010650" y="2133600"/>
            <a:ext cx="1066800" cy="1066800"/>
          </a:xfrm>
          <a:prstGeom xmlns:a="http://schemas.openxmlformats.org/drawingml/2006/main" prst="roundRect">
            <a:avLst>
              <a:gd name="adj" fmla="val 14286"/>
            </a:avLst>
          </a:prstGeom>
        </p:spPr>
      </p:pic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BE3B8A-A86C-434F-965B-866678BDD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2098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声学格栅板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63CAD9-55CD-468E-B1F7-BF5D89EE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片制交易 · 材质 · 造型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B895252-DE14-44DA-8D18-CDF02209F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DDD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C6F3CC-1ACA-4185-906E-B675FA53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墙板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0C91761-2056-4009-B2EA-BAC1E9C04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5ADDA3A2-BBC4-4C5C-AD0F-0C1D591D60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c03c555cea48c0"/>
          <a:stretch xmlns:a="http://schemas.openxmlformats.org/drawingml/2006/main"/>
        </p:blipFill>
        <p:spPr>
          <a:xfrm xmlns:a="http://schemas.openxmlformats.org/drawingml/2006/main">
            <a:off x="781050" y="3943350"/>
            <a:ext cx="1066800" cy="1066800"/>
          </a:xfrm>
          <a:prstGeom xmlns:a="http://schemas.openxmlformats.org/drawingml/2006/main" prst="roundRect">
            <a:avLst>
              <a:gd name="adj" fmla="val 14286"/>
            </a:avLst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89A42B4-680F-48E7-9DEC-7B59A9D2A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0195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护墙腰线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3E1DC3A-9026-4B35-9CC7-B14EBC90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支制交易 · 颜色 · 长度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A9CC1A1-B070-469D-809A-55171DECB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DDD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AD29835-1FEF-4379-9CF7-ABBD6912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A4033"/>
                </a:solidFill>
                <a:latin typeface="Microsoft YaHei"/>
                <a:ea typeface="Microsoft YaHei"/>
                <a:cs typeface="Microsoft YaHei"/>
              </a:rPr>
              <a:t>辅材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6527132-F1EB-4907-83B9-525315C4B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47905903-9BFF-4C14-8659-6C76907BD4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03408df82e4667"/>
          <a:stretch xmlns:a="http://schemas.openxmlformats.org/drawingml/2006/main"/>
        </p:blipFill>
        <p:spPr>
          <a:xfrm xmlns:a="http://schemas.openxmlformats.org/drawingml/2006/main">
            <a:off x="3524250" y="3943350"/>
            <a:ext cx="1066800" cy="1066800"/>
          </a:xfrm>
          <a:prstGeom xmlns:a="http://schemas.openxmlformats.org/drawingml/2006/main" prst="roundRect">
            <a:avLst>
              <a:gd name="adj" fmla="val 14286"/>
            </a:avLst>
          </a:prstGeom>
        </p:spPr>
      </p:pic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524B9EE-2C23-4A03-9A81-8E84A0C2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195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防眩筒灯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93A786C-2CAB-4FCA-A1A4-828EDF52D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只制交易 · 功率与色温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2A5C565-8148-4DCE-B5B1-4F97879A5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B795B70-CBBE-4E79-98C4-C74A7CA1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照明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BF25B7F-AF93-4B79-BF83-3D944A086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5D2D5CD7-935E-4350-BFDC-9AF9514CFD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038fd80abc49d5"/>
          <a:stretch xmlns:a="http://schemas.openxmlformats.org/drawingml/2006/main"/>
        </p:blipFill>
        <p:spPr>
          <a:xfrm xmlns:a="http://schemas.openxmlformats.org/drawingml/2006/main">
            <a:off x="6267450" y="3943350"/>
            <a:ext cx="1066800" cy="1066800"/>
          </a:xfrm>
          <a:prstGeom xmlns:a="http://schemas.openxmlformats.org/drawingml/2006/main" prst="roundRect">
            <a:avLst>
              <a:gd name="adj" fmla="val 14286"/>
            </a:avLst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15EC772-34B7-4A57-87EF-31C55C6EB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195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磁吸轨道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54E6CD29-2342-44FE-9B08-FAF485B0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根制交易 · 安装方式 · 长度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4E0431D-7AD6-4E55-8BC1-7035E9C66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5AD844B-6E56-4B96-B558-8C811E7F1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照明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DB55B85-9B3B-4741-9428-A7629C5F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30DB8687-1670-424F-94BE-456528F3A0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326870c1614eb9"/>
          <a:stretch xmlns:a="http://schemas.openxmlformats.org/drawingml/2006/main"/>
        </p:blipFill>
        <p:spPr>
          <a:xfrm xmlns:a="http://schemas.openxmlformats.org/drawingml/2006/main">
            <a:off x="9010650" y="3943350"/>
            <a:ext cx="1066800" cy="1066800"/>
          </a:xfrm>
          <a:prstGeom xmlns:a="http://schemas.openxmlformats.org/drawingml/2006/main" prst="roundRect">
            <a:avLst>
              <a:gd name="adj" fmla="val 14286"/>
            </a:avLst>
          </a:prstGeom>
        </p:spPr>
      </p:pic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B14D039-FA61-4EC5-912D-28DA2DA7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0195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灯控网关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28CF5D0A-410A-440F-A76F-587EC1259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个制交易 · 协议 · 接入路数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2CED465-C69A-4012-A4C6-078023A77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3EE9A7D0-3E1B-4A0E-A480-47C3690DE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智能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6128EA15-843B-416F-B13A-E7DF3DE8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772150"/>
            <a:ext cx="84963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069DC57-3F47-4C24-AE36-9567CA26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810250"/>
            <a:ext cx="819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参数化商品覆盖窗帘面料与轨道、墙板主辅材和无主灯货盘</a:t>
            </a:r>
          </a:p>
        </p:txBody>
      </p:sp>
    </p:spTree>
    <p:extLst>
      <p:ext uri="{BB962C8B-B14F-4D97-AF65-F5344CB8AC3E}">
        <p14:creationId xmlns:p14="http://schemas.microsoft.com/office/powerpoint/2010/main" val="88623135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2205EFE-6817-48AF-83E0-E4966FF01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FC1493-5E90-4A6F-9BA5-A7564221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610967-1F35-4B6E-A854-3FFBDC31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商品列表统一呈现家具与参数化货盘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BAB80B-8264-4CB2-9853-2DD965FBE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商品工作台可按名称、编号和分类检索，家具、窗帘面料、轨道、墙板主辅材和灯具在同一目录管理。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92F45E-3369-44D4-94FD-05387BD5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3EE3D5-0479-45C7-BA3A-FFB6ABB8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C5FBF6-BE03-4B64-B34C-4396D9A7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0E1684-A0D2-4C01-AC88-9C8A1084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7B737C-24B6-4DF4-88B8-C5E95B2D9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商品列表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9DD6D1-B2F9-4E75-BF5F-1AA00195D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AB846D-F7DC-427A-A919-D62BE3DEA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922CC94-FE72-4043-8FF7-62CA393B3E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0277dcaa71434e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FBC50F-5D03-4BD0-8B8E-065E945B0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ABE64F-A209-4CB6-838D-C190EB42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398E5A-F8FD-4896-BE57-FE9725A05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405CC5-7FE1-4BEA-827B-C57667307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统一商品目录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717F75-3E7E-4BA3-A761-A04EDD0C9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家具、成品帘、灯饰和配饰在同一目录管理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DCC14C-6E5D-40FA-8B3A-33CF0BDF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4A053B-C19E-40C1-A4E4-A596E91E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38DB7C-259D-4929-BD2C-C6546C83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FC8A0F-E534-4791-8077-9D9B29A8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规格化商品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93E491-7154-4CB9-B7F5-7F22AE30D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窗帘、墙板和无主灯按规格维护商品与库存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09EC3F-2468-461E-970C-CC611C8D6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DDFB9B-7A99-45EB-8654-15396CAFA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E34CB7-7F51-4EF5-84E8-62F27DC0E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37C4969-9FB1-465C-A6D7-515E45B9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跨品类检索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30D8CE-7B16-4BC5-BB76-17787806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商品编码与名称帮助销售和仓库定位准确对象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940D4CA-737E-461A-A390-221380D2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E7FF35-EDAF-441B-860A-478FECF6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按商品编码、名称和分类检索家居软装货盘</a:t>
            </a:r>
          </a:p>
        </p:txBody>
      </p:sp>
    </p:spTree>
    <p:extLst>
      <p:ext uri="{BB962C8B-B14F-4D97-AF65-F5344CB8AC3E}">
        <p14:creationId xmlns:p14="http://schemas.microsoft.com/office/powerpoint/2010/main" val="23726567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6B98F3-FBC0-49AE-A66C-7E451859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8584C8-3BF6-4F01-A910-D3065D85F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754299-B789-4C1E-B3CF-BE2A9ED7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商品基础资料建立唯一身份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FA877-ADEB-489D-B872-EA78CEB9B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商品基础资料用于维护名称、编码、分类、单位、品牌、图片和企业字段，让各岗位使用一致的识别口径。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0ACAA3-E9ED-4619-955D-A18A5014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B0527-F0AB-4D80-AF79-8229AE619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E70F82-324E-47E6-8FB7-2D5E3FB7A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291FF-434A-4E77-8533-9F475AEA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02AA5-A72D-4B1C-84EF-D29FEDF20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商品编辑基础资料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46B5CC-C057-4E57-B745-E2867903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0D7281-E306-48C8-86FC-B9D710BAD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44B002B-8ABD-4271-8CEB-E488BCA826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75762be6fe493d"/>
          <a:stretch xmlns:a="http://schemas.openxmlformats.org/drawingml/2006/main"/>
        </p:blipFill>
        <p:spPr>
          <a:xfrm xmlns:a="http://schemas.openxmlformats.org/drawingml/2006/main">
            <a:off x="828675" y="2362200"/>
            <a:ext cx="723900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4020D-07FB-40A4-AF1C-7E60885A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0FBE78-0D7C-4093-93E9-567CFE173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6F1906-CF67-4A92-B36C-29FF1799F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58EEB7-4492-433A-AD5C-711FE3E5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名称与编码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8611E2-E60B-4411-98DE-3285C9917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客户、销售和仓库使用同一套识别口径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7C873D-268B-4868-8962-B123406A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3E9779-D5C7-4D1A-9119-F2D4E9955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D09FF6-7029-4128-8CEF-9FA9115E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2D1381-B5C0-4315-B2F1-E87D5670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分类与单位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13B5A2-CB63-4A1A-8BFA-8CC45F3E9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明确从哪个货架进入、以什么单位成交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C20441-F66C-4518-B648-39C1CFBA3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12649B-C1B0-43C2-B5F6-B2B79874B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4E3DF9-05B9-4E3F-9992-20C641A2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E991A7-BC61-49DA-A60A-A585C720F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校验提示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1AE48DD-2649-4AAD-AC3D-22AB63F99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页面红字提示一件商品只保留一个名称，避免重复建档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E7C3998-7ABB-471E-9C31-87CA886C5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1C75829-9A1D-40A4-8678-FBC24B8DA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图片帮助识别，编码与规格决定成交对象</a:t>
            </a:r>
          </a:p>
        </p:txBody>
      </p:sp>
    </p:spTree>
    <p:extLst>
      <p:ext uri="{BB962C8B-B14F-4D97-AF65-F5344CB8AC3E}">
        <p14:creationId xmlns:p14="http://schemas.microsoft.com/office/powerpoint/2010/main" val="1588952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E767956-D52F-4FCD-9654-142F79FB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07E819-8BD4-422A-91E0-E00F77C92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A7CCB2-B2EB-45A5-8568-74F58583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规格设置把差异落到具体SKU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26E88-54CB-4164-AFA8-7EB1DFCE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家具尺寸与颜色、窗帘材质与定高、墙板饰面与尺寸、灯具功率与色温都应在成交前确定。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69627-85E9-4C46-892C-AF567315B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112375-4A10-45E2-B879-DC9BFBAB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A782E6-0723-49BE-9DC0-A6C265CA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ABED4E-CB2A-4A4A-A0C6-31E0B3E4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05EBD8-65F6-4C77-BA38-C6AC8CCE8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商品规格设置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66076A-0F58-411D-9419-0D1A84D75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8B1876-7AD7-4E1B-B234-3B492D7BF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1FBF55B-4ADC-445B-9B04-5CFA95050F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b9b6a6ac404648"/>
          <a:stretch xmlns:a="http://schemas.openxmlformats.org/drawingml/2006/main"/>
        </p:blipFill>
        <p:spPr>
          <a:xfrm xmlns:a="http://schemas.openxmlformats.org/drawingml/2006/main">
            <a:off x="828675" y="2362200"/>
            <a:ext cx="723900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B53297-6BBC-40F6-BCC1-F9DDC0C2D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E03770-36BD-4E64-AC5E-F28E879E5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288C62-BADF-46BB-BBF1-FDB23B7D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D754C6-F5A9-4ABA-9C5E-49976F4C0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规格维度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7AEED8-DAC6-41F8-80A3-C3EB46EE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只保留真正改变价格、库存或交付对象的维度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1084C7-5F95-4DCF-8311-F2CEDE8FE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8F5C43-2A97-4407-B349-246F437A5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817565-9D32-480D-9C63-A26C3A16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B4E112-E270-4571-8CEA-875E2EFF9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规格组合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B87AED-E9E4-4539-B797-A9BDACE2B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每个组合形成可定价、可库存、可下单的商品规格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C41DEF-2F3C-40FA-BB84-677BAEF1D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23AD65-E6E7-4E62-BD00-52B90D40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FD9D04-6ABB-4EFB-B9EE-FD9B0A0D5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8EB90F-B449-4CFB-8DD3-2E206EB2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维度边界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E8B0D50-370C-48E4-81A2-D4ACAEBD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现有实现最多五维；移动批量选购需控制复杂度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1AB64AD-E16F-4034-97F5-F36606D6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FD592F9-7322-4C00-B52A-DA7CA9E6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规格不是描述文案，而是交易、库存和履约的共同键</a:t>
            </a:r>
          </a:p>
        </p:txBody>
      </p:sp>
    </p:spTree>
    <p:extLst>
      <p:ext uri="{BB962C8B-B14F-4D97-AF65-F5344CB8AC3E}">
        <p14:creationId xmlns:p14="http://schemas.microsoft.com/office/powerpoint/2010/main" val="125419840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22B3C74-1EE7-4125-BED5-03241D827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D8D34C-09E1-4217-8EDF-6D0B2584E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03 四类货盘统一管理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31A735-CB41-4833-9732-E01E0B301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建议单位口径解决“按什么数量订”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376019-3E2D-4C00-9D9D-1EF53C9E6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面料按米、墙板按片、辅材按支、灯具按只或根成交。其他包装单位需另设换算关系，并核对订货与库存数量。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0EA13A-E030-43BF-BD09-B09CE0F44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32AC49-9300-4787-A5BF-01B65E6E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78D0AD-2935-4A69-AA8E-5B455E0DF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33619D-D98A-40FE-870E-1746308A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AF0663-8577-47CB-883C-4016C781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F46D194-33B3-4F8B-80C3-F5F900BA8C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26f750219c4e1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0EC1B3-6ACA-4780-A310-7B16F0F0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68FF65-7EB6-4B48-9214-506B9998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现有商品以件/套为主；如需张、把、组，应先建立并验收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290F43-0F74-4FD5-BA2B-252F28C8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0A4B09-A484-4920-B245-45020146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B02E94F-D9EB-40AA-881F-09883EC0DD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3ee24ed814313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A2D553-88CC-4D9C-9FDE-285CB0EF4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窗帘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61729-8601-464A-AA9D-2D829F982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面料按米，成品帘和电机轨道多按套，轨道亦可按根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D058E1-B30B-400D-8B6D-30BBEC20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6C06B6-251E-44E9-BEFB-C4185E744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D745208-0F08-4216-A320-39FFCC72D6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46cba8d39409a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42337D-DA91-4DA3-A1BA-DABC9A43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墙板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EAA25D-7803-4D45-A541-6F2C3CA70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主材按片、线条和胶按支；张、箱等包装单位另设换算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11CE70-2DF8-45B8-9EE2-F9A633AD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A09125-19A1-4797-9534-E75E56BC0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A4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3AAEF70-2056-4481-B0D3-B6B2AB79F4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0b587add374a02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BA2726-38F3-4816-8D68-51D89178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灯饰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FAB3EF-FE59-4D37-9A80-CC5333A55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筒射灯按只、轨道按根、灯带按米、网关按个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15BA9C-EF14-4DE5-A3E3-12F41BD0E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721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1D6CF7-F373-466F-8DD9-DA7CB3082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4102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单位清楚，价格、库存、采购和交付才使用同一口径</a:t>
            </a:r>
          </a:p>
        </p:txBody>
      </p:sp>
    </p:spTree>
    <p:extLst>
      <p:ext uri="{BB962C8B-B14F-4D97-AF65-F5344CB8AC3E}">
        <p14:creationId xmlns:p14="http://schemas.microsoft.com/office/powerpoint/2010/main" val="108354510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EB059ED5-FD27-43D3-B4D7-A293D0545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74DE2E-B1B4-4B98-BFE2-2CD3DAFC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04 客户货盘、报价与订单核准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B5A9A-8BD8-4FE7-9DA3-E8F47833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10个客户档案覆盖八类业务场景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7A6487-3A2B-4421-AB76-3EE9B00D8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客户可按经销、门店、设计机构和工程供货等角色组织政策。截图中的示例档案处于禁用状态，需启用订货并配置适用货盘和价格。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D8F649-69CC-4186-B334-B65CFCDA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74C3FB-BD14-4404-AB3C-82D2DD27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7D93D9-2E08-4288-AF73-A886B0BE8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88E2D-7545-4DB0-81E4-61A60A67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A6DA78-2B58-4533-8585-5C62DD4EE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F6174FE-2C01-4583-B113-55A13DA47E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ecbaffc3004397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815F05-7FBA-4ABE-9E6E-AD86B8DF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区域经销商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0C5562-1C65-44F7-97C0-794D97E74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江南和居家居供应链 · 拟配置经销政策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2A866C-D0E9-40B2-AE6C-EB9FB54EC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17C8F9-591F-4FA2-A05A-1CB5765C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418850E4-E69A-4696-84D4-519FA82636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b56c7bf6094820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499C7C-8270-45D4-91A9-B2F94C1BA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家具零售门店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7AF8DD-F1D7-4371-979F-1B567D2D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木里生活家具馆 · 拟配置门店补货政策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0FFD81-1BE6-499E-AACE-6E7C864D9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29D12E-347F-4B26-B2C3-411A3EC2D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85B26709-F96C-4DEE-9CC1-108FED52C1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244367195b41c3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354A00-098C-419C-BD03-A007BA0AF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窗帘布艺门店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0346D0-85C8-4CFB-ABC5-8842AFAC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织境窗帘布艺馆 · 面料轨道组合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DA3C8E-9CC0-488B-9236-F64A8066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6E5C96-1951-42CB-8607-A2B9F230C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A4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6E177ED0-5D2F-4373-89E5-04CD24977F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196528f3c14f69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91A349-F254-4EB1-88DC-153A7A5FF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墙板材料商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6D2B85-58A6-4963-AFB9-702879B2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森屿墙饰材料中心 · 拟配置工程政策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18A027F-EA6B-414B-9D3F-020C1BC1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12566E-AD4B-4680-B17D-CD0E65C69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8FDE3CE1-706D-4F0A-88D5-6867F1D158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f2bb6ceae946e9"/>
          <a:stretch xmlns:a="http://schemas.openxmlformats.org/drawingml/2006/main"/>
        </p:blipFill>
        <p:spPr>
          <a:xfrm xmlns:a="http://schemas.openxmlformats.org/drawingml/2006/main">
            <a:off x="9144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8ABD2C1-5B63-4017-8E15-337581B3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灯饰门店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98B95C8-D2AB-4D5F-8D44-F582E656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曜光灯饰体验馆 · 主灯与无主灯补货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5588566-FD6A-4C09-8237-8CE91FF6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6556089-E1A1-4546-B324-532DD2C85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2B8E561A-2894-49E8-9A80-9CEB49C18F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f0ca335805406a"/>
          <a:stretch xmlns:a="http://schemas.openxmlformats.org/drawingml/2006/main"/>
        </p:blipFill>
        <p:spPr>
          <a:xfrm xmlns:a="http://schemas.openxmlformats.org/drawingml/2006/main">
            <a:off x="3662363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C9BC84A-D5DC-4684-94A1-A8F6F314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全屋定制公司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38A7BEE-51D9-4ABB-9A14-81595E93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方寸整家定制 · 拟配置项目协议政策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ACE722A-5706-4861-A53C-F6027713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3BC5B78-86D5-4F14-8ECB-1DD1DE952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91F6702E-8A8F-47E8-B75F-1DA0D1A549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42a790d5184574"/>
          <a:stretch xmlns:a="http://schemas.openxmlformats.org/drawingml/2006/main"/>
        </p:blipFill>
        <p:spPr>
          <a:xfrm xmlns:a="http://schemas.openxmlformats.org/drawingml/2006/main">
            <a:off x="6410325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4F73844-7F6A-4E66-A0AE-66FDBAF58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软装设计机构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AEFF423-036A-40D3-A895-639728588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栖光软装设计事务所 · 拟配置设计渠道政策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2B119F5-6587-4891-B8B8-5F925342C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6E665D9-DED5-4CFF-A1FF-97F018CEB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000EF23F-DBC7-406B-B0E6-D58069C8BC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3cc3f558e9434a"/>
          <a:stretch xmlns:a="http://schemas.openxmlformats.org/drawingml/2006/main"/>
        </p:blipFill>
        <p:spPr>
          <a:xfrm xmlns:a="http://schemas.openxmlformats.org/drawingml/2006/main">
            <a:off x="9158288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26DF072-5B13-4BC4-BE04-068113CBD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工程 / 酒店 / 公寓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0E22C6D-9F2F-4916-B498-4079BE12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筑衡、澄湾、悦庭 · 拟配置分批供货与周期结算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5209352-C44B-4FC7-A891-D8442CDD3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340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0F70352-1DE1-4151-B4A5-457E5810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721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客户订货权限、可见货盘、价格和账期分别配置，启用后核对订单结果</a:t>
            </a:r>
          </a:p>
        </p:txBody>
      </p:sp>
    </p:spTree>
    <p:extLst>
      <p:ext uri="{BB962C8B-B14F-4D97-AF65-F5344CB8AC3E}">
        <p14:creationId xmlns:p14="http://schemas.microsoft.com/office/powerpoint/2010/main" val="181595028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7E49F5B-B7D2-4A37-A45C-B9764667A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A11FD4-569C-44C8-AB8E-92A767D9F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04 客户货盘、报价与订单核准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F23994-4784-46E8-9818-D368D929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客户档案承接不同渠道关系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CF9966-D268-4BFB-B458-18A390165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客户列表展示业务主体与当前状态。示例档案为禁用状态，启用订货后还需确认商品可见范围和适用价格。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4C92D3-6957-4222-85F5-614344DE2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C6DEBD-6CA7-4189-89E5-5DABFFF2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B08BFD-C099-4528-9891-ACE5CF216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44901C-B305-4916-8CEE-9EAEEAFE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57425F-FF18-4B9F-8889-FC765A1A4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客户列表与完整左侧菜单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694A74-C16B-43DA-B8DC-00C31DC37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3F631E-0E72-4101-8F13-208AEAAA4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724DE45-6480-4A1F-BB57-9951D9C890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17f5e4dd34152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537B92-4656-407F-9B13-DB68A1FC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63AF1F-61C6-4596-ACCD-3002B613A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DF393A-6CEB-4507-9D17-9226BCB23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F7717B-98A0-41B7-BB57-B44C59CA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当前类型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37C8AA-1EF2-4A61-93E0-634FCBA7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10个档案当前均沿用系统现有“代理商”类型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8B1250-1B6E-485B-BE80-E672BD4C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913468-18EF-45B9-B120-04C8C05F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AD7CA8-D9B5-44C0-B046-D36F36858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FE74A8-6204-4554-906D-B28E3C54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适用价格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580D11-AC3D-4E00-98F0-9D17A79CD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启用客户后核对等级价、指定价或报价带入订单的结果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745AA8-B55E-425F-A149-EA00BA0CC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129752-E2D6-4443-8D5A-D547267A3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874C60-2E57-43E9-9F57-06EEA161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F5D682-11DB-477E-BEA7-4CA0E33DD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订货权限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11CFA0-45ED-4278-B25F-5175000C7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禁用档案不能作为客户已经能够登录订货的依据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88F991A-254B-42DF-8EBF-9EAC460E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176ED4-51B6-4F09-8F17-6D17E86C5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客户档案、订货权限和交易条件分别管理</a:t>
            </a:r>
          </a:p>
        </p:txBody>
      </p:sp>
    </p:spTree>
    <p:extLst>
      <p:ext uri="{BB962C8B-B14F-4D97-AF65-F5344CB8AC3E}">
        <p14:creationId xmlns:p14="http://schemas.microsoft.com/office/powerpoint/2010/main" val="118904213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A6B5762-C3BF-4EAF-AE5A-4A092B704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C11FC0-4717-41EB-8447-2A922599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04 客户货盘、报价与订单核准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78B3E2-CC62-4EE8-97FF-B063C4CEF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目标四层价格架构，兼顾效率与控制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141239-A0FD-4DE0-BD61-4E7E4FD4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客户等级价、指定价、报价和订单核准分别承接不同交易条件。启用客户后，应核对价格来源与最终订单单价。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3A0BC-3599-4A19-A96D-CE5C88FBC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C05EA-30A0-4250-9853-9E3921A3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C7D207-174D-429D-8D9E-157BFE031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E67874-BAF9-4A8C-B901-5A397C9C6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FB013C-F44E-4F45-BFA0-B9352013E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937C6D2-B7BD-49A5-B22A-E4FB480B01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2d033d40e4812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80DAE5-296B-4B58-95F0-6C7CFDEE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客户等级价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42ED35-43D9-4609-8497-2EC829C40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经销商、零售门店、设计渠道按等级获取基础订货价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1414A5-0D98-4A37-8122-AF243568A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0071CD-CBFA-4293-A35B-0AFBC018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6C03495-69DD-47AA-A7BE-484CBCA9EE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14659ae234bcd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7D304D-DC01-4A72-9BC5-F7B740DC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客户指定价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301890-B92F-4841-B157-AE9D4C19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重点客户或协议商品使用一客一价与起订量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FA55C0-C4DE-4A3E-A0BD-380F9CE77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AFF620-B223-4B83-B1E5-4B19AD0F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C2847EF-3F04-464E-B5A6-D8CE2C75F1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de16c091df46fd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5C73C9-A6CC-481A-A1DA-A952887CA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项目报价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4CECA3-6D98-4D54-9785-52C7FF59F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按客户、商品和数量形成阶段性报价，并设置有效范围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B27EB2-4E3C-4A78-8D88-CB448932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EDEA89-9777-48F1-B6C6-2A9C8B8B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A4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3DA087F0-86A3-43D6-A18A-8E3F52A120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36862ddd734a61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8CA3BD-6731-4D89-AA8A-FA2CEA92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A6A08F-6924-496A-86F4-CF2B4763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提交前复核当前价、优惠、特殊交期和授权例外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952747E-6C27-41BE-AE83-49E9ED399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721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95E688-B8F7-4B9C-A479-A88B5C6C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4102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价格来源能解释，核准人员才知道何时应放行</a:t>
            </a:r>
          </a:p>
        </p:txBody>
      </p:sp>
    </p:spTree>
    <p:extLst>
      <p:ext uri="{BB962C8B-B14F-4D97-AF65-F5344CB8AC3E}">
        <p14:creationId xmlns:p14="http://schemas.microsoft.com/office/powerpoint/2010/main" val="176925427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D9DE954-C088-421B-BA9D-9E18211E3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7BE2C-6B91-4774-BA3D-A50887EC9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04 客户货盘、报价与订单核准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9A0744-CCF9-464F-AF01-53BF76CFA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客户价格与报价把“谈好的价”带入订单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093713-3B4E-4602-9A75-54AE1DCBE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客户价格与报价页面展示适用客户和商品范围。对应应用开通后，人员维护报价并在下单时核对实际成交条件。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FC67A5-EACB-45C9-A4E0-289B4AC49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50E612-6BF5-496A-B7B1-A6286740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8A3031-4F5E-4D6D-BA23-D49164980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CDBE73-7CFC-4BDB-8745-52492B80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64E2A7-A7F7-4423-9BFD-3AFEFEB33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家居软装业务界面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9C4654-48A4-4CEB-A374-3C769479A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A37632-76A1-4658-AFA9-5C1474818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A2F1F64-5B28-4690-A64F-AB917F0830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447df996d147cb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D2BCB1-7862-446F-BD26-99D214AA9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8DC821-3B93-48F9-AB91-742250C8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755FCA-F2D0-44C3-BB03-D842DCCD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F06161-2A4F-4762-9B6F-E066A4B2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客户维度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7D37CB-43C1-40C1-82D4-E43FABD3E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价格只对指定客户或客户类型生效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EE19CE-0052-4B5D-BE58-4528CF744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F58C60-470F-4EF9-ADD6-E2E5A5D4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9CEBB9-D0C7-486D-A97E-1C049B08A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CDF3B0-C7F1-490E-9571-6D75304B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商品维度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69E993-09A8-4F48-AB6D-16E772FA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按商品规格设置订货价、起订量或报价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1D9D6B-A9BF-46BC-87B6-C22AA77F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382140-6B71-48B9-8467-364212CD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847703-F0FC-4424-A1F3-4B1EE163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2A1EC5-CC30-446F-AB71-83E9DFC8F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落单复核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43F72B-BD79-4A1C-9D7B-42FA00120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订单仍需确认数量、交期和例外价格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580A6A-A7A9-4581-8A72-978B495D5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F3BF099-C79B-47C0-B7EE-2EC2A31DD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应用使用范围由企业开通版本与人员权限决定</a:t>
            </a:r>
          </a:p>
        </p:txBody>
      </p:sp>
    </p:spTree>
    <p:extLst>
      <p:ext uri="{BB962C8B-B14F-4D97-AF65-F5344CB8AC3E}">
        <p14:creationId xmlns:p14="http://schemas.microsoft.com/office/powerpoint/2010/main" val="177858343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37BAD16-3E86-47C6-AB5A-9A99C97C7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E31A40-53B8-4020-8821-1306BBAB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04 客户货盘、报价与订单核准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655861-B245-4BBE-AE76-704495091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订单核准替代口头改价，保留受控例外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47CAA7-69FB-4EC7-96DE-9BE0AB821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适用于整屋组合、批量采购和特殊项目价；核准不等于随意修改订单。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7A11DE-C1A2-4A4B-A28F-68519E491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809585-A68A-42CE-8B35-4DA266A51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37A85-CEA3-4978-922A-85862C8C2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024277-A0B2-4B3A-8B22-36AA8CD2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48D768-94B9-43D7-B13B-E81945D7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4149DEDD-1655-4ABD-8905-562A0F2424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7d31baec124052"/>
          <a:stretch xmlns:a="http://schemas.openxmlformats.org/drawingml/2006/main"/>
        </p:blipFill>
        <p:spPr>
          <a:xfrm xmlns:a="http://schemas.openxmlformats.org/drawingml/2006/main">
            <a:off x="91440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A4706E-45B2-482A-9A3E-AFEE8F1A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7572D3-A584-4D85-8123-1F342069D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F9278-66B2-41A6-8F8A-DF3567B3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确认客户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79E2FE-4A12-4A49-8FB8-DDA6B3C3A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身份、地址与结算关系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5E1467-14F5-4FD6-A71F-5E4580535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241235-7C17-471C-A37A-E47AE0AEC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E6CDC4-5993-4A8D-9E3A-B8AA4F870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F836CEEE-37D1-4F73-8974-C96393F997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6491474394631"/>
          <a:stretch xmlns:a="http://schemas.openxmlformats.org/drawingml/2006/main"/>
        </p:blipFill>
        <p:spPr>
          <a:xfrm xmlns:a="http://schemas.openxmlformats.org/drawingml/2006/main">
            <a:off x="310134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6446A1-54B5-4238-98A3-500481B5D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FB6C59-52C2-454A-9CD5-211EB88F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4329F6-4ED0-4A81-968C-552D109B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核对SKU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3334A8-754A-4324-A4BF-2C5920A2B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尺寸、材质、颜色与参数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5D7951-A0C8-4C98-9DAA-374BBB87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443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CE4E79-346B-4D44-97E7-BE5989A1C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BF8CBF-6ABC-464D-A2B5-A037724D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93DB1742-0CE9-402D-A610-209146125D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f6a6fdad57455b"/>
          <a:stretch xmlns:a="http://schemas.openxmlformats.org/drawingml/2006/main"/>
        </p:blipFill>
        <p:spPr>
          <a:xfrm xmlns:a="http://schemas.openxmlformats.org/drawingml/2006/main">
            <a:off x="528828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D136520-D5EA-48E3-AF24-91F98C527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7E5ED95-5554-464E-BB7E-A4873F393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478F8D-FDE3-4013-A3CC-73C1F8D70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解释价格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0CA49BC-59BE-4B6C-829D-59AD0BD4C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客户价、报价或授权调整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4DE8CFE-3C56-4D91-8BC4-885AC544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37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CB55872-ABA4-48C7-9A9A-19A9DA2C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E2AB403-E33D-45CD-B79A-36EEDCBE6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F84DA3DF-B20B-4CB0-8737-BD4623962E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8607a2c3b34165"/>
          <a:stretch xmlns:a="http://schemas.openxmlformats.org/drawingml/2006/main"/>
        </p:blipFill>
        <p:spPr>
          <a:xfrm xmlns:a="http://schemas.openxmlformats.org/drawingml/2006/main">
            <a:off x="747522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7DA3BF8-9577-4953-BBEB-EF7B838C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E809DCA-8DE0-4E76-9D7F-87404824B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48AC52F-8A20-46F7-934D-D0FC0C35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复核要求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A86BC55-A0C8-4A0C-AAD2-4EB58CC7B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数量、交期、备注与附件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237A904-7336-4809-8B0E-C12F15B9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831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10D86F4-FBC5-4D9E-AE64-CB0AF979B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E2628CB-7C8B-4BDD-B49F-3F75FE3E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FE52DD2A-C3F9-465C-B854-0AA7413773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476058a4f4771"/>
          <a:stretch xmlns:a="http://schemas.openxmlformats.org/drawingml/2006/main"/>
        </p:blipFill>
        <p:spPr>
          <a:xfrm xmlns:a="http://schemas.openxmlformats.org/drawingml/2006/main">
            <a:off x="966216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CF8AFB3-DB1B-4222-8205-65FFB07B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1129A88-76FD-4198-A27A-2FC593AAF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E1784C3-5D00-44C5-92D2-A683275D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授权放行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1C43F5C-126F-4D45-B30C-18BF295A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记录操作结果和责任人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CAC61B3-F563-49DB-BE6F-12391D1C1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244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B2F4283-585B-4997-BF0C-B2EF83F57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1625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核准人员按权限复核交易条件，数量、单位与报价调整受订单规则约束</a:t>
            </a:r>
          </a:p>
        </p:txBody>
      </p:sp>
    </p:spTree>
    <p:extLst>
      <p:ext uri="{BB962C8B-B14F-4D97-AF65-F5344CB8AC3E}">
        <p14:creationId xmlns:p14="http://schemas.microsoft.com/office/powerpoint/2010/main" val="208318233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AE602F-DC89-450D-90C4-9C0FAD502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9488B-312B-412D-A727-1ED66E0A5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05 精致商城与整屋选品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C3DD53-0AB0-416C-ABF8-AACEC17B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6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商城场景与商品资料配合，方便整屋选品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36C4AB-924E-4D46-BE04-CE38C932E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亚麻、胡桃木与黄铜的材质表达配合清晰分类，服务经销补货与整屋选品。商城视觉与商品交易资料分别维护。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A7328-76C0-4754-91DC-877C54F8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1B4A9-D92B-4BA4-B8EA-CA497D2D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FDA0B9-86F6-4519-AF37-9C925E925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C8F19F8-96B2-44B8-8BD2-E1398DC5B0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1bc0c30b2d4af6"/>
          <a:srcRect xmlns:a="http://schemas.openxmlformats.org/drawingml/2006/main" l="0" t="1823" r="0" b="18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38350"/>
            <a:ext cx="6534150" cy="3543300"/>
          </a:xfrm>
          <a:prstGeom xmlns:a="http://schemas.openxmlformats.org/drawingml/2006/main" prst="roundRect">
            <a:avLst>
              <a:gd name="adj" fmla="val 4301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E6140F-7624-45C4-8159-7DD7EE1EC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095500"/>
            <a:ext cx="39052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521D3E-9215-4CB3-BEB8-769E7C264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228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333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1CFB6B-A8DF-4542-A054-79CB2D28C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2098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胡桃木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8E19E7-AA70-4E87-B2B7-BE9A4855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384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木质与深色家具营造沉稳空间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7FE954-3D74-4B11-A191-3CA32E191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2895600"/>
            <a:ext cx="39052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AD6F5B-73D2-436E-8049-A7E404A48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289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1E9D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E62692-8720-449F-88C9-C38A50D2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0099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亚麻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702C47-F13D-4C0F-B33E-1E4B27B0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2385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柔和浅色背景衬托家具与饰面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484622-316F-4449-B330-3228761A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695700"/>
            <a:ext cx="39052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2F861F-3411-417F-84DA-41ADF901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8290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9FC0A4-5F94-4530-A5B5-57EB942B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8100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鼠尾草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97D090-EEE5-4897-9EE0-F318202DA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0386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织物与自然色调呈现材质层次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40A3FC-B9C7-4676-8202-09D11AC0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495800"/>
            <a:ext cx="3905250" cy="64770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D44237-95FA-4DD9-B132-F31C7D3BE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629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8945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0024D7-4CB2-4BF3-BAEF-03A29BE7C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6101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黄铜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CBE14A-66A0-4391-92B7-79B8AAE94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8387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灯光与金属细节强调空间重点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D90BFD-ED87-44E1-B112-0D29DF235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810250"/>
            <a:ext cx="7239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26B00F-65E9-42EB-B992-59722A849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5848350"/>
            <a:ext cx="6934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场景图片用于导购，规格、单位和客户价用于确认成交条件</a:t>
            </a:r>
          </a:p>
        </p:txBody>
      </p:sp>
    </p:spTree>
    <p:extLst>
      <p:ext uri="{BB962C8B-B14F-4D97-AF65-F5344CB8AC3E}">
        <p14:creationId xmlns:p14="http://schemas.microsoft.com/office/powerpoint/2010/main" val="62110320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C53D08E-57F9-49B0-A060-8B526EA9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561496-74B4-4B91-98F9-19D2CAFC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05 精致商城与整屋选品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EEBCFE-D1E0-47EF-B995-2A4C4BAA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PC商城以整屋场景组织跨品类找货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4C35C-5E50-426C-8C73-F6DDEF874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PC商城按家具、窗帘、墙板和灯光组织导航与经营专区。客户启用订货后，可按品类找货并在详情页确认适用规格和价格。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81A18-C30A-4261-B670-F5620E20E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B21820-ECCF-4E53-BD7A-E8892FD5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CCDEB3-6B53-4766-9034-146368247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EFFA26-6CAB-4E2E-A43E-BD2F3368E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88884C-CCCD-49DA-976A-10AAEAACF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PC订货商城首页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9BE7DB-2561-4A6F-88BF-37D4B7E0D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121611-C643-4C8D-B277-67F010F4D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FC81E42-F5DB-4B97-B643-176658E44A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9db48ec9954066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99BF41-49C1-41DF-98E4-F1A28056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32DD6D-E782-4432-8E3A-EF784066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BA76FB-0D2A-407E-A40D-6189FB8C5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321E50-4447-4787-90A9-856C5D01A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整屋首屏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175109-FBA5-4C19-AA41-62FC76E5D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家具、窗帘、墙板与灯光在同一空间中建立品牌认知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96CA6B-6F0E-42BB-B8ED-31839682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DCEE30-63BB-49AE-88AC-E8BC1A54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85B7E7-0D83-4679-A30F-B11224B7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64914D-F048-4891-A1AA-56B0745B1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分类导航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E4519A-760A-4051-9605-C24F2EDA9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高频入口覆盖家具、窗帘、墙板和照明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11D405-C733-436D-B549-C07EC647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76C129-A0EB-4634-A9AB-197A7E8F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A63163-F1DB-46E9-92C9-B0D466EB1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99B896-DE53-45C8-84AF-2B0757AF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交易底座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8F6F24-0CB7-4544-8F9B-25DC403FE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页面读取当前商品、库存与客户价格，不改变主数据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F61E0D5-33C1-41D7-B6C1-640612AF4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B5BFD56-AA7D-4D5C-8A01-F38E56A6E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首页负责导购，详情负责确认，订单保留交易事实</a:t>
            </a:r>
          </a:p>
        </p:txBody>
      </p:sp>
    </p:spTree>
    <p:extLst>
      <p:ext uri="{BB962C8B-B14F-4D97-AF65-F5344CB8AC3E}">
        <p14:creationId xmlns:p14="http://schemas.microsoft.com/office/powerpoint/2010/main" val="92098300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09821B-3F93-4736-9607-7DCB63722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2933A3-F49C-4742-8C89-17B052B1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05 精致商城与整屋选品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9F19BD-5552-43C4-99BD-74541202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手机商城支持门店与项目现场快速选品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0678B-7568-45F0-8B31-EBE17FBF5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手机商城通过行业首屏、分类和经营专区组织选品。商品详情与加购流程继续核对规格、数量和客户价。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D82B17-97A6-40D6-A92A-1A01E1AB7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B80F84-5B68-4D15-8760-23EF5CBB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54392B-ECB6-45B2-91DE-77C049EC0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A97298-93E3-4226-BBF3-563F9B78D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17FB27-7862-4109-81E1-4469A723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F33A699-24C7-4BB6-91C3-3670DD5A90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cd311376644f2"/>
          <a:stretch xmlns:a="http://schemas.openxmlformats.org/drawingml/2006/main"/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0AABF3-1F2F-4170-97F0-F3AC77BF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E02361-5FD7-4304-98F9-ED0E7214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7D6812-675C-4297-B8CC-2021917DA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EBD55E-B782-4B04-A9DB-8DC5838B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214A5A-4691-4D05-BB47-F61A3DD9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5BBABC-CCFB-4502-BFE3-588AB803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移动入口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242EFD-1094-4DC0-8117-F9704789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客户启用订货后，按权限浏览适用货盘和价格并提交订单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24D865-6448-4496-8D53-6F772BEBA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4AEA12-4DF8-46C4-B60E-9C00424E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CB6C3B-937E-4DEF-B720-15D42DCC8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178A29-9878-4770-B7C4-34711CAC6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场景导购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D02FA9-A155-41E4-994C-1A6CF635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客餐厅、卧室、窗帘、墙板和照明入口清楚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4CA5B2-3E04-4C9D-AA3A-C415315F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12B642-5B87-4888-B0B9-D0C63AD9A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D81D3C-5B3A-4C3F-8CFE-EEA75E93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E3FA34-A121-4F47-A224-35A59DAB8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交易边界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4EB4CF-9AB5-4E3F-9439-716861DD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商城展示当前信息，最终数量与价格进入订单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483F6E-05EF-4AE2-AE5B-5123FEFB3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358DBAB-73A9-4C86-A5C4-771C02D1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手机商城面向客户订货，不承担后台批量治理</a:t>
            </a:r>
          </a:p>
        </p:txBody>
      </p:sp>
    </p:spTree>
    <p:extLst>
      <p:ext uri="{BB962C8B-B14F-4D97-AF65-F5344CB8AC3E}">
        <p14:creationId xmlns:p14="http://schemas.microsoft.com/office/powerpoint/2010/main" val="118141481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2EA454-9FED-4996-AE0F-CDCA5FEB5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2EFB9A-1688-49BD-9993-9127ADB9C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05 精致商城与整屋选品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9F86E6-417D-47DC-8FD9-098163BD0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分类页把16个货架变成可检索入口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A7D818-EB4E-4F38-9117-635F8018D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分类页集中展示商品主图、名称、编号、订货价和库存信息。客户缩小选品范围后，再进入详情页确认规格。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541EE5-1E3F-41F5-BBC5-E228A354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B1F1C8-9BDA-4A25-91B3-B4B73E204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DDEB04-ED68-422F-A472-54E44A359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A0E7D2-6B03-4876-9AC7-8FA33BF3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64B010-4091-4CAB-B749-5B60FDDFF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1532DF4-80B9-4432-AB2F-26321C03A5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6aba6032c04b19"/>
          <a:stretch xmlns:a="http://schemas.openxmlformats.org/drawingml/2006/main"/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83FDBC-2429-4613-B3B3-EE669CF3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CB11FD-9BCE-4E80-8443-16CAFD997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414CC0-5103-49AC-8BEA-A6FDE2841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A04BC6-43B2-478B-B719-7485559BC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FB2D6C-6ABC-4EA2-AECD-D3E0A6B2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9AAE26-E0EF-45AC-B283-69482F31D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按类缩小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B9117D-AF0A-40E5-B6B2-3C9EB19E0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从家具、窗帘、墙板、灯饰或软装配饰进入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CE4DE0-F19E-44E6-B152-1F10B9927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D50FF0-1148-42D9-A477-E2A7DD4A1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A096D4-358C-4AAF-8F34-4722C3DC0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C67BB1-458D-4D47-BEC0-4EFB88EAD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按词搜索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451EF1-BFEA-4FB4-8A6D-7B597F72E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商品名称与编码辅助定位具体材料和型号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296E83-E73C-4A5B-8052-B5C1CD84D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5AB4E1A-9370-4A4B-B6C2-A71BF724C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9F7C8B-41C0-4CF1-9DE9-1D4F1C605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DC83C1F-C1B0-49CD-A2FF-76926B661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按图核对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06BB93-3EA9-4648-892F-AF06F2D22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主图辅助识别，规格与单位仍需确认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00E866D-44D9-4B29-A528-BA08BB1BC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8D3170D-EBED-41E3-81D7-53BEE142F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分类负责找货，详情负责确认交易对象</a:t>
            </a:r>
          </a:p>
        </p:txBody>
      </p:sp>
    </p:spTree>
    <p:extLst>
      <p:ext uri="{BB962C8B-B14F-4D97-AF65-F5344CB8AC3E}">
        <p14:creationId xmlns:p14="http://schemas.microsoft.com/office/powerpoint/2010/main" val="112170006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3CDFEA0-6477-436F-97ED-E8981FB3B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D36E9-B879-4FC7-AB9B-418E60F0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05 精致商城与整屋选品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EC462D-2F25-4306-A6A6-77159356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详情页是下单前的最后核对点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3E90DC-7F7E-48E1-B09F-CEF58DB0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详情页呈现主图、名称、编号、分类、已选规格与当前价格。加购前继续核对单位、库存和订货数量。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727BA-FD88-4DE5-B329-3EB58E6F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15CA18-5B9F-4A05-98A9-A28118A46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CB6241-9099-437C-8957-28D8DE62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86B15C-8A4E-4A99-98ED-DDDD2F2C9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07310E-0824-411B-AC6D-18B29927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66081FA-7196-4B42-8074-031453131E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4f043e21b24460"/>
          <a:stretch xmlns:a="http://schemas.openxmlformats.org/drawingml/2006/main"/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F0A809-AE8C-4146-93AE-D09430E3A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AF404C-E049-4781-B401-05989C63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商城界面示例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40D6E3-E61C-4A40-BF8A-7C4A3CF1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310FFB-100D-47E8-90B4-AF79C8E6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3B9E84-4274-4CE9-8351-A6AFB6CDF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ECEA4E-C13A-469F-845A-58C299523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确认身份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29E072-F1A8-459D-A725-BE523056B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名称、编码、主图与分类必须一致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76E80D-06C4-492E-BB9C-83B644E7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70DD39-84F3-450B-A385-37E5F7DC4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BA0DFB-C536-4B92-A29E-6D7CF6D93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D9B588-86E9-41D7-8AFC-EFB29FE2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确认规格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66F9D7-0BB7-4888-9D38-E08D6ADE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本页墙板商品已明确材质与尺寸；其他品类按各自资料维护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2B215C-3DC7-4883-A37D-D1D926CBC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3D9529-A72D-4C31-BEC2-77F56B137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768203-FC00-45CC-BE19-FD43E6C4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3D07AB-F1C8-4A1B-AAA3-7F36848B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继续核对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3B61CD-8325-433A-A1BC-07AFE7C2F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单位、库存与数量需在对应页面或加购流程继续确认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F8B6B62-5BC8-4093-ABB8-E5B2AA23F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74E98D-852A-4690-8449-2F8E38A98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先确认商品身份和规格，再提交订货数量</a:t>
            </a:r>
          </a:p>
        </p:txBody>
      </p:sp>
    </p:spTree>
    <p:extLst>
      <p:ext uri="{BB962C8B-B14F-4D97-AF65-F5344CB8AC3E}">
        <p14:creationId xmlns:p14="http://schemas.microsoft.com/office/powerpoint/2010/main" val="163176378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FAE1033-C41D-4D0F-AC98-92030777A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775572-5A53-4F05-A629-C08C96900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05 精致商城与整屋选品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C79891-0A23-4DAB-9722-A7B2EF3E3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PC装修编辑器配置行业视觉与导购结构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ABB0E9-825E-467A-9FEF-9690F53C1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PC模板分别维护品牌首屏、分类导航和经营专区。专区引用商品目录，装修内容与商品、价格和订单规则保持分工。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0D3C3-EBF7-474C-8A7F-0BE7A29F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10445-0E10-4C46-91C2-1FDD8E96E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010221-3FC0-44E5-9ADF-1ED69B2C9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5359F8-27C1-4BEA-81CC-B2B60CA83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6A39E7-A985-4EAB-B12E-8C551155C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PC商城装修编辑器局部预览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E56D36-0C74-4DEB-93EB-15C2CE66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9A232E-E3D4-49CF-A8E4-5D63E37C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750A04B-6F97-4066-9903-97C5B9FD2B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f1eeb7b114dd6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C21064-405F-46F6-BE4C-6CB8829CC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ED3E5A-C6A8-4D91-9EDA-B66D6165B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5B0271-56B4-41DC-903A-0BDA14B8F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A31471-417C-4D52-AE0A-F7358474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品牌图片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8445F0-A4A1-48AB-A269-EA48B176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首图、分类图和专区图片按品牌风格与商品用途组织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8AEA11-85E4-4941-8D7E-1177C241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67DAB8-1E3D-45DE-BD91-3C86CA035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932CAC-FA5F-46D5-A0DF-3D407AFB0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83FEB7-3D21-403E-AC54-BD78EE32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导购结构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A3F466-E2E6-4637-AEFA-E7BC9E9D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16个分类与8个专区按行业逻辑组织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7E4648-67C2-47DE-AA06-13E0057F4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030A82-ECFB-4866-9DB8-5E8E416C3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B11A59-5BD7-461A-A2DC-C4E851E1F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5C38FC-5602-4410-870D-6C5C03C4C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交易边界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EB3E07-E16C-4EB1-81D9-988E2F0EA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装修不改变商品主数据、客户价或订单规则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69C79D4-60B6-457B-B5AF-27543D9F1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7F86F9-D3C9-44EF-A5BD-E9A5D48E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装修负责品牌与找货，交易规则由商品、客户和订单承接</a:t>
            </a:r>
          </a:p>
        </p:txBody>
      </p:sp>
    </p:spTree>
    <p:extLst>
      <p:ext uri="{BB962C8B-B14F-4D97-AF65-F5344CB8AC3E}">
        <p14:creationId xmlns:p14="http://schemas.microsoft.com/office/powerpoint/2010/main" val="1932631968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E3A46C2-5BB9-4A15-9339-0D4EA5F0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4B6B03-CD87-420C-96D4-E173A7FD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05 精致商城与整屋选品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7CC1CA-38B5-4B96-8BE0-CA068B9AE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手机装修与PC保持同一品牌语言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3E1064-0F9C-4C97-B0F5-A16BE00FF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手机模板分别适配竖屏首图、分类图和专区图，让客户在较小屏幕上快速找到相关商品。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CE89EE-B393-4782-AD8A-FD276272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349A57-B4BC-4200-B3F1-07EB009A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7865D-31F6-464E-859C-23174BB80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D20951-80D1-4AEF-9510-41E1C2458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7B742F-BA46-4AEE-8A87-1B3E7E4C1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手机商城装修编辑器首屏局部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278155-F9F3-46BA-996A-0B9BD5D80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D53DBB-E188-4179-9FE8-F49A9A54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41AD658-8222-40FD-BAB5-DC9528372D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d595a2b204ebf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477FA9-8C52-4EFE-804F-2160356A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983751-E41B-4CD1-80A4-3CF510530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960422-735D-4087-A54D-26E99D657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F0E3DE-5195-4989-84FA-4436A6C27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移动首屏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A92CA3-8B78-4FED-BD22-601989CB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手机首屏聚焦整屋空间与核心导购信息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BCFE63-C5AD-43AA-ADCD-955B01E51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ED1FBE-1364-4311-8A11-BD554D1D7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5C7FFF-B35D-4A27-A83A-BE46B0568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D136DE-474F-4C56-AFA8-62A126E0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分类入口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6F0BBF-E63B-4F7A-8094-CA4DBECE3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16个方形分类图确保图形与名称清晰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1DC9AD-D8ED-4F19-9178-5FC8B4606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A365E1-C31A-40A4-93BA-95553F84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4AE2D5-2FEF-40A2-BEB0-AD6D1887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E75431-EF6A-4DCB-AC49-93290F54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专区节奏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816F214-B59D-4BDD-B173-C113116AF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8个横幅区分整配、窗帘、墙板、灯光和项目订单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CE79083-EFC2-4E27-9141-EF3CD03BB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67527FE-77E1-4C6A-BF12-A5B47D8D6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同一品牌，不同画布分别适配PC与手机阅读</a:t>
            </a:r>
          </a:p>
        </p:txBody>
      </p:sp>
    </p:spTree>
    <p:extLst>
      <p:ext uri="{BB962C8B-B14F-4D97-AF65-F5344CB8AC3E}">
        <p14:creationId xmlns:p14="http://schemas.microsoft.com/office/powerpoint/2010/main" val="203373512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6E32407-64C8-4B31-870A-FBF01DA80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80B1BA-EDC8-4A53-8E41-ABAFECD6F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06 整屋订单、备货与对账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C68ACC-C7E4-47A9-AD91-0CB60DF7A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8笔行业订单覆盖典型供货场景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F09121-5511-4205-AD5C-8F64EC7B7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以下为典型供货订单示例。截图订单处于待提交状态，不能作为已经发货、收款或退款的结果。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750BF7-365D-4FE1-8A86-E19375C9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D8B168-D652-4012-932F-C552415F1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47A00C-8D7C-4AD1-9035-0D597B0DD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5F2132-CFDE-46C1-840B-81F34609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184F45-AD93-4798-AE6F-B38DEC357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D9610A24-4149-4CA8-A73E-3BFFFB8ABD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15b055bcf74871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1C2C25-0254-4072-89A0-76561C0DE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客厅样板陈列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4F406E-1024-41D9-B50F-C036CE29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家具门店 · 沙发、餐椅、茶几、电视柜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10C7F5-1032-41C4-8305-9497AF1FF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7BEE4B-1E63-4505-9042-E8B0B7552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57213099-519D-43FD-8C13-25EE7217AB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d5afa7e5654a3d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17A20E-ADB7-4039-BE6C-64A55F03B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窗帘面料轨道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B6FC63-7FE7-4BBB-B2EB-9302AA302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布艺门店 · 面料按米、轨道电机按套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5539CC-B6AE-450C-8C0C-0627405B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C84C95-8479-4C26-9C07-5BDCC562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B8FB46BC-F59B-4B8F-BB87-7679E008A6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60b6c066ae45c8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3DF80D-218D-4C37-967C-BC1F57008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会所墙板项目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941839-2C8D-4AEA-B88A-022AF89F1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墙饰客户 · 主材、格栅、腰线与胶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9D10EF-E978-44FA-832B-E7C6B13CF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CC1B71-B7F1-4D5C-A0EE-18BEDAF75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A4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F98D833-49C0-4F20-A4D5-82AADF4727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94d3a42e784468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1DF998-7DF3-487F-B189-CE5CE46E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全屋灯具补货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43F50D-644C-440F-8F21-259E03EC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灯饰门店 · 主灯、筒射灯、轨道与灯带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261A0F1-A248-4483-836C-C741245C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A5A583-A375-4251-9FE3-CF1985154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97AD2C6B-1620-45AB-B07D-AF2B1098FF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a43c23ba3f4f9c"/>
          <a:stretch xmlns:a="http://schemas.openxmlformats.org/drawingml/2006/main"/>
        </p:blipFill>
        <p:spPr>
          <a:xfrm xmlns:a="http://schemas.openxmlformats.org/drawingml/2006/main">
            <a:off x="9144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9578EC4-C5D3-4F5E-93BB-5F0AC3177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三居样板房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2798E9C-9917-4A0A-935A-1962BB3D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整家公司 · 卧室家具、窗帘与灯具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2518376-A66A-44A9-85D7-B470AFD4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724E1F5-A3F4-4C2D-A689-E01029FCA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3A44E26C-38A2-4FCA-B2ED-394C9EAC2E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e3895824b24684"/>
          <a:stretch xmlns:a="http://schemas.openxmlformats.org/drawingml/2006/main"/>
        </p:blipFill>
        <p:spPr>
          <a:xfrm xmlns:a="http://schemas.openxmlformats.org/drawingml/2006/main">
            <a:off x="3662363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F8E2D75-F36F-4CC2-9463-DD1F7AA24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别墅客厅选品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B19DAC3-BC7C-4EAB-AF85-889E8F6E6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设计机构 · 沙发、茶几、落地灯与双层帘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67FF6FE-80B5-46F0-9B0B-02C87903B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901A022-286E-4BFB-BBE2-B73F36B96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2AE33502-E645-4FD6-8EF8-40AFA9F9DA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d50089c7a04fa4"/>
          <a:stretch xmlns:a="http://schemas.openxmlformats.org/drawingml/2006/main"/>
        </p:blipFill>
        <p:spPr>
          <a:xfrm xmlns:a="http://schemas.openxmlformats.org/drawingml/2006/main">
            <a:off x="6410325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F456E29-A6C6-4274-952F-176485A0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酒店客房配套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E7C97EA-9BBB-4C66-A9B8-CD39E47C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工程客户 · 12间客房跨品类供货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60FC445-1F12-43E6-9298-9D19F4014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EE29401-B569-4E20-9782-8FC932EE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68CC5E55-AA56-439F-ABB9-614624BB9A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e2b4a1b701425f"/>
          <a:stretch xmlns:a="http://schemas.openxmlformats.org/drawingml/2006/main"/>
        </p:blipFill>
        <p:spPr>
          <a:xfrm xmlns:a="http://schemas.openxmlformats.org/drawingml/2006/main">
            <a:off x="9158288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A66907E-1CAE-4A6F-8693-AD880A8D7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公寓公共区焕新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37DB4CD-EB0E-4BFF-9C67-6F82FC4FC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0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运营客户 · 墙面、照明与智能网关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9FB334E-D02D-4D46-B583-1189EF59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340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1AC0F03-5235-46E7-B3F8-2DA602D2D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721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家具、窗帘、墙板与灯光订单按各自供货规则处理</a:t>
            </a:r>
          </a:p>
        </p:txBody>
      </p:sp>
    </p:spTree>
    <p:extLst>
      <p:ext uri="{BB962C8B-B14F-4D97-AF65-F5344CB8AC3E}">
        <p14:creationId xmlns:p14="http://schemas.microsoft.com/office/powerpoint/2010/main" val="748714828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E0B0BD-75F6-4719-99D9-4C59DD6FA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FCFA90-9C3F-4597-9F2F-965C1F60B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06 整屋订单、备货与对账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555748-4136-40C7-BA9E-441ACC24C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订单列表连接不同供货任务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726F09-7A5A-4566-AE7F-3711C85D6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家具、窗帘、墙板、灯光和跨品类整配共用订单列表。人员结合客户、明细和订单状态安排后续处理。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9B62C-9F5B-4E68-9553-B32AFEEB8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DE8D4-8C8C-4898-A176-05DDF5B0A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F82A0F-FC1C-4EE1-9D61-AF4838608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A1440E-4C95-4335-AE7F-004C7234A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4E0263-5B4B-4A05-8F34-4F1A4401F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8笔家居软装订单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344C8A-BD20-4723-8684-001247DA4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DDC33-D46C-426B-81C4-EB63594B5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597AB1D-FABA-4A52-8A1A-3A9062CC79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471570c9b44f58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356E30-8E18-44CE-A161-2A7A649B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AF683E-7DBA-4F5B-BF90-3A55E027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F6AE99-EBA8-41B8-BF51-14ACC060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5972B7-A191-4FFC-94D6-FAE117E6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行业场景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7C4990-4A58-469E-B8A9-17D7BB47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客户与备注说明门店补货或工程供货的具体要求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D5EC4D-F0F0-4E92-BD0F-E41530668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2B8008-CFF6-416A-99F2-D528E520E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75F6A1-6B4D-4F3A-85D0-56318263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D036C5-298F-422A-86D2-652D2E6A1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待提交订单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6CACC7-3F95-4245-A31E-BBE9A957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8笔订单全部为待提交、待收款，已收金额均为0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61D8CC-D3D3-4278-AFDF-C544A81C4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E4EE9A-1A08-4D4B-967D-D80BB13C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AA70C97-A67A-4A1C-8569-1F5ED386D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A515B21-7844-42A6-8DFC-F2FCAC78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履约衔接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7DB4D6-9179-4A7E-BAC7-02E94DF2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提交并核准后，按权限衔接库存、交付和收付款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186D96E-2000-4741-A671-DA9B478D5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2314214-6DD5-4B8A-AA52-484B325E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需求进入订单后，才可支撑汇总、库存、采购与对账</a:t>
            </a:r>
          </a:p>
        </p:txBody>
      </p:sp>
    </p:spTree>
    <p:extLst>
      <p:ext uri="{BB962C8B-B14F-4D97-AF65-F5344CB8AC3E}">
        <p14:creationId xmlns:p14="http://schemas.microsoft.com/office/powerpoint/2010/main" val="132620037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31A239C-D01F-4D42-8684-DD789FA90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FADF37-3A77-4408-A694-42C8BF111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06 整屋订单、备货与对账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BD856C-D055-43A4-A4FF-1E44A5C58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订单详情保留跨品类商品与项目要求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EE7473-5EB3-4F08-BA6B-02B52DDCD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订单详情保留客户、商品、数量、金额和状态。测量、复尺、图纸与确认记录通过受控资料清单关联订单，由人员核准有效版本。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9022DB-6036-4FB0-ACBF-C9185059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D4B333-CE2F-4D90-A376-FB4E03BFF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E02D06-836F-435C-ADA7-96DEAD1E1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7469C8-EB5C-4C71-8130-472E7C38E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9DB678-D63F-44D4-A305-57D5225F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家居软装订单详情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7E3364-BAD9-432D-9FC1-ABE9B2E3D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4DF5CA-7BF2-4706-8DC8-4AA1B2E67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816EA95-ADA0-41FE-A707-773EDE6F8B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6a7fdb84804116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30E0BF-A8FC-4D6F-A873-842B095DF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2CD39A-A8FF-4519-9FC9-C0CC1894F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94CD56-8660-4BCD-A042-785C0E28D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A482BE-7993-4BB0-888E-F6F28BAA1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客户事实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A9038F-D5BD-4094-B075-0F462481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客户主体、联系人与交付地址对应当前订单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69FA6E-87E1-474E-8773-C2361568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2EBBD7-24D9-40C0-9FE9-035A79CB2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35C9E9-06AC-445F-93BD-C84CF0E7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12DCF0-0E8A-4DF5-A6DB-76D109D3E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商品事实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FD0700-3980-45EB-A0F6-6E8DB73F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家具、窗帘、墙板、灯具明细回到具体SKU与单位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7DE492-6674-45CE-9D84-6F483F398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7E03825-6030-42C3-A86D-A3FDD6BB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4BD093-1807-456C-AFDF-9E619ABA8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7A87C0-DC9E-48CD-A379-024087A36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项目要求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787456-9737-47F6-B666-050737435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交期与安装前置信息随单交接；设计生产另行立项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ACEAF6-71AB-4C7D-B951-67FB968D3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EEC1AC-636E-49E2-9227-A688152D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订单可承载项目要求，但当前没有独立项目主档</a:t>
            </a:r>
          </a:p>
        </p:txBody>
      </p:sp>
    </p:spTree>
    <p:extLst>
      <p:ext uri="{BB962C8B-B14F-4D97-AF65-F5344CB8AC3E}">
        <p14:creationId xmlns:p14="http://schemas.microsoft.com/office/powerpoint/2010/main" val="1242248018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6E613B4-5746-4B6A-A4FD-D88AC7289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0402E3-1CF2-48CF-87E6-C5ADFD7BD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06 整屋订单、备货与对账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F10684-81C5-4313-89E4-DB623F88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待提交订单提供核准前复核依据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A8EF7-B3CB-448B-B8CE-9331ED3BC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待提交订单提供核准需要的资料。人员逐项核对客户、商品、单位、价格和交付要求，再按权限提交和核准。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8FED2C-B412-47F5-9410-0E19945E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1833AF-23F9-4387-B684-2077112E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2857EC-B1FB-49AD-BB7D-C45CA726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468CF4-561E-4AEE-A840-43C3B3BD7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0D7C4C-5799-4D82-A3DD-6C08C0A99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核准前订单详情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854082-28D7-4DF7-A045-3310362C5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67B9B1-4CDB-42D0-9E1A-ECCB26258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39E3760-4D17-427D-A688-D35C8643A5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e26d52f6954869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A57C72-8C77-4C83-8D36-B208B7636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91E4C9-F4D8-4267-9D7B-CD5844A2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8D14D5-03B1-40C7-AD2C-E49EBC410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7C2602-9AB8-4047-8BB1-923E931BD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价格复核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A58C61-B6D9-40B5-8A50-0BEB12502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核对当前单价，并在试单时验证等级价、客户价或报价来源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43C643-C889-4F36-84A1-E77B98A3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58F723-8995-4401-9BD4-7F68F05C1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86873C-2CA7-4141-9C26-2B2A56BFD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7F271D-66FC-4594-BA46-83C5887D2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规格复核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CB5298-696B-439D-87BD-40586963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尺寸、材质、颜色、长度、功率等必须一致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4E1BAC-3892-4635-94D8-10E972F44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7EC90A-C1BD-4166-8DCA-F90426C4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42F720-D4DF-4229-ACFE-B2651B7F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1518D4-F042-414D-97E2-8FECF85BB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交付复核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5AC394-7685-4730-BD93-0001E591B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分批到货、收货地址和特殊要求由人员确认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4A8B276-6792-46CA-83E8-A10A5183D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ADB4430-8E4D-4350-BD3C-05ED828E6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订单仍处于待提交，后续核准与履约按状态和权限执行</a:t>
            </a:r>
          </a:p>
        </p:txBody>
      </p:sp>
    </p:spTree>
    <p:extLst>
      <p:ext uri="{BB962C8B-B14F-4D97-AF65-F5344CB8AC3E}">
        <p14:creationId xmlns:p14="http://schemas.microsoft.com/office/powerpoint/2010/main" val="1694368195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F0EEAB7-A872-4552-AEC9-0DB2816B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4C3D48-203C-44E3-8AC5-4949BE3BD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06 整屋订单、备货与对账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FA4BC8-FB8B-458E-857B-E8631EFE2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订单汇总与库存缺口判断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9E47C8-EBED-4AB9-A9FC-6DCCB9D7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按具体SKU和成交单位汇总已选需求，再核对库存、在途和供应安排。未提交订单不应作为已经生效的履约或采购结果。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2DD82E-0D1F-4D12-B22B-46904684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527837-044C-4ECF-8A4F-9ADC7EB6B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D5E7D8-49D2-48BC-B480-72146018E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E8595E-C64D-4C5A-A6BF-941E65769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8B3178-7164-497F-B56D-7B32A26AA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93B8957-DD2E-499A-9B07-5CFE3FFBCF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e0b8582d341f8"/>
          <a:stretch xmlns:a="http://schemas.openxmlformats.org/drawingml/2006/main"/>
        </p:blipFill>
        <p:spPr>
          <a:xfrm xmlns:a="http://schemas.openxmlformats.org/drawingml/2006/main">
            <a:off x="91440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178912-2817-4FCE-8C50-1075BB11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CE097-648A-4976-AA58-54CF9EB8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87CBF7-F7E8-4E01-9C5E-28070A91B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选择订单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7741F8-43DA-47FB-A42C-0A091C993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明确状态、客户和项目范围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990408-F2A1-44CB-AD23-55DDCA908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4D6E75-268B-42DF-8AFC-367762C8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34FF09-CDEC-4AED-89ED-8EA913B3F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A1409F2B-728A-4CA8-B6F7-349B33EC33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d427b68ec7469a"/>
          <a:stretch xmlns:a="http://schemas.openxmlformats.org/drawingml/2006/main"/>
        </p:blipFill>
        <p:spPr>
          <a:xfrm xmlns:a="http://schemas.openxmlformats.org/drawingml/2006/main">
            <a:off x="310134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8AB2E4-0996-4FB9-A436-717593CE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C6C415-F69D-4D84-A94E-07B0A894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661CB7-D401-4F5D-82C7-66C10E600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按品汇总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F12705-4401-4313-9BF9-83340322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还原SKU、单位与需求数量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5A89FC-0BAA-4DD4-8AC5-3EDCAD60C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443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206C0B-6433-4162-B4B3-C5259ACEC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D334B1-B7BB-4592-960B-714233C6F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D99B4F79-09C2-4EEA-84A3-F7AC0CF8B4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0256012194df1"/>
          <a:stretch xmlns:a="http://schemas.openxmlformats.org/drawingml/2006/main"/>
        </p:blipFill>
        <p:spPr>
          <a:xfrm xmlns:a="http://schemas.openxmlformats.org/drawingml/2006/main">
            <a:off x="528828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7FD008-FDA1-4F59-B41D-3A762D217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5137564-D175-4358-99E7-46F7B56CA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049B961-68E1-42CA-9936-1DFF6BDB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核对库存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AF4367-0924-4E02-8E84-2CC2DB978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查看可用库存和系统库存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C72F82F-19CC-4736-A104-9B4469C63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37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5A4BFC8-E5C8-43AF-B724-5511E5C23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943F95E-7438-48D9-A819-52EEDC5E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6B64DBCD-F941-4FB7-88A4-F6C60802D0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997666374d4fd9"/>
          <a:stretch xmlns:a="http://schemas.openxmlformats.org/drawingml/2006/main"/>
        </p:blipFill>
        <p:spPr>
          <a:xfrm xmlns:a="http://schemas.openxmlformats.org/drawingml/2006/main">
            <a:off x="747522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DD19392-4431-457C-8B80-507CF5C9D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8C9EE5D-A063-4407-A090-05943D17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429B4F8-B450-4762-A203-641E346E9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考虑在途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A7B4307-7A57-4F80-97D0-EF65D6166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结合采购中与到货安排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6B2AE30-7011-49C8-9BC5-B65C231C3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831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AEE3FB9-DC9D-4954-8F58-142A19692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56FAFD7-1BD4-41B8-B7A5-4BFC7F93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E1C65FCD-62BC-47C5-8869-D317DD323B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5ff4fcad134d23"/>
          <a:stretch xmlns:a="http://schemas.openxmlformats.org/drawingml/2006/main"/>
        </p:blipFill>
        <p:spPr>
          <a:xfrm xmlns:a="http://schemas.openxmlformats.org/drawingml/2006/main">
            <a:off x="966216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30F4E85-9CF2-4286-B59D-835BD76A1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A36DD32-CDC1-4B82-AA9B-5BC90E68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3E31806-1605-4760-835D-D3808757C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人工确认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146F3DE-2410-46B2-AB4F-DE22C138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88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决定采购、直发或分批供货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043EF6B-8ACE-4065-A9B4-9556108CB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244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B0A57F6-10EB-46FC-9103-AC5F43BEE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1625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以销定采采用规则数据与人工确认，不承诺AI预测或无人采购</a:t>
            </a:r>
          </a:p>
        </p:txBody>
      </p:sp>
    </p:spTree>
    <p:extLst>
      <p:ext uri="{BB962C8B-B14F-4D97-AF65-F5344CB8AC3E}">
        <p14:creationId xmlns:p14="http://schemas.microsoft.com/office/powerpoint/2010/main" val="114617160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8095122-11C7-46A8-9410-3CB7F9427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86818A-D867-4C9D-88BA-5EE4EFD9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06 整屋订单、备货与对账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FF4985-6886-4148-8640-A186EA45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库存页提供当前备货判断依据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7A4A4A-D85B-4F87-9EC3-CD7FEFFA5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库存页展示商品、仓库、可用库存和系统库存。采购与出库还需结合在途、交付节点和现场盘点判断。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322B8A-3C63-4A86-9191-83CCD34C3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56DA85-F9CB-4B21-B623-E00654FDD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540335-6A70-49B2-BB52-C028F8C4B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56458A-417A-4BEE-92A2-A39D35768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413398-CBBD-4984-AFB5-AF440379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家居软装 · 商品库存与完整左侧菜单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EB8C12-10D5-4EB6-B202-4BD9C6CE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B11834-DA01-4AC7-9A9D-FEB5BC78D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F560514-44B8-4868-9E59-D76F001C9F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46250de824710"/>
          <a:stretch xmlns:a="http://schemas.openxmlformats.org/drawingml/2006/main"/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A3F5F5-3470-4F54-B548-9A2F03A4E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3D8900-C81E-470E-B456-AD3A843A9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57F31C-408C-4874-AA1A-B31AD633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7B1502-8683-437C-933F-583F23DD6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商品单位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6A4106-F2DA-44C4-BDDD-DDCE570A9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面料米、墙板片、辅材支、照明只或根，分别按商品单位核对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4F6431-25FF-4CA3-9BFD-BA85318D6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A80483-F818-44D9-A80A-77A69B907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3684AF-C347-49DA-B735-C1BBB4428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FFF0AC-57DD-4833-9FCC-84256A200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数量口径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6D19DD-485A-46E5-B63B-7E77791C8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可用库存和系统库存按页面当前字段读取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BA4344-27E8-4DC8-9463-C9BFD7DB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B82D74-36A8-431D-BF3B-3CEE59B60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8BAE88-0415-4E8B-8FBD-C5F8B646A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3E6CEF-25D4-459A-9985-C0FF0938A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判断边界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E609139-E1AA-4071-B96F-38DDC8E70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系统提供依据，不替代现场盘点或供应商交期确认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7D1E52-8FEC-4CE0-88AD-A6868F65F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CFD633-6883-46A4-A562-89D563744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库存准确是采购与交付可靠的前提</a:t>
            </a:r>
          </a:p>
        </p:txBody>
      </p:sp>
    </p:spTree>
    <p:extLst>
      <p:ext uri="{BB962C8B-B14F-4D97-AF65-F5344CB8AC3E}">
        <p14:creationId xmlns:p14="http://schemas.microsoft.com/office/powerpoint/2010/main" val="190480471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7B3995-A477-4C00-8EF4-8EDD9942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DB4753-AD0F-4359-9C05-047669DE2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06 整屋订单、备货与对账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6EFDED-EDDD-4722-BD62-AD133F176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以销定采把订单需求与库存放在同一判断页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26FF0E-FCB0-49C8-A67A-F0AF46B01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以销定采结合所选订单需求、库存与采购中数量提供补货参考。具体数据范围随应用和权限确定，供应商、数量和采购价由人员复核。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C92045-E936-4AF0-888E-F0450E6D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7C5AF-5715-4539-ACF2-6C0B74FBC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89A198-5A2D-4257-AE18-ACBD5951E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242A39-5CFE-4402-929D-06C6C4B04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53F974-2653-4040-A62C-05141994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7573627-080C-4A4B-813A-FA7556C71D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fdb6ba8b94b60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757DC5-7EC9-4254-9E83-8AF10654B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订单需求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43D14F-E57F-4962-B1C8-E6A5BC630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从符合所选范围的订单按商品汇总需求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D895FA-8084-4629-B579-C7A3850CC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677C1F-97D5-47A7-BBA5-B4DB3AE9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0BF80EF-A75E-4A14-8412-8CC4B159C7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420328fa7441bf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FC0AD4-2D7B-4261-849A-8501FFCF2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库存与在途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F689AD-34A8-48A7-9F8A-6B41EAC67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查看可用库存和采购中数量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29C03A-BD9B-415D-9C0E-F17DFE723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AC7993-0EAB-4EFB-95AF-63937426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B76DAE2-3EBC-4CC9-A241-1BCF456E9D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5351ffdaba47f2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3F905F-5E2A-4BC7-9B4E-1E74B56E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人工确认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D24474-BE7A-471A-9FF1-B990E25A4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生成采购需求或采购单前由人员复核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CB7C62-9FE1-49C8-A586-349AF1392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149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B63EAB-29B3-4FB4-8DBF-DCB57A01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530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系统辅助算缺口，人员负责供应安排</a:t>
            </a:r>
          </a:p>
        </p:txBody>
      </p:sp>
    </p:spTree>
    <p:extLst>
      <p:ext uri="{BB962C8B-B14F-4D97-AF65-F5344CB8AC3E}">
        <p14:creationId xmlns:p14="http://schemas.microsoft.com/office/powerpoint/2010/main" val="1873113664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73C54A8-C998-4C2E-B536-51B49C83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B0736-7276-47F8-873B-E47A47F0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06 整屋订单、备货与对账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33D361-7949-48FF-8BC6-3F0D9BCB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混合订单按供应条件分批推进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EFAFA2-D3E6-4BCB-8B80-BC1689FE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整屋清单可同时包含现货家具、按米面料、墙板和参数灯具。订单核准后，人员根据可用库存和供应安排推进各批次交付。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BCD6AF-C8E5-4FDF-92A2-ED084591C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26F4F4-1FEA-41DE-8C44-9001EB1DD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6305B7-0EFB-4C18-A96E-983251862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E305E-9780-4EF2-9B8A-24C011348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5E4F3F-04B8-437D-89D4-CCAB348E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5E14DF5-0A20-4054-A2A6-E9AD20B45F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d00671a46e4e90"/>
          <a:stretch xmlns:a="http://schemas.openxmlformats.org/drawingml/2006/main"/>
        </p:blipFill>
        <p:spPr>
          <a:xfrm xmlns:a="http://schemas.openxmlformats.org/drawingml/2006/main">
            <a:off x="91440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AAF6F9-E8B6-4809-B9B3-5BBA2C78F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ED9424-2480-48ED-9CA6-902249AD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90BD9B-8FE2-40D9-A96D-E7918468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整屋订单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4BBA4E-3879-4C89-904C-6CE950BD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7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7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客户确认跨品类明细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386A0D-1F3B-408F-870A-99417A5B1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F607B4-4EE6-4B65-9054-B93CFCB0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BF578D-58BB-4CB4-8511-9D69C1C1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008B40C4-5E85-4126-8780-B6BCE8EEB6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cf07b2a15b4b98"/>
          <a:stretch xmlns:a="http://schemas.openxmlformats.org/drawingml/2006/main"/>
        </p:blipFill>
        <p:spPr>
          <a:xfrm xmlns:a="http://schemas.openxmlformats.org/drawingml/2006/main">
            <a:off x="310134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435F1F-025F-4BB3-B162-270BFC27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181025-79F7-43D5-8B69-9F0C47FB2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95A59F-28E5-477A-9768-86E95956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现货识别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CD6D8E-B15E-4A02-A6AD-FFC935F6B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7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7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库存可用商品进入备货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CBD2D6-95C6-4097-97BB-173B84A58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443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20F80C-E39F-4B9D-B08D-3E29A190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71D81C-169D-498C-99E9-60F9435E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9BE76D56-456C-419D-A50F-6B3B5DE5BD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0d6cc89cb945a6"/>
          <a:stretch xmlns:a="http://schemas.openxmlformats.org/drawingml/2006/main"/>
        </p:blipFill>
        <p:spPr>
          <a:xfrm xmlns:a="http://schemas.openxmlformats.org/drawingml/2006/main">
            <a:off x="528828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9A7169C-DE9E-426C-BB2D-9F91ED07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2333834-2607-4037-9AA2-BB44A954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FDDF61E-A7CE-4F85-830D-6D688E4FE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缺口采购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5D78553-4A22-495D-B74A-9E3EDDAF2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7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7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按SKU确认供应与到货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A20832E-D45D-42C6-9FEB-E38C8D98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37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44DAA0F-D979-4D5E-95CF-E057A8183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2E54C92-8CAD-4AC2-B3D2-613D89557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28534BCD-0F39-4B84-BDEE-B26F372AFC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f873850fb64b72"/>
          <a:stretch xmlns:a="http://schemas.openxmlformats.org/drawingml/2006/main"/>
        </p:blipFill>
        <p:spPr>
          <a:xfrm xmlns:a="http://schemas.openxmlformats.org/drawingml/2006/main">
            <a:off x="747522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C62E16B-5CB2-4CD9-8883-9EDDFEFA7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E3DC8F8-78CD-4A60-976C-AB84B2DBF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379CFB9-02E8-4AFC-BB8D-0A16B73E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分批交付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2DBE852-FA05-43E2-BA2F-C200BB861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7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7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按订单要求安排出库发货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501BE77-6E97-477F-BF88-1CF9D72B6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831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007277F-77CD-4E72-A5ED-BEEA53112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419350"/>
            <a:ext cx="2072640" cy="2038350"/>
          </a:xfrm>
          <a:prstGeom xmlns:a="http://schemas.openxmlformats.org/drawingml/2006/main" prst="roundRect">
            <a:avLst>
              <a:gd name="adj" fmla="val 74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539A27A-B4C5-4E82-A0CE-833FCE0E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656DDA7A-607C-4E10-91B6-F9AC597269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aa9b77ee2e4c81"/>
          <a:stretch xmlns:a="http://schemas.openxmlformats.org/drawingml/2006/main"/>
        </p:blipFill>
        <p:spPr>
          <a:xfrm xmlns:a="http://schemas.openxmlformats.org/drawingml/2006/main">
            <a:off x="966216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055E91E-06CC-49C8-B7FD-E3E0BB513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8AE39A9-BAFD-4C50-8751-0483CBF37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4AE69BF-AC20-4B12-A0FB-AE9198CB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差异回单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8A40B82-8F4B-49FA-9221-9A9228C0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619500"/>
            <a:ext cx="176784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7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7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短少、破损、退换回到原单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B620FB6-3D4B-409B-A361-BF477945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244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6C9A6D1-8B91-4E28-8B11-A2087D55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1625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当前没有供应商ETA和项目级交付看板，交期仍需人员维护</a:t>
            </a:r>
          </a:p>
        </p:txBody>
      </p:sp>
    </p:spTree>
    <p:extLst>
      <p:ext uri="{BB962C8B-B14F-4D97-AF65-F5344CB8AC3E}">
        <p14:creationId xmlns:p14="http://schemas.microsoft.com/office/powerpoint/2010/main" val="265508566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B40798-AB80-4755-A735-2D18B815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1BF7E6-92D7-4DAE-87EC-F624A2CF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06 整屋订单、备货与对账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1E212A-E745-4A07-8F35-2FF54F16A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交付、退换与客户往来回到原订单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3F0B78-5DB2-4F10-9D44-734A365DA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核对每批已交和欠交商品，错规格、破损或少件关联原单处理。订单、退货、收款和退款按客户周期核对，示例草稿单不计作已运行结果。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1DC60E-B8FE-4D00-9832-5BB3AA2B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5AE905-A7D4-4764-B244-E5B9B41EF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9894E-5DEC-48C2-BBFE-7E783D024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9AB3CD-D21E-4475-91C8-392DFEFAF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161590-44C0-408C-A9F4-AACD4DB4A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08B58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E3211FF-A0E0-4169-8D59-F8A58FD3C7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df7bec9eaf4bcb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D8D056-288D-43B9-884F-6C0454CEE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交付要求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37C7A3-8294-4272-9841-58EC23599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地址、联系人、到货时间、批次说明和附件随单核对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AC26B9-A590-4488-BBBB-A0F929EF8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5C07A7-E622-4DE5-8DB6-2AA2A21A9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A806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CBA1DC9-AB5F-4943-938C-09137AF65C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9ccccffa3f4639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1060B6-DC9B-4B5F-A674-D9EEFE13E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退换差异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5F3C79-FFC7-40EE-A4C1-6CF2EDF6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错规格、破损、少件或现场拒收关联原订单记录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AB87F1-E64C-4D9E-8D12-14315113A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1E0B70-0055-48E2-8450-938C855CE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403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514071C-A798-4F65-AEA7-CD86684BB0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a299bc6740453d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99C714-E39D-4043-A208-762618A1C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客户对账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00EB36-0A07-4D88-911C-40F29425A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订单应收、退货应退、收款和退款按客户周期核对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C5BB63-327F-44CE-B434-C7C90A980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7241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74B0BA-A841-4CA6-BAEA-98E50849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5A4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81E5446-D2E7-4C0C-8581-A870D2C631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f38c314e504eee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FFB55A-8B6F-428B-8C3C-89516BDF2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F1FC5E-0A17-464A-9277-EEFD521EF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当前对账核心维度是客户，不是独立项目维度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570606-F232-41E1-8DBB-90B510C1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721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0C51293-8477-4F2F-8187-D7B548C4E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4102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单据一致、差异可解释，客户往来才真正闭环</a:t>
            </a:r>
          </a:p>
        </p:txBody>
      </p:sp>
    </p:spTree>
    <p:extLst>
      <p:ext uri="{BB962C8B-B14F-4D97-AF65-F5344CB8AC3E}">
        <p14:creationId xmlns:p14="http://schemas.microsoft.com/office/powerpoint/2010/main" val="1436591723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EBE8A96-7B3D-4E84-B9EC-FBA5DE89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E0C032-A74E-4390-B0DB-F7E05658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07 手机管理端与上线边界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74E8AB-09E4-4B90-8A6F-051F6DC99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手机管理端提供经营查看与订单入口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F631AD-E091-4198-B107-B2B418C42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手机工作台提供经营查看与订单入口，人员在账号权限和已开通应用范围内处理相应事项。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DD9524-901B-4C8E-ACD8-8CFBE722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400366-D746-4991-A021-6F61676B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B3C50C-8798-437C-A4D2-F0E37AF0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4C692C-92D9-4426-8A84-B7D11B3C4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B88E1E-4EE9-4777-9096-349EBB78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8C1B6BC-4DED-44FB-B764-11D6BAD104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f064d15b8349f9"/>
          <a:stretch xmlns:a="http://schemas.openxmlformats.org/drawingml/2006/main"/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371BCA-FFEE-4CC8-94F3-F9E5B12F7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B3F573-0CC0-4FA5-B831-F7E7E207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手机管理端工作台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6049C2-2C6F-47AF-B236-DD0FEA86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06006E-012B-4C0E-AF43-00EFD0C2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AC9F494-A2D0-40D5-BB55-0B0E92CF51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1c1709826e48d2"/>
          <a:stretch xmlns:a="http://schemas.openxmlformats.org/drawingml/2006/main"/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FDCD6B-8F05-490C-AB14-422611E3F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7FE1FD-9C8C-4E28-B660-403DB6B8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订单应用入口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4C3508-30BB-4519-B6AA-967DBB85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AA47D7-7288-44DA-AE2E-DA832544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511EBA-832A-4E74-8A4C-3E8E50F2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DC70B9-9520-46B2-AB02-315EAF273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当前口径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1BEEF2-FB74-47BC-925B-EEDE6BFB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未提交订单尚未进入经营统计，统计结果需按单据状态理解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6B511B-8E3D-4791-8C8B-1BF0077EC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8606E8-9D42-4698-866A-23C6033DF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8C48A4-6CB7-4E42-A7D9-AF3F4175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03442B-6668-4B43-9250-E3ED78D43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订单入口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428C67-EB95-4433-8D57-FAD72FD4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按状态进入待确认、待审核、待出库、待发货等任务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0BFF820-E520-4DFD-B7A1-A201DD3AF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0A5933-FB88-425E-BDF6-0477E735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FEB20B-D06D-42A5-AB2D-78E101F60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FAA839F-F246-4428-9832-1A0458694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使用边界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EB358AE-336A-48A9-A0F0-B331B8043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手机端用于查看与现场处理；商城装修和批量治理仍在PC完成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415469C-CFE2-4584-824A-6AC72578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C73871F-FEFB-4CC4-93AE-05F88AEAF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手机管理端与PC后台读取同一份业务数据</a:t>
            </a:r>
          </a:p>
        </p:txBody>
      </p:sp>
    </p:spTree>
    <p:extLst>
      <p:ext uri="{BB962C8B-B14F-4D97-AF65-F5344CB8AC3E}">
        <p14:creationId xmlns:p14="http://schemas.microsoft.com/office/powerpoint/2010/main" val="1786612063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0496ABD-DB8A-4193-B4A5-430961896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1E22F-2AF6-45CE-B207-E4BF9F7A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07 手机管理端与上线边界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064616-FADC-4A50-838B-95C2D9BF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外出拜访和项目现场也能跟进订单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C577FE-5CE5-40DB-9EBA-FCD467250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手机订单列表与详情帮助人员核对客户、金额、状态、明细和备注。可执行动作由账号权限与订单状态共同决定。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726364-F4B2-4D8F-90C9-6E0CCC2EC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3D08DC-A996-4684-92C0-C1981778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659018-DF34-4D54-BD45-DFC2EEE12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2DB728-7AAD-464E-9E47-E10839872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2F4F91-5952-4D35-93D8-495239E40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1C1B5E1-FAB3-4C56-9855-35DE8354B4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5600eb7b174907"/>
          <a:stretch xmlns:a="http://schemas.openxmlformats.org/drawingml/2006/main"/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856C4-3431-4B7B-B245-D4AD8010A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715D68-D218-4EBD-923C-4587EF53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手机订单列表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524C8F-599A-43FA-8A02-696F1FC9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F92023-7D7F-4B79-8152-822EA60BA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47827AC-E610-4E24-81CE-9683FAE458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55ed55d5514553"/>
          <a:stretch xmlns:a="http://schemas.openxmlformats.org/drawingml/2006/main"/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BEF422-EBC3-4D51-B6A8-B81D2D2B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D5C87-4A7E-4CEF-9922-F13A76A7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手机订单详情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C96A0A-C357-42DB-8C56-75CF5D0CC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3D2B4C-6EA6-4E83-B532-52D10B2C7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2C8CBC-6629-4D7C-A016-9346BFDCF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F8081B-36C9-40CB-912C-F43D14992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列表定位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1A4982-6AE8-4783-90B9-2A1430B12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按客户、订单号或状态找到待处理订单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335CAE-2D25-4411-A80F-083F0DCF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252EB4-C061-4B98-B4B0-CAB04CCC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B34BB3-3EC5-43EC-BABB-F66584DB3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35AFED4-F13D-40A6-9FA7-F7F2911AA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明细核对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1CA7E1-EFF1-4515-8AC5-5083815F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查看商品、规格、数量、价格、备注与当前状态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3ECBB80-B02C-46D5-A60D-A5AB49730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986E9C-854E-4DBD-AA9A-02406748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A5966AB-26F5-4A41-ACD3-89D0A260A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36442DB-0967-4D60-833A-AEF54BCF1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权限推进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ECA3A82-F118-4431-B82E-A7AA73A6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只有具备权限的人员才能执行相应订单动作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E95C01E-C7E6-40D9-9B9B-6E5FCC68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E4FE43D-EA56-4EE9-8965-323CBE90C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设计、门店与工程现场提出的变化及时回到订单事实</a:t>
            </a:r>
          </a:p>
        </p:txBody>
      </p:sp>
    </p:spTree>
    <p:extLst>
      <p:ext uri="{BB962C8B-B14F-4D97-AF65-F5344CB8AC3E}">
        <p14:creationId xmlns:p14="http://schemas.microsoft.com/office/powerpoint/2010/main" val="977352714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4F0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7BC3DCD-FB25-4725-A5EC-B3009667F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14806D-5F1A-4453-A3B5-D10D8A93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08B58"/>
                </a:solidFill>
                <a:latin typeface="Microsoft YaHei"/>
                <a:ea typeface="Microsoft YaHei"/>
                <a:cs typeface="Microsoft YaHei"/>
              </a:rPr>
              <a:t>07 手机管理端与上线边界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8396C4-ACFC-4878-9DC0-810DD35C7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商品查询与仓库现场处理进入同一部手机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A59C06-9AF4-4DED-ADFF-F3F65682D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手机商品查询与仓库入口用于现场查货。扫码、盘点、出入库和调拨按已开通应用及岗位权限操作，示例入口不代表已执行业务。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75721E-F01D-4BFE-9AFD-4F5F1907B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D0C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6AE2F5-0361-4E60-A58E-438D0C24A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E94F0F-23F4-4D96-80B7-EE69F47C9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CE53A1-7A89-4346-AEC6-0567830F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E3303A-5537-4B2B-9873-814D611A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1471288-9FF7-4ACB-A5CC-F5FACBA73D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6662f22d5744e2"/>
          <a:stretch xmlns:a="http://schemas.openxmlformats.org/drawingml/2006/main"/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DBBB66-0D3B-43F5-89C8-E0639185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F99ACB-D3C2-4090-8034-A6379FDA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商品列表 · 场景配图示意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975C95-4A50-45B1-894D-6AEC9BB3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E7B6A-67D9-4400-9CAF-FE628B213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D7EBC17-A973-4112-9979-1013D54411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06acf36a0b483f"/>
          <a:stretch xmlns:a="http://schemas.openxmlformats.org/drawingml/2006/main"/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32EB06-7FC4-41E4-863B-7A6FB3AE0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2B7C97-B934-4032-BFB9-B620B2E0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仓库应用入口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0F92D2-E309-4EEF-9DB3-860C3E330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7C1DE5-4D3E-4F13-9270-B5412957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CEDF44-2952-4532-A187-42B64E50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D4595D-D6D9-4D21-8407-D7047519A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商品查询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0690EF-73AE-4887-95E3-B98069B3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查看主图、编码、价格和可用库存，现场确认具体商品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AED63E-ED6A-49CC-862D-D0517F17A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0C6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01283D-0830-4D57-A62D-257161BFD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C4AF0A-4100-4D9F-B6E1-2D60485B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E66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F74E0F-0FFA-4D09-A8F0-F932D33B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仓库入口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AA3E6F5-1DBE-4D61-9D38-F40F1506D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扫码出库、发货核验、盘点、出入库单和调拨按权限显示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7087E18-13CF-4751-B5F3-447ECB8D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EFE3D5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7BD771C-333B-454F-B6A5-A30D26AB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BB0C97F-3B26-4EF4-AE39-B912E05C0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43332B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E615E9F-A78C-428C-80EF-AE66307C5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92825"/>
                </a:solidFill>
                <a:latin typeface="Microsoft YaHei"/>
                <a:ea typeface="Microsoft YaHei"/>
                <a:cs typeface="Microsoft YaHei"/>
              </a:rPr>
              <a:t>行业边界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604C701-8590-412E-BD72-CA91AA6A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3" b="0">
                <a:solidFill>
                  <a:srgbClr val="6F6962"/>
                </a:solidFill>
                <a:latin typeface="Microsoft YaHei"/>
                <a:ea typeface="Microsoft YaHei"/>
                <a:cs typeface="Microsoft YaHei"/>
              </a:rPr>
              <a:t>手机端不承担量房、设计、生产排程或安装派工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346396B-8C79-49DD-AA7D-3D0F8C1C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29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D93CC19-4133-4C33-BDDF-617ACAF68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3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手机负责现场快速处理，PC负责配置和批量治理</a:t>
            </a:r>
          </a:p>
        </p:txBody>
      </p:sp>
    </p:spTree>
    <p:extLst>
      <p:ext uri="{BB962C8B-B14F-4D97-AF65-F5344CB8AC3E}">
        <p14:creationId xmlns:p14="http://schemas.microsoft.com/office/powerpoint/2010/main" val="277494913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2928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8BA6660-27DA-4F82-BC55-E5F6B2A63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AF6A13-044D-4157-8A8E-BFCA72A9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07 手机管理端与上线边界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C41999-3992-42D8-B48D-25B5273E7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上线准备与行业扩展范围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DA947A-2125-4D7E-8C60-9EFF76B0A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D7E0ED"/>
                </a:solidFill>
                <a:latin typeface="Microsoft YaHei"/>
                <a:ea typeface="Microsoft YaHei"/>
                <a:cs typeface="Microsoft YaHei"/>
              </a:rPr>
              <a:t>核心订货闭环可先落地；量房、设计、生产和安装等纵深能力按优先级单独立项，以约定范围与验收结果为准。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73610B-9BC9-499D-8DE3-192A64C1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40EAB2-DAC4-4434-BDCA-F922B5B4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F8EFE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F8EFE9"/>
                </a:solidFill>
                <a:latin typeface="Microsoft YaHei"/>
                <a:ea typeface="Microsoft YaHei"/>
                <a:cs typeface="Microsoft YaHei"/>
              </a:rPr>
              <a:t>云上订货 · 家居软装行业订货系统解决方案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8200D9-B98C-4994-B178-E965D7D95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7EEF8"/>
                </a:solidFill>
                <a:latin typeface="Microsoft YaHei"/>
                <a:ea typeface="Microsoft YaHei"/>
                <a:cs typeface="Microsoft YaHei"/>
              </a:rPr>
              <a:t>48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7CA6C5-6222-44F4-9BFF-2B1B291F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521970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C697B7-853C-4437-B17E-D88555057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09800"/>
            <a:ext cx="20002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595A49-58B0-4AA8-B5D7-885A732EC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28850"/>
            <a:ext cx="1847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上线准备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B923CB-12DE-4EC3-8A01-45B6539E6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857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83C82A-18DF-42A3-A6B3-0120E61D5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743200"/>
            <a:ext cx="133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E152F0-1D02-450D-8A5D-BD04B78F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743200"/>
            <a:ext cx="434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rPr>
              <a:t>统一商品、客户、价格、单位和库存的业务口径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E8D0A3-6723-4B3C-B45A-197B04CA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00400"/>
            <a:ext cx="2857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0CD2ED-2ABD-4A8E-9233-C5170D6AC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219450"/>
            <a:ext cx="133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738D8C-2567-4123-9855-27F93C21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219450"/>
            <a:ext cx="434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rPr>
              <a:t>客户启用、可见货盘与价格落单逐户验收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21FB9D-36AB-4F92-99F8-9E960568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76650"/>
            <a:ext cx="2857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887765-F99A-468E-B17E-F391CD867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95700"/>
            <a:ext cx="133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BF6F8F-261B-4E6C-8611-A39318D8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695700"/>
            <a:ext cx="434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rPr>
              <a:t>选一张订单跑通核准、库存/采购、出库、收款与对账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E3CE80-EF1B-406E-8BF9-822836270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152900"/>
            <a:ext cx="2857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24B78F-8318-492C-9F37-FAE223BA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171950"/>
            <a:ext cx="133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ECCA9C-2FE9-4988-9753-5649A77A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171950"/>
            <a:ext cx="434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rPr>
              <a:t>报价、拆单、行业定制、配灯等可选应用逐项确认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8BD595-2100-4158-A5C3-F75AA4B9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629150"/>
            <a:ext cx="2857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B6E3E6-4B36-4779-B8F6-5C01635CD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648200"/>
            <a:ext cx="133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EC0278-5DB1-444A-8582-34670960F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648200"/>
            <a:ext cx="434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rPr>
              <a:t>方案明确不承诺量房、设计、生产、安装与项目主档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42C618-3488-4F97-9F2E-1290A9BA2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38350"/>
            <a:ext cx="521970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FFFFFF">
              <a:alpha val="9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05DD0E-2AE1-4EB1-ABF2-E3137ABA1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09800"/>
            <a:ext cx="180975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A80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D1F949C-13C7-48B9-BECA-45779332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228850"/>
            <a:ext cx="1657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按需扩展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EE22AEF-FD2A-4707-8BB6-F2D54497A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724150"/>
            <a:ext cx="2857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E346607-725F-4CB4-AA13-D9210D92A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43200"/>
            <a:ext cx="133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9BA34DD-C0DA-4163-9053-238C2BA5C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743200"/>
            <a:ext cx="434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rPr>
              <a:t>项目主档、空间/房间、交付批次与项目级毛利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0E526BE-F1E2-44B1-AC3A-BA73DDA7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00400"/>
            <a:ext cx="2857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C860AD8-EAE8-4B4D-83FF-7C7B02F5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219450"/>
            <a:ext cx="133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DFDF442-2C2A-4315-AF98-8D62887E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219450"/>
            <a:ext cx="434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rPr>
              <a:t>测量复尺、变更单、安装派工、验收与售后任务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C9B0F4C-23E1-4EC3-A8B4-B2D0D9B1A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676650"/>
            <a:ext cx="2857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0B3245F-71DA-4967-9318-D7C90F1C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95700"/>
            <a:ext cx="133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8123AF8-B5F8-4A5B-B34A-AE1844043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695700"/>
            <a:ext cx="434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rPr>
              <a:t>材质色卡、面料样本、规格书、安装图与CAD资料库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4596E4D-5AFD-42A0-B10F-49ACB325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152900"/>
            <a:ext cx="2857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DDED6A0-285D-4DD9-9C4F-BC32F855B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171950"/>
            <a:ext cx="133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A5120B8-763A-45C8-A181-AAE8887D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171950"/>
            <a:ext cx="434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rPr>
              <a:t>供应商交期、直发、预计到货与延期预警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830458C-2247-4DEB-AED8-C882DF6D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629150"/>
            <a:ext cx="2857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80C7CFB-032F-466E-878B-6CA3A59BD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48200"/>
            <a:ext cx="133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4CD48AB-DC4B-4896-A83D-E407F8A51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648200"/>
            <a:ext cx="4343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15" b="0">
                <a:solidFill>
                  <a:srgbClr val="F2ECE6"/>
                </a:solidFill>
                <a:latin typeface="Microsoft YaHei"/>
                <a:ea typeface="Microsoft YaHei"/>
                <a:cs typeface="Microsoft YaHei"/>
              </a:rPr>
              <a:t>PC商城行业定制、灯光场景验收与项目经营看板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C41C11D-1CB5-4F34-813C-3AD9B10A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657850"/>
            <a:ext cx="88392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B08B5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E437DEA-6C88-4B70-8B31-1413031E6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5695950"/>
            <a:ext cx="8534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88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先把“商品—价格—订单—库存—采购—交付—对账”跑通，再扩展设计生产安装链</a:t>
            </a:r>
          </a:p>
        </p:txBody>
      </p:sp>
    </p:spTree>
    <p:extLst>
      <p:ext uri="{BB962C8B-B14F-4D97-AF65-F5344CB8AC3E}">
        <p14:creationId xmlns:p14="http://schemas.microsoft.com/office/powerpoint/2010/main" val="18756161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2026-10-12T09:35:11.9460000Z</dcterms:created>
  <dcterms:modified xsi:type="dcterms:W3CDTF">2026-10-12T09:35:11.9460000Z</dcterms:modified>
</coreProperties>
</file>