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816da00be0c43f9" /><Relationship Type="http://schemas.openxmlformats.org/officeDocument/2006/relationships/extended-properties" Target="/docProps/app.xml" Id="R35f88a0d1f494336" /><Relationship Type="http://schemas.openxmlformats.org/officeDocument/2006/relationships/officeDocument" Target="/ppt/presentation.xml" Id="Rc9845bfb6bd443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47217a92ede406e"/>
  </p:sldMasterIdLst>
  <p:notesMasterIdLst>
    <p:notesMasterId xmlns:r="http://schemas.openxmlformats.org/officeDocument/2006/relationships" r:id="Rdcd1ad99d6734bda"/>
  </p:notesMasterIdLst>
  <p:sldIdLst>
    <p:sldId xmlns:r="http://schemas.openxmlformats.org/officeDocument/2006/relationships" id="256" r:id="Rbcf0a222a72242bb"/>
    <p:sldId xmlns:r="http://schemas.openxmlformats.org/officeDocument/2006/relationships" id="257" r:id="R9bcb772f23094f01"/>
    <p:sldId xmlns:r="http://schemas.openxmlformats.org/officeDocument/2006/relationships" id="258" r:id="Ra526a0923063411e"/>
    <p:sldId xmlns:r="http://schemas.openxmlformats.org/officeDocument/2006/relationships" id="259" r:id="R92efddc6ab54403a"/>
    <p:sldId xmlns:r="http://schemas.openxmlformats.org/officeDocument/2006/relationships" id="260" r:id="Re502d4c53614499b"/>
    <p:sldId xmlns:r="http://schemas.openxmlformats.org/officeDocument/2006/relationships" id="261" r:id="R540bf1f38aa14a8c"/>
    <p:sldId xmlns:r="http://schemas.openxmlformats.org/officeDocument/2006/relationships" id="262" r:id="R8656ca3051884944"/>
    <p:sldId xmlns:r="http://schemas.openxmlformats.org/officeDocument/2006/relationships" id="263" r:id="R8b331ed76f304d9a"/>
    <p:sldId xmlns:r="http://schemas.openxmlformats.org/officeDocument/2006/relationships" id="264" r:id="Rd13af49d206e4114"/>
    <p:sldId xmlns:r="http://schemas.openxmlformats.org/officeDocument/2006/relationships" id="265" r:id="R5cc0b618898f4b92"/>
    <p:sldId xmlns:r="http://schemas.openxmlformats.org/officeDocument/2006/relationships" id="266" r:id="Rbeffeb22b9f640e3"/>
    <p:sldId xmlns:r="http://schemas.openxmlformats.org/officeDocument/2006/relationships" id="267" r:id="R0ddc0b12e7a44356"/>
    <p:sldId xmlns:r="http://schemas.openxmlformats.org/officeDocument/2006/relationships" id="268" r:id="Reb5d7dbd0da7407f"/>
    <p:sldId xmlns:r="http://schemas.openxmlformats.org/officeDocument/2006/relationships" id="269" r:id="Rc18bf0c52a974033"/>
    <p:sldId xmlns:r="http://schemas.openxmlformats.org/officeDocument/2006/relationships" id="270" r:id="Rf94f50fe325547fd"/>
    <p:sldId xmlns:r="http://schemas.openxmlformats.org/officeDocument/2006/relationships" id="271" r:id="R4eae5a283c054674"/>
    <p:sldId xmlns:r="http://schemas.openxmlformats.org/officeDocument/2006/relationships" id="272" r:id="Red295b9dbd8e46e4"/>
    <p:sldId xmlns:r="http://schemas.openxmlformats.org/officeDocument/2006/relationships" id="273" r:id="Re3eef8c04c8b4ee0"/>
    <p:sldId xmlns:r="http://schemas.openxmlformats.org/officeDocument/2006/relationships" id="274" r:id="R1e443776503946da"/>
    <p:sldId xmlns:r="http://schemas.openxmlformats.org/officeDocument/2006/relationships" id="275" r:id="Rfd2f5b4a1dd9471e"/>
    <p:sldId xmlns:r="http://schemas.openxmlformats.org/officeDocument/2006/relationships" id="276" r:id="R99df42d665bf4e49"/>
    <p:sldId xmlns:r="http://schemas.openxmlformats.org/officeDocument/2006/relationships" id="277" r:id="R3e49e3819e23476e"/>
    <p:sldId xmlns:r="http://schemas.openxmlformats.org/officeDocument/2006/relationships" id="278" r:id="R19ac6f7469574eb1"/>
    <p:sldId xmlns:r="http://schemas.openxmlformats.org/officeDocument/2006/relationships" id="279" r:id="Rba0b229b3c3547b2"/>
    <p:sldId xmlns:r="http://schemas.openxmlformats.org/officeDocument/2006/relationships" id="280" r:id="R5d64ec2fb7704470"/>
    <p:sldId xmlns:r="http://schemas.openxmlformats.org/officeDocument/2006/relationships" id="281" r:id="Rda085f2a59cd4e45"/>
    <p:sldId xmlns:r="http://schemas.openxmlformats.org/officeDocument/2006/relationships" id="282" r:id="R448321349aaf4f6c"/>
    <p:sldId xmlns:r="http://schemas.openxmlformats.org/officeDocument/2006/relationships" id="283" r:id="R379f5db99e9c46ff"/>
    <p:sldId xmlns:r="http://schemas.openxmlformats.org/officeDocument/2006/relationships" id="284" r:id="R9a533b5058514481"/>
    <p:sldId xmlns:r="http://schemas.openxmlformats.org/officeDocument/2006/relationships" id="285" r:id="R6e2f552a87d849bf"/>
    <p:sldId xmlns:r="http://schemas.openxmlformats.org/officeDocument/2006/relationships" id="286" r:id="Rca18c659ebd947c8"/>
    <p:sldId xmlns:r="http://schemas.openxmlformats.org/officeDocument/2006/relationships" id="287" r:id="R47812a33a98540ce"/>
    <p:sldId xmlns:r="http://schemas.openxmlformats.org/officeDocument/2006/relationships" id="288" r:id="R9e13f6c38b07489d"/>
    <p:sldId xmlns:r="http://schemas.openxmlformats.org/officeDocument/2006/relationships" id="289" r:id="R8d2d2e49c6fa4f08"/>
    <p:sldId xmlns:r="http://schemas.openxmlformats.org/officeDocument/2006/relationships" id="290" r:id="R3d6c146a0c3b4efc"/>
    <p:sldId xmlns:r="http://schemas.openxmlformats.org/officeDocument/2006/relationships" id="291" r:id="Re06a8a2779ef4925"/>
    <p:sldId xmlns:r="http://schemas.openxmlformats.org/officeDocument/2006/relationships" id="292" r:id="Ra7f6137c582d4f57"/>
    <p:sldId xmlns:r="http://schemas.openxmlformats.org/officeDocument/2006/relationships" id="293" r:id="Rd2f0bce99245464c"/>
    <p:sldId xmlns:r="http://schemas.openxmlformats.org/officeDocument/2006/relationships" id="294" r:id="R6c082666c0ba465d"/>
    <p:sldId xmlns:r="http://schemas.openxmlformats.org/officeDocument/2006/relationships" id="295" r:id="R0dffc6c300dc413a"/>
    <p:sldId xmlns:r="http://schemas.openxmlformats.org/officeDocument/2006/relationships" id="296" r:id="Rbd7a80f922094125"/>
    <p:sldId xmlns:r="http://schemas.openxmlformats.org/officeDocument/2006/relationships" id="297" r:id="R9732ebce77e7450e"/>
    <p:sldId xmlns:r="http://schemas.openxmlformats.org/officeDocument/2006/relationships" id="298" r:id="Ree07159a85104cdb"/>
    <p:sldId xmlns:r="http://schemas.openxmlformats.org/officeDocument/2006/relationships" id="299" r:id="R5515506a0b1a4cdc"/>
    <p:sldId xmlns:r="http://schemas.openxmlformats.org/officeDocument/2006/relationships" id="300" r:id="R04fc72d43a464f70"/>
    <p:sldId xmlns:r="http://schemas.openxmlformats.org/officeDocument/2006/relationships" id="301" r:id="R4c776b288c7a4e6a"/>
    <p:sldId xmlns:r="http://schemas.openxmlformats.org/officeDocument/2006/relationships" id="302" r:id="Ra8c4fbb57e8241dd"/>
    <p:sldId xmlns:r="http://schemas.openxmlformats.org/officeDocument/2006/relationships" id="303" r:id="R63c96fbbf3854fba"/>
    <p:sldId xmlns:r="http://schemas.openxmlformats.org/officeDocument/2006/relationships" id="304" r:id="Re719c5a65eca4d55"/>
    <p:sldId xmlns:r="http://schemas.openxmlformats.org/officeDocument/2006/relationships" id="305" r:id="Rd8cb50b0e9cd488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f469b45b5e4795" /><Relationship Type="http://schemas.openxmlformats.org/officeDocument/2006/relationships/slideMaster" Target="/ppt/slideMasters/slideMaster1.xml" Id="Rd47217a92ede406e" /><Relationship Type="http://schemas.openxmlformats.org/officeDocument/2006/relationships/notesMaster" Target="/ppt/notesMasters/notesMaster1.xml" Id="Rdcd1ad99d6734bda" /><Relationship Type="http://schemas.openxmlformats.org/officeDocument/2006/relationships/presProps" Target="/ppt/presProps.xml" Id="R6a0bd2284a9845fc" /><Relationship Type="http://schemas.openxmlformats.org/officeDocument/2006/relationships/tableStyles" Target="/ppt/tableStyles.xml" Id="R2e635941027144d8" /><Relationship Type="http://schemas.openxmlformats.org/officeDocument/2006/relationships/slide" Target="/ppt/slides/slide1.xml" Id="Rbcf0a222a72242bb" /><Relationship Type="http://schemas.openxmlformats.org/officeDocument/2006/relationships/slide" Target="/ppt/slides/slide2.xml" Id="R9bcb772f23094f01" /><Relationship Type="http://schemas.openxmlformats.org/officeDocument/2006/relationships/slide" Target="/ppt/slides/slide3.xml" Id="Ra526a0923063411e" /><Relationship Type="http://schemas.openxmlformats.org/officeDocument/2006/relationships/slide" Target="/ppt/slides/slide4.xml" Id="R92efddc6ab54403a" /><Relationship Type="http://schemas.openxmlformats.org/officeDocument/2006/relationships/slide" Target="/ppt/slides/slide5.xml" Id="Re502d4c53614499b" /><Relationship Type="http://schemas.openxmlformats.org/officeDocument/2006/relationships/slide" Target="/ppt/slides/slide6.xml" Id="R540bf1f38aa14a8c" /><Relationship Type="http://schemas.openxmlformats.org/officeDocument/2006/relationships/slide" Target="/ppt/slides/slide7.xml" Id="R8656ca3051884944" /><Relationship Type="http://schemas.openxmlformats.org/officeDocument/2006/relationships/slide" Target="/ppt/slides/slide8.xml" Id="R8b331ed76f304d9a" /><Relationship Type="http://schemas.openxmlformats.org/officeDocument/2006/relationships/slide" Target="/ppt/slides/slide9.xml" Id="Rd13af49d206e4114" /><Relationship Type="http://schemas.openxmlformats.org/officeDocument/2006/relationships/slide" Target="/ppt/slides/slide10.xml" Id="R5cc0b618898f4b92" /><Relationship Type="http://schemas.openxmlformats.org/officeDocument/2006/relationships/slide" Target="/ppt/slides/slide11.xml" Id="Rbeffeb22b9f640e3" /><Relationship Type="http://schemas.openxmlformats.org/officeDocument/2006/relationships/slide" Target="/ppt/slides/slide12.xml" Id="R0ddc0b12e7a44356" /><Relationship Type="http://schemas.openxmlformats.org/officeDocument/2006/relationships/slide" Target="/ppt/slides/slide13.xml" Id="Reb5d7dbd0da7407f" /><Relationship Type="http://schemas.openxmlformats.org/officeDocument/2006/relationships/slide" Target="/ppt/slides/slide14.xml" Id="Rc18bf0c52a974033" /><Relationship Type="http://schemas.openxmlformats.org/officeDocument/2006/relationships/slide" Target="/ppt/slides/slide15.xml" Id="Rf94f50fe325547fd" /><Relationship Type="http://schemas.openxmlformats.org/officeDocument/2006/relationships/slide" Target="/ppt/slides/slide16.xml" Id="R4eae5a283c054674" /><Relationship Type="http://schemas.openxmlformats.org/officeDocument/2006/relationships/slide" Target="/ppt/slides/slide17.xml" Id="Red295b9dbd8e46e4" /><Relationship Type="http://schemas.openxmlformats.org/officeDocument/2006/relationships/slide" Target="/ppt/slides/slide18.xml" Id="Re3eef8c04c8b4ee0" /><Relationship Type="http://schemas.openxmlformats.org/officeDocument/2006/relationships/slide" Target="/ppt/slides/slide19.xml" Id="R1e443776503946da" /><Relationship Type="http://schemas.openxmlformats.org/officeDocument/2006/relationships/slide" Target="/ppt/slides/slide20.xml" Id="Rfd2f5b4a1dd9471e" /><Relationship Type="http://schemas.openxmlformats.org/officeDocument/2006/relationships/slide" Target="/ppt/slides/slide21.xml" Id="R99df42d665bf4e49" /><Relationship Type="http://schemas.openxmlformats.org/officeDocument/2006/relationships/slide" Target="/ppt/slides/slide22.xml" Id="R3e49e3819e23476e" /><Relationship Type="http://schemas.openxmlformats.org/officeDocument/2006/relationships/slide" Target="/ppt/slides/slide23.xml" Id="R19ac6f7469574eb1" /><Relationship Type="http://schemas.openxmlformats.org/officeDocument/2006/relationships/slide" Target="/ppt/slides/slide24.xml" Id="Rba0b229b3c3547b2" /><Relationship Type="http://schemas.openxmlformats.org/officeDocument/2006/relationships/slide" Target="/ppt/slides/slide25.xml" Id="R5d64ec2fb7704470" /><Relationship Type="http://schemas.openxmlformats.org/officeDocument/2006/relationships/slide" Target="/ppt/slides/slide26.xml" Id="Rda085f2a59cd4e45" /><Relationship Type="http://schemas.openxmlformats.org/officeDocument/2006/relationships/slide" Target="/ppt/slides/slide27.xml" Id="R448321349aaf4f6c" /><Relationship Type="http://schemas.openxmlformats.org/officeDocument/2006/relationships/slide" Target="/ppt/slides/slide28.xml" Id="R379f5db99e9c46ff" /><Relationship Type="http://schemas.openxmlformats.org/officeDocument/2006/relationships/slide" Target="/ppt/slides/slide29.xml" Id="R9a533b5058514481" /><Relationship Type="http://schemas.openxmlformats.org/officeDocument/2006/relationships/slide" Target="/ppt/slides/slide30.xml" Id="R6e2f552a87d849bf" /><Relationship Type="http://schemas.openxmlformats.org/officeDocument/2006/relationships/slide" Target="/ppt/slides/slide31.xml" Id="Rca18c659ebd947c8" /><Relationship Type="http://schemas.openxmlformats.org/officeDocument/2006/relationships/slide" Target="/ppt/slides/slide32.xml" Id="R47812a33a98540ce" /><Relationship Type="http://schemas.openxmlformats.org/officeDocument/2006/relationships/slide" Target="/ppt/slides/slide33.xml" Id="R9e13f6c38b07489d" /><Relationship Type="http://schemas.openxmlformats.org/officeDocument/2006/relationships/slide" Target="/ppt/slides/slide34.xml" Id="R8d2d2e49c6fa4f08" /><Relationship Type="http://schemas.openxmlformats.org/officeDocument/2006/relationships/slide" Target="/ppt/slides/slide35.xml" Id="R3d6c146a0c3b4efc" /><Relationship Type="http://schemas.openxmlformats.org/officeDocument/2006/relationships/slide" Target="/ppt/slides/slide36.xml" Id="Re06a8a2779ef4925" /><Relationship Type="http://schemas.openxmlformats.org/officeDocument/2006/relationships/slide" Target="/ppt/slides/slide37.xml" Id="Ra7f6137c582d4f57" /><Relationship Type="http://schemas.openxmlformats.org/officeDocument/2006/relationships/slide" Target="/ppt/slides/slide38.xml" Id="Rd2f0bce99245464c" /><Relationship Type="http://schemas.openxmlformats.org/officeDocument/2006/relationships/slide" Target="/ppt/slides/slide39.xml" Id="R6c082666c0ba465d" /><Relationship Type="http://schemas.openxmlformats.org/officeDocument/2006/relationships/slide" Target="/ppt/slides/slide40.xml" Id="R0dffc6c300dc413a" /><Relationship Type="http://schemas.openxmlformats.org/officeDocument/2006/relationships/slide" Target="/ppt/slides/slide41.xml" Id="Rbd7a80f922094125" /><Relationship Type="http://schemas.openxmlformats.org/officeDocument/2006/relationships/slide" Target="/ppt/slides/slide42.xml" Id="R9732ebce77e7450e" /><Relationship Type="http://schemas.openxmlformats.org/officeDocument/2006/relationships/slide" Target="/ppt/slides/slide43.xml" Id="Ree07159a85104cdb" /><Relationship Type="http://schemas.openxmlformats.org/officeDocument/2006/relationships/slide" Target="/ppt/slides/slide44.xml" Id="R5515506a0b1a4cdc" /><Relationship Type="http://schemas.openxmlformats.org/officeDocument/2006/relationships/slide" Target="/ppt/slides/slide45.xml" Id="R04fc72d43a464f70" /><Relationship Type="http://schemas.openxmlformats.org/officeDocument/2006/relationships/slide" Target="/ppt/slides/slide46.xml" Id="R4c776b288c7a4e6a" /><Relationship Type="http://schemas.openxmlformats.org/officeDocument/2006/relationships/slide" Target="/ppt/slides/slide47.xml" Id="Ra8c4fbb57e8241dd" /><Relationship Type="http://schemas.openxmlformats.org/officeDocument/2006/relationships/slide" Target="/ppt/slides/slide48.xml" Id="R63c96fbbf3854fba" /><Relationship Type="http://schemas.openxmlformats.org/officeDocument/2006/relationships/slide" Target="/ppt/slides/slide49.xml" Id="Re719c5a65eca4d55" /><Relationship Type="http://schemas.openxmlformats.org/officeDocument/2006/relationships/slide" Target="/ppt/slides/slide50.xml" Id="Rd8cb50b0e9cd48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36f0834e694f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e2e7bccd54431f" /><Relationship Type="http://schemas.openxmlformats.org/officeDocument/2006/relationships/notesMaster" Target="/ppt/notesMasters/notesMaster1.xml" Id="R71430e5e0c1c425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5f0ada0971f422a" /><Relationship Type="http://schemas.openxmlformats.org/officeDocument/2006/relationships/notesMaster" Target="/ppt/notesMasters/notesMaster1.xml" Id="R5985944f6a62483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cfe93df36a6436a" /><Relationship Type="http://schemas.openxmlformats.org/officeDocument/2006/relationships/notesMaster" Target="/ppt/notesMasters/notesMaster1.xml" Id="Ra4019ffa53b74ce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6634cff48814319" /><Relationship Type="http://schemas.openxmlformats.org/officeDocument/2006/relationships/notesMaster" Target="/ppt/notesMasters/notesMaster1.xml" Id="Redca9b146fa4401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76687794f54449" /><Relationship Type="http://schemas.openxmlformats.org/officeDocument/2006/relationships/notesMaster" Target="/ppt/notesMasters/notesMaster1.xml" Id="R29dc644c4bba4f3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afb16b27e44cbf" /><Relationship Type="http://schemas.openxmlformats.org/officeDocument/2006/relationships/notesMaster" Target="/ppt/notesMasters/notesMaster1.xml" Id="Rbd4b383897df48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71c03db386c4a00" /><Relationship Type="http://schemas.openxmlformats.org/officeDocument/2006/relationships/notesMaster" Target="/ppt/notesMasters/notesMaster1.xml" Id="Rf62c3d9b69594c3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dc7ac995fb4a9a" /><Relationship Type="http://schemas.openxmlformats.org/officeDocument/2006/relationships/notesMaster" Target="/ppt/notesMasters/notesMaster1.xml" Id="R850b8643067c45e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f0cb49bfc0f4af7" /><Relationship Type="http://schemas.openxmlformats.org/officeDocument/2006/relationships/notesMaster" Target="/ppt/notesMasters/notesMaster1.xml" Id="R13ae041bfcec472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0cc5fcd7d2942b6" /><Relationship Type="http://schemas.openxmlformats.org/officeDocument/2006/relationships/notesMaster" Target="/ppt/notesMasters/notesMaster1.xml" Id="R6b9298173e9e4be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023a653f5dc428e" /><Relationship Type="http://schemas.openxmlformats.org/officeDocument/2006/relationships/notesMaster" Target="/ppt/notesMasters/notesMaster1.xml" Id="R2728d2be18c44a7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a84483b33754e3f" /><Relationship Type="http://schemas.openxmlformats.org/officeDocument/2006/relationships/notesMaster" Target="/ppt/notesMasters/notesMaster1.xml" Id="R9c2d632e0dbe4cb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e2f1f1eacd04a5d" /><Relationship Type="http://schemas.openxmlformats.org/officeDocument/2006/relationships/notesMaster" Target="/ppt/notesMasters/notesMaster1.xml" Id="R47b783dee54242f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2f3e49f386a4570" /><Relationship Type="http://schemas.openxmlformats.org/officeDocument/2006/relationships/notesMaster" Target="/ppt/notesMasters/notesMaster1.xml" Id="Rb84a379348a94bb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7c854cf020048d4" /><Relationship Type="http://schemas.openxmlformats.org/officeDocument/2006/relationships/notesMaster" Target="/ppt/notesMasters/notesMaster1.xml" Id="R81086e21b93b48d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7e5ddf2944b4f4f" /><Relationship Type="http://schemas.openxmlformats.org/officeDocument/2006/relationships/notesMaster" Target="/ppt/notesMasters/notesMaster1.xml" Id="Re1e1973c969e46d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9ba1fa46b1f475a" /><Relationship Type="http://schemas.openxmlformats.org/officeDocument/2006/relationships/notesMaster" Target="/ppt/notesMasters/notesMaster1.xml" Id="R81d9ba632ac2445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9a4af76703c4f97" /><Relationship Type="http://schemas.openxmlformats.org/officeDocument/2006/relationships/notesMaster" Target="/ppt/notesMasters/notesMaster1.xml" Id="R2bf8f54318ba46f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c705823ef66471b" /><Relationship Type="http://schemas.openxmlformats.org/officeDocument/2006/relationships/notesMaster" Target="/ppt/notesMasters/notesMaster1.xml" Id="R15b6612147454d5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a551ed832084d00" /><Relationship Type="http://schemas.openxmlformats.org/officeDocument/2006/relationships/notesMaster" Target="/ppt/notesMasters/notesMaster1.xml" Id="Rdf9348bd694d48d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f8c4453a5544a7f" /><Relationship Type="http://schemas.openxmlformats.org/officeDocument/2006/relationships/notesMaster" Target="/ppt/notesMasters/notesMaster1.xml" Id="R44259458285a4d0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3f1b12bc0ef4515" /><Relationship Type="http://schemas.openxmlformats.org/officeDocument/2006/relationships/notesMaster" Target="/ppt/notesMasters/notesMaster1.xml" Id="Ra47ac0660f44475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d66ac63bc27443d" /><Relationship Type="http://schemas.openxmlformats.org/officeDocument/2006/relationships/notesMaster" Target="/ppt/notesMasters/notesMaster1.xml" Id="R9fe6cd3cb62c498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b442a4732f142b6" /><Relationship Type="http://schemas.openxmlformats.org/officeDocument/2006/relationships/notesMaster" Target="/ppt/notesMasters/notesMaster1.xml" Id="R2fb0280871f841a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8f49eaa0d5a425d" /><Relationship Type="http://schemas.openxmlformats.org/officeDocument/2006/relationships/notesMaster" Target="/ppt/notesMasters/notesMaster1.xml" Id="Re0a18c48714b4b4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76dbd9687d9453b" /><Relationship Type="http://schemas.openxmlformats.org/officeDocument/2006/relationships/notesMaster" Target="/ppt/notesMasters/notesMaster1.xml" Id="R4bb5e1dbcfaf48f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b7a4890c3514d71" /><Relationship Type="http://schemas.openxmlformats.org/officeDocument/2006/relationships/notesMaster" Target="/ppt/notesMasters/notesMaster1.xml" Id="Rd76337622f5c4b2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d3dde000e234011" /><Relationship Type="http://schemas.openxmlformats.org/officeDocument/2006/relationships/notesMaster" Target="/ppt/notesMasters/notesMaster1.xml" Id="R65084dd643a2403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d15056a540e41d3" /><Relationship Type="http://schemas.openxmlformats.org/officeDocument/2006/relationships/notesMaster" Target="/ppt/notesMasters/notesMaster1.xml" Id="R249d9836f0474b7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4bdb7ae989c4882" /><Relationship Type="http://schemas.openxmlformats.org/officeDocument/2006/relationships/notesMaster" Target="/ppt/notesMasters/notesMaster1.xml" Id="Rf2ca54fcc436431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80d073d6b294874" /><Relationship Type="http://schemas.openxmlformats.org/officeDocument/2006/relationships/notesMaster" Target="/ppt/notesMasters/notesMaster1.xml" Id="R96abeb1a253249f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d972351ad07c4596" /><Relationship Type="http://schemas.openxmlformats.org/officeDocument/2006/relationships/notesMaster" Target="/ppt/notesMasters/notesMaster1.xml" Id="Rd025f085cd914ef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e4f76776f1d4f8c" /><Relationship Type="http://schemas.openxmlformats.org/officeDocument/2006/relationships/notesMaster" Target="/ppt/notesMasters/notesMaster1.xml" Id="Ra0dc0dc6a07e4b6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cbf3edab9784df5" /><Relationship Type="http://schemas.openxmlformats.org/officeDocument/2006/relationships/notesMaster" Target="/ppt/notesMasters/notesMaster1.xml" Id="Re78d051aa5314ae8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d8b1154938e84b49" /><Relationship Type="http://schemas.openxmlformats.org/officeDocument/2006/relationships/notesMaster" Target="/ppt/notesMasters/notesMaster1.xml" Id="Rd77475c88f0c42e6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6e0feff8fe594c34" /><Relationship Type="http://schemas.openxmlformats.org/officeDocument/2006/relationships/notesMaster" Target="/ppt/notesMasters/notesMaster1.xml" Id="R98939e0242fd444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456d09067f71466d" /><Relationship Type="http://schemas.openxmlformats.org/officeDocument/2006/relationships/notesMaster" Target="/ppt/notesMasters/notesMaster1.xml" Id="Rb97505ff37084cb5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bd7a5e7c6d0a44eb" /><Relationship Type="http://schemas.openxmlformats.org/officeDocument/2006/relationships/notesMaster" Target="/ppt/notesMasters/notesMaster1.xml" Id="R12a1c9b34f354bae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25215b86259f408d" /><Relationship Type="http://schemas.openxmlformats.org/officeDocument/2006/relationships/notesMaster" Target="/ppt/notesMasters/notesMaster1.xml" Id="Rbdc7bdfb8c474136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bb1e8bb454814539" /><Relationship Type="http://schemas.openxmlformats.org/officeDocument/2006/relationships/notesMaster" Target="/ppt/notesMasters/notesMaster1.xml" Id="R1521113acea149fe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edb514623d424b14" /><Relationship Type="http://schemas.openxmlformats.org/officeDocument/2006/relationships/notesMaster" Target="/ppt/notesMasters/notesMaster1.xml" Id="Rcd7fa8abf6884027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992922be6f0f47e3" /><Relationship Type="http://schemas.openxmlformats.org/officeDocument/2006/relationships/notesMaster" Target="/ppt/notesMasters/notesMaster1.xml" Id="R0be8491dd7444260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be301d6ae10448f8" /><Relationship Type="http://schemas.openxmlformats.org/officeDocument/2006/relationships/notesMaster" Target="/ppt/notesMasters/notesMaster1.xml" Id="R4de7fe4106644aa1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b5f5228ea95f409e" /><Relationship Type="http://schemas.openxmlformats.org/officeDocument/2006/relationships/notesMaster" Target="/ppt/notesMasters/notesMaster1.xml" Id="Rde485609cb0d4cdb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921b369a43964b48" /><Relationship Type="http://schemas.openxmlformats.org/officeDocument/2006/relationships/notesMaster" Target="/ppt/notesMasters/notesMaster1.xml" Id="R8b0d023372ce41e2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8674deb3407340aa" /><Relationship Type="http://schemas.openxmlformats.org/officeDocument/2006/relationships/notesMaster" Target="/ppt/notesMasters/notesMaster1.xml" Id="R80aab8b07590439c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a17974eb8dae43ed" /><Relationship Type="http://schemas.openxmlformats.org/officeDocument/2006/relationships/notesMaster" Target="/ppt/notesMasters/notesMaster1.xml" Id="R3a1a5e11663348e8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db98a6eb82954f7e" /><Relationship Type="http://schemas.openxmlformats.org/officeDocument/2006/relationships/notesMaster" Target="/ppt/notesMasters/notesMaster1.xml" Id="R4c347493c0d04514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80f5173739ce486a" /><Relationship Type="http://schemas.openxmlformats.org/officeDocument/2006/relationships/notesMaster" Target="/ppt/notesMasters/notesMaster1.xml" Id="R082f795e53024bc5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e6298bcecf9d4d76" /><Relationship Type="http://schemas.openxmlformats.org/officeDocument/2006/relationships/notesMaster" Target="/ppt/notesMasters/notesMaster1.xml" Id="R0dece3ebb1574ec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文体用品原商品配置示例：WTS-WRT-001为黑色0.5mm 12支×20盒，基本件、多单位与组合未启用，零售806.40/批发720。WTS-EDU-017为三年级数学上册×40册，基本件、多单位与组合未启用，零售761.60/批发680，出版社版本由企业补齐并取得学校确认。报价、询盘、预售、套餐、组装、预测、配送及授信按所需应用启用配置后使用，原报价执行、客户下单、采购交付、实际资金与开票分别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10d0969eaf461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561e58ad7f64371" /><Relationship Type="http://schemas.openxmlformats.org/officeDocument/2006/relationships/slideLayout" Target="/ppt/slideLayouts/slideLayout1.xml" Id="R2fd6b4f340034b8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d6b4f340034b8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cca97e50974eb0" /><Relationship Type="http://schemas.openxmlformats.org/officeDocument/2006/relationships/image" Target="/ppt/media/image.png" Id="Rd4d604a88c0b4162" /><Relationship Type="http://schemas.openxmlformats.org/officeDocument/2006/relationships/image" Target="/ppt/media/image2.png" Id="R9528bc0327c44cb3" /><Relationship Type="http://schemas.openxmlformats.org/officeDocument/2006/relationships/notesSlide" Target="/ppt/notesSlides/notesSlide1.xml" Id="Rf921d7ce906345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a44e338bff47ff" /><Relationship Type="http://schemas.openxmlformats.org/officeDocument/2006/relationships/image" Target="/ppt/media/image3.png" Id="Rbe88156ee887418c" /><Relationship Type="http://schemas.openxmlformats.org/officeDocument/2006/relationships/image" Target="/ppt/media/image4.png" Id="R9536f0437afe458d" /><Relationship Type="http://schemas.openxmlformats.org/officeDocument/2006/relationships/image" Target="/ppt/media/image5.png" Id="R4bd8129664f04050" /><Relationship Type="http://schemas.openxmlformats.org/officeDocument/2006/relationships/image" Target="/ppt/media/image6.png" Id="R7dc3d1648779421e" /><Relationship Type="http://schemas.openxmlformats.org/officeDocument/2006/relationships/notesSlide" Target="/ppt/notesSlides/notesSlide2.xml" Id="Ra53baea215494c5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ae1b23ac844882" /><Relationship Type="http://schemas.openxmlformats.org/officeDocument/2006/relationships/image" Target="/ppt/media/image7.png" Id="Ra27f2ab7a1bf4fc0" /><Relationship Type="http://schemas.openxmlformats.org/officeDocument/2006/relationships/image" Target="/ppt/media/image8.png" Id="Rfbaaa6ecc4f24535" /><Relationship Type="http://schemas.openxmlformats.org/officeDocument/2006/relationships/image" Target="/ppt/media/image9.png" Id="R38f08801ad4d4fb0" /><Relationship Type="http://schemas.openxmlformats.org/officeDocument/2006/relationships/image" Target="/ppt/media/image10.png" Id="R9d56d36092d6459e" /><Relationship Type="http://schemas.openxmlformats.org/officeDocument/2006/relationships/image" Target="/ppt/media/image11.png" Id="R919939a1441f49ac" /><Relationship Type="http://schemas.openxmlformats.org/officeDocument/2006/relationships/image" Target="/ppt/media/image12.png" Id="R8650a6d8a5064b43" /><Relationship Type="http://schemas.openxmlformats.org/officeDocument/2006/relationships/notesSlide" Target="/ppt/notesSlides/notesSlide3.xml" Id="R386a1719c50e425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786525942e4ebf" /><Relationship Type="http://schemas.openxmlformats.org/officeDocument/2006/relationships/image" Target="/ppt/media/image13.png" Id="R4d7912695ad24e1d" /><Relationship Type="http://schemas.openxmlformats.org/officeDocument/2006/relationships/image" Target="/ppt/media/image14.png" Id="R040fffceed7049d4" /><Relationship Type="http://schemas.openxmlformats.org/officeDocument/2006/relationships/image" Target="/ppt/media/image15.png" Id="Rd8d407dc7ed946a8" /><Relationship Type="http://schemas.openxmlformats.org/officeDocument/2006/relationships/image" Target="/ppt/media/image16.png" Id="R8707b33032824ea3" /><Relationship Type="http://schemas.openxmlformats.org/officeDocument/2006/relationships/image" Target="/ppt/media/image17.png" Id="R716958b90fe84926" /><Relationship Type="http://schemas.openxmlformats.org/officeDocument/2006/relationships/image" Target="/ppt/media/image18.png" Id="R60beb5bf058648d8" /><Relationship Type="http://schemas.openxmlformats.org/officeDocument/2006/relationships/notesSlide" Target="/ppt/notesSlides/notesSlide4.xml" Id="R43b7706c9e1141f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035586a7194b04" /><Relationship Type="http://schemas.openxmlformats.org/officeDocument/2006/relationships/notesSlide" Target="/ppt/notesSlides/notesSlide5.xml" Id="R1e9e87c409ea4b4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6ff54a39594ddd" /><Relationship Type="http://schemas.openxmlformats.org/officeDocument/2006/relationships/image" Target="/ppt/media/image19.png" Id="Rb2685b1834de46b1" /><Relationship Type="http://schemas.openxmlformats.org/officeDocument/2006/relationships/image" Target="/ppt/media/image20.png" Id="R3376efd06584465a" /><Relationship Type="http://schemas.openxmlformats.org/officeDocument/2006/relationships/image" Target="/ppt/media/image21.png" Id="Re963cab85dab4390" /><Relationship Type="http://schemas.openxmlformats.org/officeDocument/2006/relationships/image" Target="/ppt/media/image22.png" Id="Rc2f3b389b9634361" /><Relationship Type="http://schemas.openxmlformats.org/officeDocument/2006/relationships/image" Target="/ppt/media/image23.png" Id="R9bf999f93187483b" /><Relationship Type="http://schemas.openxmlformats.org/officeDocument/2006/relationships/image" Target="/ppt/media/image24.png" Id="R56ec6dbe50214fea" /><Relationship Type="http://schemas.openxmlformats.org/officeDocument/2006/relationships/notesSlide" Target="/ppt/notesSlides/notesSlide6.xml" Id="R771c2b96834d4af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3278467c67490b" /><Relationship Type="http://schemas.openxmlformats.org/officeDocument/2006/relationships/notesSlide" Target="/ppt/notesSlides/notesSlide7.xml" Id="R1015c16f15b3463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d33d1131844d5c" /><Relationship Type="http://schemas.openxmlformats.org/officeDocument/2006/relationships/image" Target="/ppt/media/image25.png" Id="R5512aec8e2ab4db9" /><Relationship Type="http://schemas.openxmlformats.org/officeDocument/2006/relationships/image" Target="/ppt/media/image26.png" Id="Rd4c270fa2e66420f" /><Relationship Type="http://schemas.openxmlformats.org/officeDocument/2006/relationships/image" Target="/ppt/media/image27.png" Id="R881fc87978794035" /><Relationship Type="http://schemas.openxmlformats.org/officeDocument/2006/relationships/image" Target="/ppt/media/image28.png" Id="R9c7a70bb78014dc4" /><Relationship Type="http://schemas.openxmlformats.org/officeDocument/2006/relationships/image" Target="/ppt/media/image29.png" Id="R0d3d0d3e64ba44b2" /><Relationship Type="http://schemas.openxmlformats.org/officeDocument/2006/relationships/image" Target="/ppt/media/image30.png" Id="Rddc01621c0d94da2" /><Relationship Type="http://schemas.openxmlformats.org/officeDocument/2006/relationships/notesSlide" Target="/ppt/notesSlides/notesSlide8.xml" Id="R7181bb011a8f458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3c279fb6e9495a" /><Relationship Type="http://schemas.openxmlformats.org/officeDocument/2006/relationships/image" Target="/ppt/media/image31.png" Id="R4d88d255a2ae4f5c" /><Relationship Type="http://schemas.openxmlformats.org/officeDocument/2006/relationships/image" Target="/ppt/media/image32.png" Id="R56c362c040c5424c" /><Relationship Type="http://schemas.openxmlformats.org/officeDocument/2006/relationships/notesSlide" Target="/ppt/notesSlides/notesSlide9.xml" Id="R036610a84b2047e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da40ecb8a44fd3" /><Relationship Type="http://schemas.openxmlformats.org/officeDocument/2006/relationships/image" Target="/ppt/media/image33.png" Id="R7c1b6910dea3483f" /><Relationship Type="http://schemas.openxmlformats.org/officeDocument/2006/relationships/image" Target="/ppt/media/image34.png" Id="Re335b3e48c754d3b" /><Relationship Type="http://schemas.openxmlformats.org/officeDocument/2006/relationships/image" Target="/ppt/media/image35.png" Id="R4f17949e68554da3" /><Relationship Type="http://schemas.openxmlformats.org/officeDocument/2006/relationships/image" Target="/ppt/media/image36.png" Id="R853c00f270844732" /><Relationship Type="http://schemas.openxmlformats.org/officeDocument/2006/relationships/notesSlide" Target="/ppt/notesSlides/notesSlide10.xml" Id="R8e670fe0f4104e3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0e679f024341d3" /><Relationship Type="http://schemas.openxmlformats.org/officeDocument/2006/relationships/image" Target="/ppt/media/image37.png" Id="R521c20cd63474081" /><Relationship Type="http://schemas.openxmlformats.org/officeDocument/2006/relationships/image" Target="/ppt/media/image38.png" Id="R0d56827513664ff1" /><Relationship Type="http://schemas.openxmlformats.org/officeDocument/2006/relationships/image" Target="/ppt/media/image39.png" Id="Rab50a5146e4a458f" /><Relationship Type="http://schemas.openxmlformats.org/officeDocument/2006/relationships/image" Target="/ppt/media/image40.png" Id="R5405737618c04b74" /><Relationship Type="http://schemas.openxmlformats.org/officeDocument/2006/relationships/notesSlide" Target="/ppt/notesSlides/notesSlide11.xml" Id="R71aef6303caa46f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8bf69f74f4481d" /><Relationship Type="http://schemas.openxmlformats.org/officeDocument/2006/relationships/image" Target="/ppt/media/image.jpeg" Id="R098c2d0178f04639" /><Relationship Type="http://schemas.openxmlformats.org/officeDocument/2006/relationships/notesSlide" Target="/ppt/notesSlides/notesSlide12.xml" Id="R330067036478492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8f898ae17e4622" /><Relationship Type="http://schemas.openxmlformats.org/officeDocument/2006/relationships/image" Target="/ppt/media/image41.png" Id="R7d5684c39f2247d2" /><Relationship Type="http://schemas.openxmlformats.org/officeDocument/2006/relationships/image" Target="/ppt/media/image42.png" Id="Rd908fcee1f67492c" /><Relationship Type="http://schemas.openxmlformats.org/officeDocument/2006/relationships/image" Target="/ppt/media/image43.png" Id="R4ac8e5ffee3a4b0d" /><Relationship Type="http://schemas.openxmlformats.org/officeDocument/2006/relationships/notesSlide" Target="/ppt/notesSlides/notesSlide13.xml" Id="R182f2e5caeef413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de978386554101" /><Relationship Type="http://schemas.openxmlformats.org/officeDocument/2006/relationships/image" Target="/ppt/media/image44.png" Id="Rbc0f92fb73aa417a" /><Relationship Type="http://schemas.openxmlformats.org/officeDocument/2006/relationships/image" Target="/ppt/media/image45.png" Id="R1de57513737f444f" /><Relationship Type="http://schemas.openxmlformats.org/officeDocument/2006/relationships/image" Target="/ppt/media/image46.png" Id="R12e6e1a420b74e71" /><Relationship Type="http://schemas.openxmlformats.org/officeDocument/2006/relationships/image" Target="/ppt/media/image47.png" Id="Rf548a054170948c7" /><Relationship Type="http://schemas.openxmlformats.org/officeDocument/2006/relationships/notesSlide" Target="/ppt/notesSlides/notesSlide14.xml" Id="Rafc7883f43b14cb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46467189d94bb3" /><Relationship Type="http://schemas.openxmlformats.org/officeDocument/2006/relationships/image" Target="/ppt/media/image48.png" Id="Rf34da88085f445b8" /><Relationship Type="http://schemas.openxmlformats.org/officeDocument/2006/relationships/notesSlide" Target="/ppt/notesSlides/notesSlide15.xml" Id="Raff30a213aa94df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8aae9b08b64c7f" /><Relationship Type="http://schemas.openxmlformats.org/officeDocument/2006/relationships/image" Target="/ppt/media/image49.png" Id="R36fff00d6cb34e3f" /><Relationship Type="http://schemas.openxmlformats.org/officeDocument/2006/relationships/image" Target="/ppt/media/image50.png" Id="R0784196dd062409a" /><Relationship Type="http://schemas.openxmlformats.org/officeDocument/2006/relationships/image" Target="/ppt/media/image51.png" Id="R4dc00b8db23043f3" /><Relationship Type="http://schemas.openxmlformats.org/officeDocument/2006/relationships/image" Target="/ppt/media/image52.png" Id="Rdf03891710a445f4" /><Relationship Type="http://schemas.openxmlformats.org/officeDocument/2006/relationships/notesSlide" Target="/ppt/notesSlides/notesSlide16.xml" Id="R267b2de59bff4cf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5a1fc06a5f4464" /><Relationship Type="http://schemas.openxmlformats.org/officeDocument/2006/relationships/image" Target="/ppt/media/image53.png" Id="R50180f2acbcc4b2e" /><Relationship Type="http://schemas.openxmlformats.org/officeDocument/2006/relationships/image" Target="/ppt/media/image54.png" Id="R29e9870debef4139" /><Relationship Type="http://schemas.openxmlformats.org/officeDocument/2006/relationships/image" Target="/ppt/media/image55.png" Id="Rf1952f153a9f487d" /><Relationship Type="http://schemas.openxmlformats.org/officeDocument/2006/relationships/image" Target="/ppt/media/image56.png" Id="Rf99748e86a894058" /><Relationship Type="http://schemas.openxmlformats.org/officeDocument/2006/relationships/notesSlide" Target="/ppt/notesSlides/notesSlide17.xml" Id="Re80ccb6ffac2432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d0ced9ac604ad9" /><Relationship Type="http://schemas.openxmlformats.org/officeDocument/2006/relationships/image" Target="/ppt/media/image57.png" Id="R75a54fad864b4892" /><Relationship Type="http://schemas.openxmlformats.org/officeDocument/2006/relationships/image" Target="/ppt/media/image58.png" Id="R5d424d215e244335" /><Relationship Type="http://schemas.openxmlformats.org/officeDocument/2006/relationships/image" Target="/ppt/media/image59.png" Id="R6a6851c709fe438d" /><Relationship Type="http://schemas.openxmlformats.org/officeDocument/2006/relationships/image" Target="/ppt/media/image60.png" Id="R4ce9d347b4aa4fe2" /><Relationship Type="http://schemas.openxmlformats.org/officeDocument/2006/relationships/notesSlide" Target="/ppt/notesSlides/notesSlide18.xml" Id="R3f30d5980d2d4c0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565e6cad794d84" /><Relationship Type="http://schemas.openxmlformats.org/officeDocument/2006/relationships/image" Target="/ppt/media/image61.png" Id="Rf8a7c2dac6504fd4" /><Relationship Type="http://schemas.openxmlformats.org/officeDocument/2006/relationships/notesSlide" Target="/ppt/notesSlides/notesSlide19.xml" Id="Rca855ba993e8429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2d67f4c7ee4352" /><Relationship Type="http://schemas.openxmlformats.org/officeDocument/2006/relationships/image" Target="/ppt/media/image62.png" Id="R1217a7dbd8074835" /><Relationship Type="http://schemas.openxmlformats.org/officeDocument/2006/relationships/notesSlide" Target="/ppt/notesSlides/notesSlide20.xml" Id="Rc9397aab2d404e5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4d729a689e443a" /><Relationship Type="http://schemas.openxmlformats.org/officeDocument/2006/relationships/image" Target="/ppt/media/image63.png" Id="R4c86a5b84f184ae8" /><Relationship Type="http://schemas.openxmlformats.org/officeDocument/2006/relationships/image" Target="/ppt/media/image64.png" Id="R1f48c3cdb6b7484e" /><Relationship Type="http://schemas.openxmlformats.org/officeDocument/2006/relationships/image" Target="/ppt/media/image65.png" Id="Ra4e62642f82640d1" /><Relationship Type="http://schemas.openxmlformats.org/officeDocument/2006/relationships/image" Target="/ppt/media/image66.png" Id="R51c90b3cf1ad4c17" /><Relationship Type="http://schemas.openxmlformats.org/officeDocument/2006/relationships/notesSlide" Target="/ppt/notesSlides/notesSlide21.xml" Id="Rf933320f1a014ce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59d71ab8384d0b" /><Relationship Type="http://schemas.openxmlformats.org/officeDocument/2006/relationships/image" Target="/ppt/media/image67.png" Id="R5a171afb326347a5" /><Relationship Type="http://schemas.openxmlformats.org/officeDocument/2006/relationships/image" Target="/ppt/media/image68.png" Id="Rad0f7e60f93d43ac" /><Relationship Type="http://schemas.openxmlformats.org/officeDocument/2006/relationships/image" Target="/ppt/media/image69.png" Id="Rc210842b5d904f68" /><Relationship Type="http://schemas.openxmlformats.org/officeDocument/2006/relationships/image" Target="/ppt/media/image70.png" Id="Rf1bef73ebc4a4189" /><Relationship Type="http://schemas.openxmlformats.org/officeDocument/2006/relationships/notesSlide" Target="/ppt/notesSlides/notesSlide22.xml" Id="Rf32820cb2c594bf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4597fcbec44536" /><Relationship Type="http://schemas.openxmlformats.org/officeDocument/2006/relationships/image" Target="/ppt/media/image71.png" Id="Rae986c9e498e4b66" /><Relationship Type="http://schemas.openxmlformats.org/officeDocument/2006/relationships/image" Target="/ppt/media/image72.png" Id="Rc9e123e6a0a545b1" /><Relationship Type="http://schemas.openxmlformats.org/officeDocument/2006/relationships/image" Target="/ppt/media/image73.png" Id="Rc990e56e1afe4196" /><Relationship Type="http://schemas.openxmlformats.org/officeDocument/2006/relationships/notesSlide" Target="/ppt/notesSlides/notesSlide23.xml" Id="R103e109148c54c1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e195c7cb0c4d32" /><Relationship Type="http://schemas.openxmlformats.org/officeDocument/2006/relationships/image" Target="/ppt/media/image74.png" Id="Rf4d2f0106b254a84" /><Relationship Type="http://schemas.openxmlformats.org/officeDocument/2006/relationships/image" Target="/ppt/media/image75.png" Id="Rf038a37873674eb2" /><Relationship Type="http://schemas.openxmlformats.org/officeDocument/2006/relationships/image" Target="/ppt/media/image76.png" Id="R6fb549a248394de4" /><Relationship Type="http://schemas.openxmlformats.org/officeDocument/2006/relationships/notesSlide" Target="/ppt/notesSlides/notesSlide24.xml" Id="R9f73a9ca18264ae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234e7de3d64a62" /><Relationship Type="http://schemas.openxmlformats.org/officeDocument/2006/relationships/image" Target="/ppt/media/image77.png" Id="Rc3aa8133dee94d73" /><Relationship Type="http://schemas.openxmlformats.org/officeDocument/2006/relationships/image" Target="/ppt/media/image78.png" Id="R6a4c6a98f2ee4a28" /><Relationship Type="http://schemas.openxmlformats.org/officeDocument/2006/relationships/image" Target="/ppt/media/image79.png" Id="R41df3f4a2a814a9c" /><Relationship Type="http://schemas.openxmlformats.org/officeDocument/2006/relationships/notesSlide" Target="/ppt/notesSlides/notesSlide25.xml" Id="R9ee994fe3887460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a65cbc6c924f82" /><Relationship Type="http://schemas.openxmlformats.org/officeDocument/2006/relationships/image" Target="/ppt/media/image80.png" Id="R2b67b6e531ab480c" /><Relationship Type="http://schemas.openxmlformats.org/officeDocument/2006/relationships/image" Target="/ppt/media/image81.png" Id="R26e575cd3ddc491c" /><Relationship Type="http://schemas.openxmlformats.org/officeDocument/2006/relationships/image" Target="/ppt/media/image82.png" Id="R51c88697489041c3" /><Relationship Type="http://schemas.openxmlformats.org/officeDocument/2006/relationships/notesSlide" Target="/ppt/notesSlides/notesSlide26.xml" Id="R375c49b16cc948f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da17c7255d4314" /><Relationship Type="http://schemas.openxmlformats.org/officeDocument/2006/relationships/image" Target="/ppt/media/image83.png" Id="Rc8da924fcfc74ff7" /><Relationship Type="http://schemas.openxmlformats.org/officeDocument/2006/relationships/image" Target="/ppt/media/image84.png" Id="Rc1491c8f76434dc0" /><Relationship Type="http://schemas.openxmlformats.org/officeDocument/2006/relationships/image" Target="/ppt/media/image85.png" Id="R7a68feb202494c52" /><Relationship Type="http://schemas.openxmlformats.org/officeDocument/2006/relationships/notesSlide" Target="/ppt/notesSlides/notesSlide27.xml" Id="Rc9ac6f97af56449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86db08d3e34d23" /><Relationship Type="http://schemas.openxmlformats.org/officeDocument/2006/relationships/image" Target="/ppt/media/image86.png" Id="R2896ed57f7e14997" /><Relationship Type="http://schemas.openxmlformats.org/officeDocument/2006/relationships/image" Target="/ppt/media/image87.png" Id="Rb1baceb4b96e44bd" /><Relationship Type="http://schemas.openxmlformats.org/officeDocument/2006/relationships/image" Target="/ppt/media/image88.png" Id="R7ad787fff8094f5d" /><Relationship Type="http://schemas.openxmlformats.org/officeDocument/2006/relationships/image" Target="/ppt/media/image89.png" Id="R3844ba8382e640e1" /><Relationship Type="http://schemas.openxmlformats.org/officeDocument/2006/relationships/notesSlide" Target="/ppt/notesSlides/notesSlide28.xml" Id="R7ccbe3cb8362435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3f52eb193a4d95" /><Relationship Type="http://schemas.openxmlformats.org/officeDocument/2006/relationships/image" Target="/ppt/media/image90.png" Id="R43d6c5d93809451e" /><Relationship Type="http://schemas.openxmlformats.org/officeDocument/2006/relationships/image" Target="/ppt/media/image91.png" Id="Re2818bef43c24770" /><Relationship Type="http://schemas.openxmlformats.org/officeDocument/2006/relationships/image" Target="/ppt/media/image92.png" Id="R809a6a4ced8c4dfc" /><Relationship Type="http://schemas.openxmlformats.org/officeDocument/2006/relationships/image" Target="/ppt/media/image93.png" Id="R63bd52720d024de8" /><Relationship Type="http://schemas.openxmlformats.org/officeDocument/2006/relationships/image" Target="/ppt/media/image94.png" Id="Ra51f7052b8eb481c" /><Relationship Type="http://schemas.openxmlformats.org/officeDocument/2006/relationships/notesSlide" Target="/ppt/notesSlides/notesSlide29.xml" Id="R59f1bf9a0adc435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7ca858d2444fe3" /><Relationship Type="http://schemas.openxmlformats.org/officeDocument/2006/relationships/image" Target="/ppt/media/image95.png" Id="Rff0f644e224848f1" /><Relationship Type="http://schemas.openxmlformats.org/officeDocument/2006/relationships/image" Target="/ppt/media/image96.png" Id="Re89dd5d54f2547ba" /><Relationship Type="http://schemas.openxmlformats.org/officeDocument/2006/relationships/image" Target="/ppt/media/image97.png" Id="R3f79be0347824fb7" /><Relationship Type="http://schemas.openxmlformats.org/officeDocument/2006/relationships/notesSlide" Target="/ppt/notesSlides/notesSlide30.xml" Id="R3db80658c3aa442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c938f645444d98" /><Relationship Type="http://schemas.openxmlformats.org/officeDocument/2006/relationships/image" Target="/ppt/media/image98.png" Id="R29a75e07837e46e1" /><Relationship Type="http://schemas.openxmlformats.org/officeDocument/2006/relationships/image" Target="/ppt/media/image99.png" Id="R544738606dfb420e" /><Relationship Type="http://schemas.openxmlformats.org/officeDocument/2006/relationships/image" Target="/ppt/media/image100.png" Id="R47583878ff9a43d0" /><Relationship Type="http://schemas.openxmlformats.org/officeDocument/2006/relationships/image" Target="/ppt/media/image101.png" Id="Raf50ff9c415d427f" /><Relationship Type="http://schemas.openxmlformats.org/officeDocument/2006/relationships/notesSlide" Target="/ppt/notesSlides/notesSlide31.xml" Id="R6aa6d5c7f2824b05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ce50b58fe045da" /><Relationship Type="http://schemas.openxmlformats.org/officeDocument/2006/relationships/image" Target="/ppt/media/image102.png" Id="R905e4a2fdf934ce2" /><Relationship Type="http://schemas.openxmlformats.org/officeDocument/2006/relationships/notesSlide" Target="/ppt/notesSlides/notesSlide32.xml" Id="R273f5fca356048e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9ac2f7542f4495" /><Relationship Type="http://schemas.openxmlformats.org/officeDocument/2006/relationships/image" Target="/ppt/media/image103.png" Id="R62afa856b0b44ad8" /><Relationship Type="http://schemas.openxmlformats.org/officeDocument/2006/relationships/image" Target="/ppt/media/image104.png" Id="Rab91c774553646a3" /><Relationship Type="http://schemas.openxmlformats.org/officeDocument/2006/relationships/notesSlide" Target="/ppt/notesSlides/notesSlide33.xml" Id="Re3a11bcc03884c87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88e3d70dcc44ae" /><Relationship Type="http://schemas.openxmlformats.org/officeDocument/2006/relationships/image" Target="/ppt/media/image105.png" Id="Rdb84d0023afa4c1c" /><Relationship Type="http://schemas.openxmlformats.org/officeDocument/2006/relationships/image" Target="/ppt/media/image106.png" Id="R5e14c91ef3834a41" /><Relationship Type="http://schemas.openxmlformats.org/officeDocument/2006/relationships/image" Target="/ppt/media/image107.png" Id="R9a79ee38f03c4d90" /><Relationship Type="http://schemas.openxmlformats.org/officeDocument/2006/relationships/image" Target="/ppt/media/image108.png" Id="R04125b2c981844a8" /><Relationship Type="http://schemas.openxmlformats.org/officeDocument/2006/relationships/notesSlide" Target="/ppt/notesSlides/notesSlide34.xml" Id="R29c7d8c94d354a96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2c44d9ba344cf7" /><Relationship Type="http://schemas.openxmlformats.org/officeDocument/2006/relationships/image" Target="/ppt/media/image109.png" Id="R59060e2712ef40fe" /><Relationship Type="http://schemas.openxmlformats.org/officeDocument/2006/relationships/image" Target="/ppt/media/image110.png" Id="R8742735317824447" /><Relationship Type="http://schemas.openxmlformats.org/officeDocument/2006/relationships/image" Target="/ppt/media/image111.png" Id="R3360b508c4f242c1" /><Relationship Type="http://schemas.openxmlformats.org/officeDocument/2006/relationships/notesSlide" Target="/ppt/notesSlides/notesSlide35.xml" Id="R9267cf8f539d497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d9dee3c4d04ed2" /><Relationship Type="http://schemas.openxmlformats.org/officeDocument/2006/relationships/image" Target="/ppt/media/image112.png" Id="R9970f80ab3094aff" /><Relationship Type="http://schemas.openxmlformats.org/officeDocument/2006/relationships/image" Target="/ppt/media/image113.png" Id="R7379869824354112" /><Relationship Type="http://schemas.openxmlformats.org/officeDocument/2006/relationships/image" Target="/ppt/media/image114.png" Id="R555453ed2b194ff5" /><Relationship Type="http://schemas.openxmlformats.org/officeDocument/2006/relationships/notesSlide" Target="/ppt/notesSlides/notesSlide36.xml" Id="Rc512aa29c7fb4ba6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14fc2ab2584b16" /><Relationship Type="http://schemas.openxmlformats.org/officeDocument/2006/relationships/image" Target="/ppt/media/image115.png" Id="Rb5f3afbf95a540ce" /><Relationship Type="http://schemas.openxmlformats.org/officeDocument/2006/relationships/image" Target="/ppt/media/image116.png" Id="R7974cdd9f5b640fe" /><Relationship Type="http://schemas.openxmlformats.org/officeDocument/2006/relationships/image" Target="/ppt/media/image117.png" Id="R40544e9ad48d4647" /><Relationship Type="http://schemas.openxmlformats.org/officeDocument/2006/relationships/notesSlide" Target="/ppt/notesSlides/notesSlide37.xml" Id="R7017b8d049bb421e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5e0a4deb644537" /><Relationship Type="http://schemas.openxmlformats.org/officeDocument/2006/relationships/image" Target="/ppt/media/image118.png" Id="Rb1acf42eab6f4844" /><Relationship Type="http://schemas.openxmlformats.org/officeDocument/2006/relationships/notesSlide" Target="/ppt/notesSlides/notesSlide38.xml" Id="R1c4a47c4bed845f7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0b359f563949b8" /><Relationship Type="http://schemas.openxmlformats.org/officeDocument/2006/relationships/image" Target="/ppt/media/image119.png" Id="R977bba4148d248f3" /><Relationship Type="http://schemas.openxmlformats.org/officeDocument/2006/relationships/notesSlide" Target="/ppt/notesSlides/notesSlide39.xml" Id="Rff6b0f16b0a8454b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c43ad6997e43cc" /><Relationship Type="http://schemas.openxmlformats.org/officeDocument/2006/relationships/image" Target="/ppt/media/image120.png" Id="R80d59631b6a94bb0" /><Relationship Type="http://schemas.openxmlformats.org/officeDocument/2006/relationships/notesSlide" Target="/ppt/notesSlides/notesSlide40.xml" Id="Rdbb801a37fd641a5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fd0e67d54c4ab8" /><Relationship Type="http://schemas.openxmlformats.org/officeDocument/2006/relationships/image" Target="/ppt/media/image121.png" Id="R98aa1506462c460a" /><Relationship Type="http://schemas.openxmlformats.org/officeDocument/2006/relationships/image" Target="/ppt/media/image122.png" Id="R272c0c31dd5444a0" /><Relationship Type="http://schemas.openxmlformats.org/officeDocument/2006/relationships/notesSlide" Target="/ppt/notesSlides/notesSlide41.xml" Id="R5395c0ac9aa14290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49a1e2cc2a4384" /><Relationship Type="http://schemas.openxmlformats.org/officeDocument/2006/relationships/image" Target="/ppt/media/image123.png" Id="R067c4b1182ed4b66" /><Relationship Type="http://schemas.openxmlformats.org/officeDocument/2006/relationships/notesSlide" Target="/ppt/notesSlides/notesSlide42.xml" Id="Rb9b90772aaa548c4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7dd12a3a80493b" /><Relationship Type="http://schemas.openxmlformats.org/officeDocument/2006/relationships/image" Target="/ppt/media/image124.png" Id="Rae7b2a882ca2487e" /><Relationship Type="http://schemas.openxmlformats.org/officeDocument/2006/relationships/image" Target="/ppt/media/image125.png" Id="R7604035ba4174898" /><Relationship Type="http://schemas.openxmlformats.org/officeDocument/2006/relationships/image" Target="/ppt/media/image126.png" Id="Re5c676cd38e14ecf" /><Relationship Type="http://schemas.openxmlformats.org/officeDocument/2006/relationships/notesSlide" Target="/ppt/notesSlides/notesSlide43.xml" Id="Rea5fef02c3ca443b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9fbf7f0604fe1" /><Relationship Type="http://schemas.openxmlformats.org/officeDocument/2006/relationships/image" Target="/ppt/media/image127.png" Id="R9e3ee81076b547ea" /><Relationship Type="http://schemas.openxmlformats.org/officeDocument/2006/relationships/notesSlide" Target="/ppt/notesSlides/notesSlide44.xml" Id="Rc364e48a0e844599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e1e021350c493b" /><Relationship Type="http://schemas.openxmlformats.org/officeDocument/2006/relationships/image" Target="/ppt/media/image128.png" Id="R7296e8ad3bd04504" /><Relationship Type="http://schemas.openxmlformats.org/officeDocument/2006/relationships/image" Target="/ppt/media/image129.png" Id="Rd83f0fccd8b64898" /><Relationship Type="http://schemas.openxmlformats.org/officeDocument/2006/relationships/notesSlide" Target="/ppt/notesSlides/notesSlide45.xml" Id="R7dabfc4d28a94308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5d55ef9a3a4988" /><Relationship Type="http://schemas.openxmlformats.org/officeDocument/2006/relationships/image" Target="/ppt/media/image130.png" Id="Rf67234bba8d44d7e" /><Relationship Type="http://schemas.openxmlformats.org/officeDocument/2006/relationships/image" Target="/ppt/media/image131.png" Id="Rf6530210dd074be3" /><Relationship Type="http://schemas.openxmlformats.org/officeDocument/2006/relationships/image" Target="/ppt/media/image132.png" Id="R6b35fb6ea72d4d3c" /><Relationship Type="http://schemas.openxmlformats.org/officeDocument/2006/relationships/notesSlide" Target="/ppt/notesSlides/notesSlide46.xml" Id="R20fdfcd7bd9c4f40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727e0d076c445f" /><Relationship Type="http://schemas.openxmlformats.org/officeDocument/2006/relationships/image" Target="/ppt/media/image133.png" Id="R480dad802fa84e69" /><Relationship Type="http://schemas.openxmlformats.org/officeDocument/2006/relationships/image" Target="/ppt/media/image134.png" Id="Rd9c33de5da3a4df3" /><Relationship Type="http://schemas.openxmlformats.org/officeDocument/2006/relationships/image" Target="/ppt/media/image135.png" Id="R89a6b4e5c9fa4293" /><Relationship Type="http://schemas.openxmlformats.org/officeDocument/2006/relationships/notesSlide" Target="/ppt/notesSlides/notesSlide47.xml" Id="Reaed4ede276a48ca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a67bb3b42842c7" /><Relationship Type="http://schemas.openxmlformats.org/officeDocument/2006/relationships/image" Target="/ppt/media/image136.png" Id="R50c03e5354e049dc" /><Relationship Type="http://schemas.openxmlformats.org/officeDocument/2006/relationships/image" Target="/ppt/media/image137.png" Id="R09a09d465e40480e" /><Relationship Type="http://schemas.openxmlformats.org/officeDocument/2006/relationships/image" Target="/ppt/media/image138.png" Id="R89d8d6705a0b48bf" /><Relationship Type="http://schemas.openxmlformats.org/officeDocument/2006/relationships/notesSlide" Target="/ppt/notesSlides/notesSlide48.xml" Id="Rd260adc93b724e49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5c53ade699448f" /><Relationship Type="http://schemas.openxmlformats.org/officeDocument/2006/relationships/image" Target="/ppt/media/image139.png" Id="R2b1661d4fea748ac" /><Relationship Type="http://schemas.openxmlformats.org/officeDocument/2006/relationships/image" Target="/ppt/media/image140.png" Id="Recf1749a88834385" /><Relationship Type="http://schemas.openxmlformats.org/officeDocument/2006/relationships/image" Target="/ppt/media/image141.png" Id="Rcc282cd42fe4432a" /><Relationship Type="http://schemas.openxmlformats.org/officeDocument/2006/relationships/notesSlide" Target="/ppt/notesSlides/notesSlide49.xml" Id="Rb7338f94bd324bd0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b73bc56e244873" /><Relationship Type="http://schemas.openxmlformats.org/officeDocument/2006/relationships/image" Target="/ppt/media/image142.png" Id="R654330f9f2944862" /><Relationship Type="http://schemas.openxmlformats.org/officeDocument/2006/relationships/notesSlide" Target="/ppt/notesSlides/notesSlide50.xml" Id="Rf385dd7ab0f649f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F2C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45F518-D501-4185-A0EA-328BBFB5A0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d604a88c0b416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0A11DF-60BB-4687-997F-7A0E8AB0A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7">
              <a:alpha val="4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810B53-40AC-483C-910C-06E00DBF6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7">
              <a:alpha val="78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94BCA00-D44D-4013-A77B-46521B9972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28bc0327c44cb3"/>
          <a:stretch xmlns:a="http://schemas.openxmlformats.org/drawingml/2006/main"/>
        </p:blipFill>
        <p:spPr>
          <a:xfrm xmlns:a="http://schemas.openxmlformats.org/drawingml/2006/main">
            <a:off x="783851" y="457200"/>
            <a:ext cx="1613647" cy="457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B2D07E-E290-42B1-9D81-959CEDF7A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22669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>
              <a:alpha val="40000"/>
            </a:srgbClr>
          </a:solidFill>
          <a:ln xmlns:a="http://schemas.openxmlformats.org/drawingml/2006/main"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6928B7-0903-4271-BFC8-B710EC68F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38250"/>
            <a:ext cx="2114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文体用品行业解决方案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701453-CD9D-44CB-8F22-0001FBF6A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6381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从一份准确目录，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到一张可交付清单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2A274-98E3-4899-B850-EE5ECEA9F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90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4DD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4DDE5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9744A7-98EF-45B5-B7C2-6E22A3883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62400"/>
            <a:ext cx="61531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文具规格、耗材适配、教材版本、体育尺码与套装需求，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贯穿询报价、客户定价、订货、采购、交付与对账。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60A71D-9302-4DA3-9571-95AD4020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19700"/>
            <a:ext cx="1333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462A0A-79F7-466F-A74C-21173EA4F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3875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F30DFA-57EA-4DA5-A551-DEA1BFC02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219700"/>
            <a:ext cx="1333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AB8CD8-4F73-41D0-A7DB-D71C7A98D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23875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办公耗材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FB4D4D-6E29-4F49-8BC4-66E115B6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219700"/>
            <a:ext cx="1333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A49D77-3DEC-4B91-B8BD-9D1ED3535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523875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教材教辅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765F07-445F-4FDA-BCA6-F966BE315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19750"/>
            <a:ext cx="1333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093365-8572-4631-A307-FB06191E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3880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体育用品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E2394B-B784-4089-88AA-C3220C23F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619750"/>
            <a:ext cx="1333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B1CAE7-EFFB-471B-97B8-3E6C19BD5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63880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学校采购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8D52D7-4EE8-4169-9C1C-12B57556D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619750"/>
            <a:ext cx="1333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E9F7D5-FAE7-44A7-9740-326D6E6DC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563880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企事业集采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6451AF-9FC4-41DC-BCE0-0BD00924F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6191250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F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4E8EA"/>
                </a:solidFill>
                <a:latin typeface="Microsoft YaHei"/>
                <a:ea typeface="Microsoft YaHei"/>
                <a:cs typeface="Microsoft YaHei"/>
              </a:rPr>
              <a:t>文体用品订货与交付协同</a:t>
            </a:r>
          </a:p>
        </p:txBody>
      </p:sp>
    </p:spTree>
    <p:extLst>
      <p:ext uri="{BB962C8B-B14F-4D97-AF65-F5344CB8AC3E}">
        <p14:creationId xmlns:p14="http://schemas.microsoft.com/office/powerpoint/2010/main" val="16875191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DBBFF0-8B42-41A2-A75B-2BB79A632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2AFEF1-B51C-466A-98B6-3D787DC30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01 行业判断：四类商品采用不同建模方式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902CF5-1A59-4507-B787-214AB1911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四类商品，四种必须被看懂的订货逻辑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15885C-C790-45A8-8EBE-266B9178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文具看颜色与笔尖，耗材看适配型号，教材看学段版本，体育用品看尺码规格和成套完整性。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CAD783-CB8B-4102-AD58-B5FC425EB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E491FD-8A79-472F-B6D9-E7243F9A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1AA489-3BD3-4F23-91D8-20646D45B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32C101-E408-4A5E-BB9E-2971B6ECD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533650" cy="33147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CFEC793-2A06-49D2-AB73-374E079757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88156ee887418c"/>
          <a:stretch xmlns:a="http://schemas.openxmlformats.org/drawingml/2006/main"/>
        </p:blipFill>
        <p:spPr>
          <a:xfrm xmlns:a="http://schemas.openxmlformats.org/drawingml/2006/main">
            <a:off x="1028700" y="2266950"/>
            <a:ext cx="1847850" cy="1847850"/>
          </a:xfrm>
          <a:prstGeom xmlns:a="http://schemas.openxmlformats.org/drawingml/2006/main" prst="roundRect">
            <a:avLst>
              <a:gd name="adj" fmla="val 824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A77854-31E9-4AB5-8E82-BB0419080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43400"/>
            <a:ext cx="2152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文具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A43993-978F-4762-8AC3-7BEABD49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81550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颜色 × 笔尖 × 型号/包装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41C7FA-929F-4BD1-B2A4-F41013F48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2533650" cy="33147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A9C17BA-426E-4255-9C6F-5FD8C2FAE5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36f0437afe458d"/>
          <a:stretch xmlns:a="http://schemas.openxmlformats.org/drawingml/2006/main"/>
        </p:blipFill>
        <p:spPr>
          <a:xfrm xmlns:a="http://schemas.openxmlformats.org/drawingml/2006/main">
            <a:off x="3733800" y="2266950"/>
            <a:ext cx="1847850" cy="1847850"/>
          </a:xfrm>
          <a:prstGeom xmlns:a="http://schemas.openxmlformats.org/drawingml/2006/main" prst="roundRect">
            <a:avLst>
              <a:gd name="adj" fmla="val 8247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AB2027-7E83-4153-B13D-12339CF75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43400"/>
            <a:ext cx="2152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办公耗材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DD541B-AE70-4D2F-B251-4558A1961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781550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品牌型号 × 适配设备 × 包装单位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04D1E7-DEB3-4049-AADF-7899A4C5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95500"/>
            <a:ext cx="2533650" cy="33147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BE8C82D-6290-44C7-989C-E296385C80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d8129664f04050"/>
          <a:stretch xmlns:a="http://schemas.openxmlformats.org/drawingml/2006/main"/>
        </p:blipFill>
        <p:spPr>
          <a:xfrm xmlns:a="http://schemas.openxmlformats.org/drawingml/2006/main">
            <a:off x="6438900" y="2266950"/>
            <a:ext cx="1847850" cy="1847850"/>
          </a:xfrm>
          <a:prstGeom xmlns:a="http://schemas.openxmlformats.org/drawingml/2006/main" prst="roundRect">
            <a:avLst>
              <a:gd name="adj" fmla="val 8247"/>
            </a:avLst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10B2F2-41CB-4A65-8A86-326D76DA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43400"/>
            <a:ext cx="2152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教材教辅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0CDF00-EE28-4F93-8D3B-9AF7E08EF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81550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学段 × 年级 × 科目 × 版本/册次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07274B-74BA-4453-9CB0-B0B6C6AC0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095500"/>
            <a:ext cx="2533650" cy="33147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03C47A3-6C04-429D-932E-083B6E4B81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c3d1648779421e"/>
          <a:stretch xmlns:a="http://schemas.openxmlformats.org/drawingml/2006/main"/>
        </p:blipFill>
        <p:spPr>
          <a:xfrm xmlns:a="http://schemas.openxmlformats.org/drawingml/2006/main">
            <a:off x="9144000" y="2266950"/>
            <a:ext cx="1847850" cy="1847850"/>
          </a:xfrm>
          <a:prstGeom xmlns:a="http://schemas.openxmlformats.org/drawingml/2006/main" prst="roundRect">
            <a:avLst>
              <a:gd name="adj" fmla="val 8247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5D0E80-18EB-41A1-A2A4-39818954B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43400"/>
            <a:ext cx="2152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体育用品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4EED13-B087-47EA-874B-A50EDA4C1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781550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尺码/号数 × 规格 × 单品/成套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3D3E24-8F05-4B06-8E9B-485A39CAB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5753100"/>
            <a:ext cx="76581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7B2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03AE01-3D4A-4FB9-8523-D0DBE885E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5791200"/>
            <a:ext cx="7353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第一原则：先把客户要的对象建准确，再谈价格、活动和履约</a:t>
            </a:r>
          </a:p>
        </p:txBody>
      </p:sp>
    </p:spTree>
    <p:extLst>
      <p:ext uri="{BB962C8B-B14F-4D97-AF65-F5344CB8AC3E}">
        <p14:creationId xmlns:p14="http://schemas.microsoft.com/office/powerpoint/2010/main" val="15354043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589C5A3-EE28-4383-B856-651D3E33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8E07D8-3B4F-4C7E-962A-96D40BD52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01 行业判断：先识别经营模式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E9334A-A749-4BB8-ABF7-4A8B54688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六类文体用品经营者，订货主线各有侧重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717391-8433-4D39-91DD-08B2BD420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围绕日常补货、项目采购、采购备货与回款对账，将商品目录、客户报价、订单和交付连接起来。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31C8B6-0ACD-4EAF-A206-2803DA783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1A61F6-0C7C-4172-8076-D78C4E1D4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73032B-0AF8-4415-9491-6C7EB28C9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110C6F-7921-4167-968C-7814FB768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F5E1B6-7BEF-42DE-A6C3-A605E53B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72FA9D0-54E9-4901-8D08-123EFF4F33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7f2ab7a1bf4fc0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1454D7-8ACA-4112-B5FB-4FBFA0EFC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文具批发 / 品牌代理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45C248-9674-4E1A-BC6B-93E20D8C7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SKU密集，颜色、笔尖、型号和箱规需要稳定复购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CDA928-6CCF-4429-B94D-A38E0427D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B2DCCF-0081-46C0-A29F-D1C6287F2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3D5EFEC-82C4-4898-A1A9-B3F5852E24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aaa6ecc4f24535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D97595-9298-43B3-87F4-7B0A53CFF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办公耗材经销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F6BA42-6CD9-4AFE-A1BB-D4BBC2B32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客户先确认适配设备和规格，再比较客户价与交期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5EC4F0-4E00-4678-8BE7-8E0AAFD8A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1914B1-9624-4F18-B333-724E4CC08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57750353-F7EE-4174-BCD6-C0B0E18F3F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f08801ad4d4fb0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2751F8-CAAA-45D7-A833-B73C225E9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教材教辅发行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CBC0E2-5485-4855-99AD-A5E0C658E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学段、年级、科目、版本和册次错误会直接造成退换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473E30-4D31-4997-B354-C84925BE2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39E658-44D0-45B6-A64C-E2760EDA2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712150C6-8BC9-4699-BEB1-7ED74C6EA2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56d36092d6459e"/>
          <a:stretch xmlns:a="http://schemas.openxmlformats.org/drawingml/2006/main"/>
        </p:blipFill>
        <p:spPr>
          <a:xfrm xmlns:a="http://schemas.openxmlformats.org/drawingml/2006/main">
            <a:off x="9144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633169-D00C-4638-98B4-B904D1119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体育用品经销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E8458D-53DB-464B-A982-4327185C0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尺码、号数、规格和器材成套性影响交付验收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DE36AE2-112E-4019-9C5A-A12BBF61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1752031-B0DE-4BF3-9506-5F3A6A7D0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2C46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2AF497A8-12ED-412B-8C64-91F869B30A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9939a1441f49ac"/>
          <a:stretch xmlns:a="http://schemas.openxmlformats.org/drawingml/2006/main"/>
        </p:blipFill>
        <p:spPr>
          <a:xfrm xmlns:a="http://schemas.openxmlformats.org/drawingml/2006/main">
            <a:off x="457835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5AAD133-0C63-46AD-BD50-9CA50326E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校园项目集成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E4F2CB7-968C-4B8F-83CA-8284565D1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一张需求清单跨多品类，需要询报价、汇总和分批交付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D7AE439-7614-468E-97D0-D279266C8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E351202-245E-4590-9D4E-96DED2A9C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746795B7-DC21-4DE2-9FDA-37B718BB2E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50a6d8a5064b43"/>
          <a:stretch xmlns:a="http://schemas.openxmlformats.org/drawingml/2006/main"/>
        </p:blipFill>
        <p:spPr>
          <a:xfrm xmlns:a="http://schemas.openxmlformats.org/drawingml/2006/main">
            <a:off x="82423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B086C28-9162-4A24-894F-3E8403641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企事业集采供应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8E198A4-473D-4897-900B-E3FAA92BF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预算、审批、客户协议价、签收回单和周期对账更重要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D9156C4-B20F-4C8A-8BA5-3A8017E91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15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A6E6D51-414E-4E10-A514-08D6BDA66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753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同一系统按经营模式组合，各类客户采用适合自己的订货流程</a:t>
            </a:r>
          </a:p>
        </p:txBody>
      </p:sp>
    </p:spTree>
    <p:extLst>
      <p:ext uri="{BB962C8B-B14F-4D97-AF65-F5344CB8AC3E}">
        <p14:creationId xmlns:p14="http://schemas.microsoft.com/office/powerpoint/2010/main" val="729168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4F39C0C-F60A-415D-80DC-B35E10818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16D192-64DC-422F-A746-5179F6C5A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01 行业判断：客户身份决定采购方式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EA1F0A-D8C6-4C14-B166-25CE1AD79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六类采购方，对货盘、价格与交付的要求不同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8A2392-9EEF-4062-9CFC-6C839F229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先区分谁在买、按什么清单买、谁确认价格、何时必须交付，再配置客户类型与订单流程。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86DA2D-246D-442D-BEE1-8EE33CA98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320494-7702-4B87-A9C2-C1B55E39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4B43D1-2E4F-4103-8C5F-12DE46B03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864A4E-AB0A-4D9F-8EB4-E537EA3C2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9EB0F9-BE01-4550-B285-3A42587F5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A98EE21-AE78-4BAE-8A2D-F45FE001BC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7912695ad24e1d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690033-8799-4F48-B698-C6AA2375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学校 / 幼儿园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6EB67A-B174-40DF-B257-D218CFED0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按学期、班级或项目清单采购，重视版本、套装完整和时间窗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BF8872-9DC5-4333-85DE-3B1AEE49B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51C1C3-E83B-410E-A751-11797EF8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7BB8008C-3EA6-4825-BEE9-8D9CAD4A10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0fffceed7049d4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ED4E11-5CCB-4773-81D3-AC4139EE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书店 / 教材服务商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07ED9B-06B0-44A0-AFF5-14B575E79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按年级科目组织订货，常购与版本核对优先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9DC96B-F9F7-4BEC-A191-6A1605B69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9B474D-FA2C-4455-9923-6AC5016F6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0D39B305-FE1B-406F-811B-3CA1AAD603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d407dc7ed946a8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9A0D15-AF94-42E8-9BE0-16F68000F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文具店 / 办公店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D73B5C-77B0-492E-AEBE-A51FFCA15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高频补货，需要快速搜索、客户价和多单位下单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9E6043-D393-4DE1-A6A9-5374D7449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C3C15F-1003-4AEC-B158-1B33823B3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DE7C0488-EB12-4CF9-BF88-2CCF948082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07b33032824ea3"/>
          <a:stretch xmlns:a="http://schemas.openxmlformats.org/drawingml/2006/main"/>
        </p:blipFill>
        <p:spPr>
          <a:xfrm xmlns:a="http://schemas.openxmlformats.org/drawingml/2006/main">
            <a:off x="9144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5A4974-8B3E-4307-9F66-B20FF977B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体育馆 / 俱乐部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8C7A38-5093-4513-8489-017F9A4A1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按规格、尺码和赛事节点采购，关注成套交付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79B8AD1-5F37-4273-9D58-ACE70CC4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22A4A05-005F-499C-8FCD-BEB0B56D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2C46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4642645E-FEA5-4EBA-B52F-502BB1AD60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6958b90fe84926"/>
          <a:stretch xmlns:a="http://schemas.openxmlformats.org/drawingml/2006/main"/>
        </p:blipFill>
        <p:spPr>
          <a:xfrm xmlns:a="http://schemas.openxmlformats.org/drawingml/2006/main">
            <a:off x="457835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872B6DB-C4EE-409C-9730-F088BA75C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培训机构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CDE1863-3635-4DAF-A4DD-36201E525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按课程、人数和开课时间配置教材、画材或训练用品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C29E713-2B1D-43E0-982F-AF821C1D7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A5DE793-E325-413F-ABF1-8F4FCF1CE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F26FD899-31C6-4AD1-80AA-AE648D2660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beb5bf058648d8"/>
          <a:stretch xmlns:a="http://schemas.openxmlformats.org/drawingml/2006/main"/>
        </p:blipFill>
        <p:spPr>
          <a:xfrm xmlns:a="http://schemas.openxmlformats.org/drawingml/2006/main">
            <a:off x="82423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9916512-E782-4D9D-9AAB-43B3EB553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企事业单位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9BFD949-0943-4C8D-B918-9C88EFE8D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按部门清单和预算执行，询报价、签收与周期对账要求清晰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763EEE2-CABE-4811-84E0-94C057AD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15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6EE050D-341E-4138-8D95-9915D807D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753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客户类型用于组织政策，具体货盘和价格仍需逐项配置</a:t>
            </a:r>
          </a:p>
        </p:txBody>
      </p:sp>
    </p:spTree>
    <p:extLst>
      <p:ext uri="{BB962C8B-B14F-4D97-AF65-F5344CB8AC3E}">
        <p14:creationId xmlns:p14="http://schemas.microsoft.com/office/powerpoint/2010/main" val="138915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890FB8A-3CD4-4CDF-A77A-FEE6BE81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FDA17D-4477-4892-81F8-E8FB5C44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01 行业判断：需求有明确窗口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579634-7D3E-46B5-8C9B-03429BE7B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学期、开学、考试、赛事与预算周期，共同决定备货节奏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CD53DB-AC45-466F-AAFD-7A8FD04A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具体日期以客户校历、项目计划、赛事安排和预算周期为准，按各自窗口确认订货、采购与交付。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D39356-6AF5-485B-8CB4-F401C8333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ED1301-6FB5-4737-A9A5-A4353A1DE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F63FFB-BBF6-486F-B1F7-ECC7FF3E0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5558D2-7844-4812-8CEF-A6EBF852C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295650"/>
            <a:ext cx="971550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E00D37-1A21-408C-A20E-5067A640E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519783-1A09-4053-925B-8F2CEFD38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86000"/>
            <a:ext cx="121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春季学期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F0A1AF-BCDB-4270-9A8D-9AA001EE1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47950"/>
            <a:ext cx="1409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教材与班级用品确认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915275-CA33-4D50-B8BE-D772AE90F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99CAA7-1AE7-49DD-9568-48CC9721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3905250"/>
            <a:ext cx="121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开学补货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F704A5-7BF3-4ECF-B9DD-0AD14633E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4267200"/>
            <a:ext cx="1409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文具、纸品与教学耗材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C9EC7F-13EC-46E9-83FB-79DF36A80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F9EA5A-1D98-4D72-A8D4-10E7776D0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286000"/>
            <a:ext cx="121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考试节点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0F9C10-0AA9-4352-839F-3DAD1E29F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647950"/>
            <a:ext cx="1409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试卷纸、答题用品与文印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F83F28-A6E1-43A6-BF11-8CED01554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92083B-1AC3-46EF-A6DF-65FCCDEB2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05250"/>
            <a:ext cx="121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赛事活动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A07052-5B8C-4DBB-9CCE-9F2A9CA2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67200"/>
            <a:ext cx="1409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球类、训练器材与团队用品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F72EBD-0505-49F5-9C21-7ABDD4425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5BE30F-48FE-4C8C-AE29-BC945DBF5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86000"/>
            <a:ext cx="121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秋季学期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032C95-A94A-4CA2-8E9F-1EA44D456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647950"/>
            <a:ext cx="1409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版本复核与第二轮集中订货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00F021-BA9D-429F-8ED7-58D09EBC2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8BE63B-D31F-4091-B74A-40D8DA0B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905250"/>
            <a:ext cx="121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预算收口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F68352-9346-4344-A23F-F851A3E48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4267200"/>
            <a:ext cx="1409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企事业集采、交付与对账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439F4B2-9EB9-41B6-BBBA-7C248BE7F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619750"/>
            <a:ext cx="88392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7B2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DCF07F8-0EC0-488B-9C25-73D864232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657850"/>
            <a:ext cx="8534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运营窗口先定主题，订单汇总后确认采购，并按节点完成交付</a:t>
            </a:r>
          </a:p>
        </p:txBody>
      </p:sp>
    </p:spTree>
    <p:extLst>
      <p:ext uri="{BB962C8B-B14F-4D97-AF65-F5344CB8AC3E}">
        <p14:creationId xmlns:p14="http://schemas.microsoft.com/office/powerpoint/2010/main" val="9001818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9A9AB41-1194-4107-B88A-446565197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419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F850A7-6231-4772-9EF1-22F64182F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66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01 行业判断：订单错在哪里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B8FC5C-59C9-472E-936C-1B4792B69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六类差错，决定系统必须留下哪些业务事实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0865A3-B650-4A91-9EEB-44AFE91A2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规格、版本、适配、套装、价格或交付窗口没有对上，会直接影响退换与履约。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0D9223-FB00-4E5A-B889-2BE7E1B4A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8A9474-29A8-4AE4-B8DD-22DE9990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31B411-99CE-4341-BC6F-84B4C376C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ED6A0D-C8F6-4FDC-BF7B-94E3C609A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AA93BB-F464-4658-B93F-2D2A2AF63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FA912F6-946D-410B-A1F1-B4CBA064B7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685b1834de46b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B2D5EC-EAE5-4AEA-B27E-186BC434A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文具规格错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F3045C-40C2-4A29-BFF9-36892902D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颜色、笔尖、型号或包装层级没有确认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77839F-3A4C-4CC8-A4E2-1BC6B465D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1742E3-5DD1-4E5A-ABAA-17BBB9171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7C53F84-011F-4DBB-8EE2-20D84A8527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76efd06584465a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B944ED-1514-4C5E-9E14-F01AD21F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耗材适配错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AF8696-3E57-40ED-B2CC-8DCF88A90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客户设备型号只在聊天中，没有进入商品信息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9AE468-3BA4-4D7E-AF96-204DBBEC5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87AC04-BD93-469A-BF1D-566D77750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676417EB-7B51-4F57-9512-E0333695A0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63cab85dab4390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E325A8-E3DD-427F-8381-1974EF831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教材版本错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90C966-DCA4-459A-B71C-BC489254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学段、年级、科目、版本、册次未形成唯一识别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7511BA-CED6-4187-9033-E1DC01693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39D26B-235F-4FD6-82F0-33F4A9344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4394C10E-01DE-4379-A4C3-8AB328C941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f3b389b9634361"/>
          <a:stretch xmlns:a="http://schemas.openxmlformats.org/drawingml/2006/main"/>
        </p:blipFill>
        <p:spPr>
          <a:xfrm xmlns:a="http://schemas.openxmlformats.org/drawingml/2006/main">
            <a:off x="9144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F0B567-1507-4904-92F3-AF169A92C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体育成套缺件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8CB2BA8-C76C-4799-8FBF-5E64467B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单品与成套边界、尺码和器材数量未说清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A4D1137-7E7D-4208-9F71-371321F0A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DE6EDB9-0D95-4BBF-A42D-A7CFC484F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2C46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71346DCC-D290-4920-9B2D-C46355C205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f999f93187483b"/>
          <a:stretch xmlns:a="http://schemas.openxmlformats.org/drawingml/2006/main"/>
        </p:blipFill>
        <p:spPr>
          <a:xfrm xmlns:a="http://schemas.openxmlformats.org/drawingml/2006/main">
            <a:off x="457835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FC4CA56-EFBA-4A42-86C4-725F8CA9A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项目价格错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1EAFB64-0FFF-4DA6-9146-2D25D8890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询价、报价、客户价和订单当前价之间没有闭环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58A56D3-8CF3-48F8-8450-A95F01BC6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C1DA7A1-F8DB-4069-95A0-8363F16EE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4D55D4B3-9337-4988-912F-E3AA04296E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ec6dbe50214fea"/>
          <a:stretch xmlns:a="http://schemas.openxmlformats.org/drawingml/2006/main"/>
        </p:blipFill>
        <p:spPr>
          <a:xfrm xmlns:a="http://schemas.openxmlformats.org/drawingml/2006/main">
            <a:off x="82423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E524E57-F69E-4DC3-BCCE-F6376D310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错过交付窗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B91A328-283A-474D-9B2C-BB705BB54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开学、开课、赛事或预算节点没有进入订单要求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96FD8D0-D1E8-4EF9-B893-C0F282A2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15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2130A2C-C97A-4B32-992D-91411F10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753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治理对象：客户 × 可交易SKU × 当前价格 × 订单要求 × 交付结果</a:t>
            </a:r>
          </a:p>
        </p:txBody>
      </p:sp>
    </p:spTree>
    <p:extLst>
      <p:ext uri="{BB962C8B-B14F-4D97-AF65-F5344CB8AC3E}">
        <p14:creationId xmlns:p14="http://schemas.microsoft.com/office/powerpoint/2010/main" val="20729135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F2C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92F11BB-DFF3-4268-8BE0-BF1A9DC93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629690-05AC-4705-9D9A-6BF29944E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 方案总览：从行业问题组织能力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E2D4D8-436A-433B-B7B7-B715204B6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四条主线，把一张需求清单走成一条可核对的业务链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506815-3CB0-47BA-93B1-DF654408D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从商品目录、客户报价和季节订货，到成套交付、退换与对账，围绕同一订单事实协同。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496DF8-09AF-42B2-AFC4-75118BD38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F835E5-95E4-46C0-A891-308AD0FBF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DC50EB-0B5F-4016-AF01-F159503FD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F155B9-9C74-4610-9925-393C3F8E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533650" cy="27051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>
              <a:alpha val="16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978566-2616-4B83-A3DB-68EAEF8E1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76500"/>
            <a:ext cx="438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4F1537-9DA0-4C2D-B42E-8EA5F296E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4955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B35CE4-30A8-4F56-86FA-EE6F7287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67050"/>
            <a:ext cx="2114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建对目录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3040A6-206E-41AA-B167-53683ECC1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147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四类商品分别建模</a:t>
            </a:r>
          </a:p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让客户选对对象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DA3785-9F45-4D69-A302-D70F7450C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590925"/>
            <a:ext cx="95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081521-F68C-4146-8E9F-8C75114F5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533650" cy="27051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779BB3-F840-49A2-ACBB-7B459BD7B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476500"/>
            <a:ext cx="438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0A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D0ED4C-8569-4493-B318-E1613AB0A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4955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3BE9D5-AD9B-4043-AFAD-83E7DE83B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067050"/>
            <a:ext cx="2114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形成可执行价格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B727AE-1203-4D29-8698-A346BE6A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7147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需求清单进入报价</a:t>
            </a:r>
          </a:p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客户价和货盘落地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B9F54E-48E0-40E5-98CB-DA4C030F2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590925"/>
            <a:ext cx="95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22827C-AB72-4811-A4CF-46001A904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533650" cy="27051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BA28F3-3034-4D20-8FA1-855E94AFC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76500"/>
            <a:ext cx="438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D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24884E-D3AD-4BB9-A80E-196C6FB73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955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171771-B5EF-4452-A497-CE4D258F7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67050"/>
            <a:ext cx="2114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按窗口组织订货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AEA078-5BF1-42AB-B3DF-81E050EC8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147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常购、活动、核准</a:t>
            </a:r>
          </a:p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汇总、采购与周转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24979F-4A2A-4321-A948-AE41E267A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590925"/>
            <a:ext cx="95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43BF008-BE2A-48E3-B40F-E8542E883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533650" cy="27051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610E5EE-FE86-41C3-9F76-26533D885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76500"/>
            <a:ext cx="438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74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9D85200-BEBF-43A4-B9B8-D99F1EAA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4955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DE8D1C9-9D90-4836-A1D7-E38BCFA73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067050"/>
            <a:ext cx="2114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成套交付并对清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33C4644-D118-4752-9AFB-4A88673F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7147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配送回单、退换差异</a:t>
            </a:r>
          </a:p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回到客户对账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62567A9-862C-4C5C-BB91-19A17A0CA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467350"/>
            <a:ext cx="88392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FC67241-8C5E-4756-B324-9321D3310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505450"/>
            <a:ext cx="8534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目录准确是起点，同一订单事实贯穿价格、采购、交付、退换与对账</a:t>
            </a:r>
          </a:p>
        </p:txBody>
      </p:sp>
    </p:spTree>
    <p:extLst>
      <p:ext uri="{BB962C8B-B14F-4D97-AF65-F5344CB8AC3E}">
        <p14:creationId xmlns:p14="http://schemas.microsoft.com/office/powerpoint/2010/main" val="16585416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38287D91-81F0-4256-AF9C-A59E25581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FB3E62-3A1B-4662-A9B6-3B610AB02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02 方案总览：角色围绕同一份事实协同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2BAF97-830B-4917-A595-1A1D75A96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一份需求，从采购方提出到双方确认账款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5D58F8-DA00-47BA-AD82-BCC1A3D67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把聊天中的型号、版本、价格和交期转成可回看的商品、报价、订单与回单记录。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0E4081-892D-45E8-B0F6-DA28CD9F7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3581D-482C-41C2-8CC0-4323C00DA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658CC5-9CA3-4B6C-BA60-63849694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7A8E5A-39A4-42AC-A8EB-6037C68EA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1708150" cy="22479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8F7808-1B6E-4EAB-BA27-261036A4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CCC996FE-A474-427B-A800-007E643A3F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12aec8e2ab4db9"/>
          <a:stretch xmlns:a="http://schemas.openxmlformats.org/drawingml/2006/main"/>
        </p:blipFill>
        <p:spPr>
          <a:xfrm xmlns:a="http://schemas.openxmlformats.org/drawingml/2006/main">
            <a:off x="91440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92B51A-6B00-41BA-8E34-29C5B0830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340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41EEB4-CEAE-43D6-ABF5-D0E0CE4AA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960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02CBD7-9936-45AE-A6AC-3DBB80E30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采购方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6BE1EE-32F0-4B4F-8BA4-CC1F2D4A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48050"/>
            <a:ext cx="1403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提交常规补货或项目需求清单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91BC9E-1CEC-403C-8245-35F9110CA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0" y="32099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997453-B7A2-47F8-8A34-029474D2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8250" y="2247900"/>
            <a:ext cx="1708150" cy="22479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462E33-F354-4E90-98E7-0791F35C1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70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62D79522-6058-46BD-9D4D-90DD3BDE23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c270fa2e66420f"/>
          <a:stretch xmlns:a="http://schemas.openxmlformats.org/drawingml/2006/main"/>
        </p:blipFill>
        <p:spPr>
          <a:xfrm xmlns:a="http://schemas.openxmlformats.org/drawingml/2006/main">
            <a:off x="273685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E440F1-E86E-4321-92BC-D8942E73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585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E571DF-F33E-43DA-9018-677678774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205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0C37C7-E0F8-4C5F-97D3-78E2D922F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065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销售 / 报价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933620-4A29-46B6-A6DC-5E21B094E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0650" y="3448050"/>
            <a:ext cx="1403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核对SKU、需求规格和客户价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6FCE67-C720-4257-9A17-B543B7411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5450" y="32099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9D366F-390E-4CBC-BF04-60106B49F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700" y="2247900"/>
            <a:ext cx="1708150" cy="22479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109DDFB-8A04-4D5F-B3CB-AE7129187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B1CAF289-8FE4-412D-975B-A13D769436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1fc87978794035"/>
          <a:stretch xmlns:a="http://schemas.openxmlformats.org/drawingml/2006/main"/>
        </p:blipFill>
        <p:spPr>
          <a:xfrm xmlns:a="http://schemas.openxmlformats.org/drawingml/2006/main">
            <a:off x="455930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9F649B-AC12-43EC-997F-F22CCD4C8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EF23F50-9016-42D1-BB74-DE21C1B5B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31902F8-71D4-4961-8A38-74DFE1C75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订单人员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968C4E5-BD56-450E-BD63-1D99A786A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448050"/>
            <a:ext cx="1403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核准订单事实和授权价格例外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88BC314-670D-4842-8D89-6D189C699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099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AB25694-2EE2-44AB-A52C-858134FDD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47900"/>
            <a:ext cx="1708150" cy="22479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50285C5-1EE9-4633-B43B-B0B4CB86C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A2E877EA-7011-4E13-BC9C-57F97EF539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7a70bb78014dc4"/>
          <a:stretch xmlns:a="http://schemas.openxmlformats.org/drawingml/2006/main"/>
        </p:blipFill>
        <p:spPr>
          <a:xfrm xmlns:a="http://schemas.openxmlformats.org/drawingml/2006/main">
            <a:off x="638175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BF162AF-2C20-4CE4-B547-3592EC84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075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8FB2A32-CC1F-40AC-B50D-CFC2ED5F5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695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CD0F3FB-FD08-44BC-9421-90162A5A6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采购 / 仓库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5813467-BD3A-4C7F-8B93-99ADC529D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48050"/>
            <a:ext cx="1403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按品汇总，确认采购与供货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5B964B8-8861-4E25-8B24-C6776E8A5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0350" y="32099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3E994DD-FE38-4853-BBE6-77E2CEBC4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5600" y="2247900"/>
            <a:ext cx="1708150" cy="22479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B26495B-9852-47CC-ACF5-6357721D5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05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D0D6794A-65F7-4D79-9F0F-08AF0F9773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3d0d3e64ba44b2"/>
          <a:stretch xmlns:a="http://schemas.openxmlformats.org/drawingml/2006/main"/>
        </p:blipFill>
        <p:spPr>
          <a:xfrm xmlns:a="http://schemas.openxmlformats.org/drawingml/2006/main">
            <a:off x="820420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4344B2C-1E10-45C4-BA6B-A7F2F3444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320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840263E-C2D3-4D18-833B-5E843A08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940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9BBFEF6-F44F-48AE-A1CE-4B4E82125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配送 / 收货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4907813-FE4F-441E-B5A8-5C639EA6D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3448050"/>
            <a:ext cx="1403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按时间窗交付，记录完成与回单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30EAB82-284D-43FF-8FA3-A3E0CCA25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2800" y="32099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592BD4D-2F64-49F6-8F4F-6A18D7D0E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8050" y="2247900"/>
            <a:ext cx="1708150" cy="22479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4018D68-03C6-45F0-ABF7-C21AD6A82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950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E4E2FF56-9536-4574-96BD-8B44963954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c01621c0d94da2"/>
          <a:stretch xmlns:a="http://schemas.openxmlformats.org/drawingml/2006/main"/>
        </p:blipFill>
        <p:spPr>
          <a:xfrm xmlns:a="http://schemas.openxmlformats.org/drawingml/2006/main">
            <a:off x="1002665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710BC09-3D5C-4E67-85F1-9AA204836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B1561D49-96EF-4F34-A232-F4E6C7FB8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A72E754A-8F5B-4746-B60F-DC5B7C23F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045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双方财务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EE2C3A1-891C-4EFF-899D-DB4037971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0450" y="3448050"/>
            <a:ext cx="1403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按订单、退货、收退款项对账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0E4B061C-2B80-44C3-AB67-7FFD2B5A6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7205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03DBA97-31E6-4449-8CB1-9C89477E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01015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每个角色读取同一条业务链，菜单只是操作入口</a:t>
            </a:r>
          </a:p>
        </p:txBody>
      </p:sp>
    </p:spTree>
    <p:extLst>
      <p:ext uri="{BB962C8B-B14F-4D97-AF65-F5344CB8AC3E}">
        <p14:creationId xmlns:p14="http://schemas.microsoft.com/office/powerpoint/2010/main" val="7003728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07BA45A-7C64-4E09-90D8-97853ACAB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6C3EC-CFE1-4D7E-9873-530B803A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02 方案总览：手机管理端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C9AC05-0E38-4E4E-B7DC-877A0904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手机管理端把关键处理带到客户与仓库现场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6426FC-39B3-43A5-9475-CA53D1B9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手机管理端以客户、订单、工作台、应用、我的组织入口；账号权限和已开通应用决定可处理的任务。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FAB3DE-F8B6-4B66-BACA-290E7BACA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51A7A0-D483-4A9C-9067-AA9BEF823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662E51-6EA4-4878-A6FC-912E2DC66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40A1EF-B4DE-477D-A1C8-10183BE45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CF4DE4-3E2C-4CDA-ABBB-8C5177DC3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1D3727B-5AFD-40F5-9D38-4E7E1E282D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88d255a2ae4f5c"/>
          <a:stretch xmlns:a="http://schemas.openxmlformats.org/drawingml/2006/main"/>
        </p:blipFill>
        <p:spPr>
          <a:xfrm xmlns:a="http://schemas.openxmlformats.org/drawingml/2006/main">
            <a:off x="84822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06D5F3-04F5-4268-85C3-025198A82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0AB07E-3F75-40B6-8A2F-5CBE26CC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 · 移动经营工作台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884366-BCF1-4F61-A02C-0C6225CF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70C1B4-ACC4-4DEC-B12F-D8A57F9B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2E20588-8F99-45DE-8758-E448DA8023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c362c040c5424c"/>
          <a:stretch xmlns:a="http://schemas.openxmlformats.org/drawingml/2006/main"/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64FC29-66B5-4B95-8A75-1957E0082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2AB2AB-771D-4D1F-BB16-A9C9BF9DF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 · 全部应用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2B1BEE-6C12-4512-8C5B-A91DE7BEF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E28C42-C4B2-43DF-82D5-C9564EDA2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8C11F5-E95C-482F-BA4B-205D00A22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590B75-F94F-4534-AF64-9EA1867E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工作台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EC4D9D-D4AF-49C0-9AA4-62A55EDF0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查看订单金额、订单数量、客户数、毛利与业务待办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0A4636-D44A-47D2-8704-C5CE6E6E0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98B851-CDBA-40EB-AAE9-D4BB91F76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16DECB-B11E-40CC-AFFC-5093EC138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00A451-8D86-4A7C-9858-D35B25DF7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订单入口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DA3C8D-4DDA-4A75-9C02-4F4EB0FD7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按状态查看待办，并在授权范围内进行确认、审核、出库、发货、收款或代客下单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B5BBE82-4E85-453B-AF3D-ED7DA91BC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546D089-84EC-4DC6-AC04-84207C2D5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2452451-E11C-4913-9D7C-52E3F1495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8AE91CC-E072-4941-AE43-92400AB93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全部应用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51C5BEF-7554-48AD-9B1D-62DF503D9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客户、订单、仓库、配送、采购、资金与报表入口，按账号角色和已开通业务提供。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56CBB1C-BA9C-4CB0-B18B-BE17C48EF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FA93039-AF7D-4043-8FFD-D02F21E87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手机端承担经营查看和现场处理，PC端继续负责系统设置与批量治理</a:t>
            </a:r>
          </a:p>
        </p:txBody>
      </p:sp>
    </p:spTree>
    <p:extLst>
      <p:ext uri="{BB962C8B-B14F-4D97-AF65-F5344CB8AC3E}">
        <p14:creationId xmlns:p14="http://schemas.microsoft.com/office/powerpoint/2010/main" val="82288997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ACC3DBB-356B-4D79-9E76-87902477E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1C2A2E-B385-440B-A420-01AAE3E6D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主线A：建对目录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8AE0D7-3980-404E-8C8A-C55831C6E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分类先回答“去哪找”，不要承担全部商品差异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6D8D12-25A7-467C-B1BF-29DD379A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一级分类按经营对象进入，二三级分类再按用途或场景细分。影响交易的差异仍回到具体SKU。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7FBFC6-2203-4E95-B2FB-6AF23946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6E44FD-C35E-457E-B593-450639349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5BE1CF-7B24-4E1E-9815-786138DF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103DEE-4B8B-4D96-98A8-5214C8A1A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34EFC3-BD93-4DC7-BB47-07CF96FBC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041E6AE-B803-483D-AC37-D8E4E6DC47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1b6910dea3483f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E54372-BF07-40A6-94F5-A023C6D7B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文具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63C8EB-0BA9-4453-AD4E-9458B4439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书写工具、纸品本册、桌面文具、美术画材、学生用品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96F415-CB9C-4698-8A94-4FF555F0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776B9C-6B0D-4433-93F4-29C8C118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4EA0313-519F-4C82-B244-ACA6C6AC05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35b3e48c754d3b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3D67A4-2F83-4EFE-B797-AD5542004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办公耗材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B2DD35-6174-4D3B-A8F5-DBB9205F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打印耗材、复印纸、装订耗材、文件管理、办公设备配件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E33708-A368-45D9-A8BA-95ECA4583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BFC535-779B-4636-B237-7357CAD06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92950B8-A507-4811-98F3-282B37C3CC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17949e68554da3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29AE94-4A38-49A9-9DC9-7C7849E1E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教材教辅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DEB821-26CB-47DB-8368-C30E542AD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小学、初中、高中、职教，再按年级、科目或版本组织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21683A-E3B7-44FE-8E93-A9CDD64B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C005C8-DA17-4350-9A72-0AAFE3E10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AF4D5C9F-3ADE-4967-A3BE-14FA5D819E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3c00f270844732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20A802-FCBD-4BDA-9F78-01494DDC9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体育用品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F42178-94A2-464E-AC19-4EAD346BD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球类、田径、健身、训练、场馆器材、团队装备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D1AE666-5703-409F-9702-779844AAA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86A9CE5-FF98-4CAA-97D6-8C0148310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分类服务找货，属性服务筛选，规格明确成交对象</a:t>
            </a:r>
          </a:p>
        </p:txBody>
      </p:sp>
    </p:spTree>
    <p:extLst>
      <p:ext uri="{BB962C8B-B14F-4D97-AF65-F5344CB8AC3E}">
        <p14:creationId xmlns:p14="http://schemas.microsoft.com/office/powerpoint/2010/main" val="3972907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5EC572-BA5A-4116-AE90-F25517238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40813-18A7-4D62-8932-970730D3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主线A：四种信息各司其职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BC9A5C-77F0-4617-817E-E39EB7C8A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分类、属性、规格与自定义字段，不做重复劳动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954FD-CF28-4385-967D-98DB154C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商品档案维护分类、名称、编码、单位、属性及企业字段；商城、报价、采购和仓库共同引用商品资料。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9AF631-84CC-4571-AC04-770792080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E5F47C-1E41-4593-BF53-6D366CBA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5C0059-327C-4231-A716-6243EF64C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6F3B2E-7ACC-45DD-8D90-7E0EAF345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93AB13-FBFD-412A-B52C-56928594F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5345071-20A3-4FD9-861B-D4D9E04528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1c20cd6347408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6C381D-0835-4AFB-A5A0-BC10A6105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EEE77B-5740-477C-BCCB-1DE40DC24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按文具、耗材、教材和体育用品组织入口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7CE9D5-6689-4272-B9A0-75AE14F0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4CEF52-F8A6-4328-B229-D0F1FA891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81376CA-F256-4AAA-BADA-E5F59B47FE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56827513664ff1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297AFA-F9DF-406F-BF26-E0F71735C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属性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333B83-BB79-48EA-BBDA-211FA16BE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记录品牌、版本、适配设备等筛选信息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40B140-F0DF-42AE-B5BD-FCEC9006E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DC5534-B415-4D65-9068-BB43F915B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C209E1C-F0F6-498C-B7E1-8D6AEE04DE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50a5146e4a458f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910D8C-E814-4D7C-90ED-9576E07FD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规格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F776A3-86C1-402C-86AF-DEEB6AC50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只保留真正改变交易对象的维度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F8AA02-E898-4527-A76C-90C07BCDD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76BDB9-C91A-4F60-80D4-E94925D5A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724C7F6-4D1E-4A1E-85F6-C92BEB011B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05737618c04b74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8D60630-FB2A-4802-BC68-FF6C6A02E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自定义字段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6436910-8EA3-466C-ADFD-21248CAB0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承接企业内部治理字段，最多可维护10项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F448AE3-05EA-4D50-BB25-F2D6A41E2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6A36CFC-1C15-4322-A16C-E0FC024F1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一个字段只承担一种责任，目录才不会越建越乱</a:t>
            </a:r>
          </a:p>
        </p:txBody>
      </p:sp>
    </p:spTree>
    <p:extLst>
      <p:ext uri="{BB962C8B-B14F-4D97-AF65-F5344CB8AC3E}">
        <p14:creationId xmlns:p14="http://schemas.microsoft.com/office/powerpoint/2010/main" val="9808883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BE7CFF6-6A5A-4322-83F3-B8D07834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9F5B07-1216-4FB6-9ACB-1330932C5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主线A：统一商品目录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8F09AD-7551-49F8-AC42-516EF5E6E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商品列表统一管理文体用品目录与SKU资料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CBEAC1-0F68-4E8B-B526-111438EE2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原中性笔WTS-WRT-001与教辅WTS-EDU-017分别建档，均基本件、多单位未启用。名称中的包装不代替可订单位。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AE24DF-8376-4003-94AB-0865F9BD4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C6B368-C79E-4D8C-AF3F-10A6F2615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042B2-B1B9-4B75-9F2E-11941D465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20F28B-B16D-4138-AD21-E76319DD1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A7B4A9-11B5-428E-8C36-5EB7652BF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中性笔原商品资料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53F17D-3EC4-489A-A84D-0EA46868A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7FE00F-8D63-4BE9-A868-FC9EC6645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PC商品配置示例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5710C18-4304-4D54-9B1D-B1364B0A27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8c2d0178f0463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28700" y="2628900"/>
            <a:ext cx="6667500" cy="2708672"/>
          </a:xfrm>
          <a:prstGeom xmlns:a="http://schemas.openxmlformats.org/drawingml/2006/main" prst="roundRect">
            <a:avLst>
              <a:gd name="adj" fmla="val 4220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050AAA-D952-404C-AD2F-F27318006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78C8DB-A54F-40BF-9389-033FC1D15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8091EA-3C3F-49B8-81EE-A26630A69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3305E4-DE23-42D0-BBF3-16A12209F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原商品身份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D609A9-A204-4BB0-8FCB-A81D9664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WTS-WRT-001黑色0.5mm独立编号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DD8F81-6E06-49C4-9318-EA53D031E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28508F-7615-4C15-8B0B-85DAAC558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1CF167-ECF9-4436-87C8-EFF5A162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ECF338-C195-4DD1-AAB3-861994F6B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件单位与包装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49187A-8321-476D-84E6-5D184C774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12支×20盒是包装，基本单位为件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40818B-4482-464B-83A4-6D7863ABB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A539F7-1325-4881-8CB2-E09993D68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F53D7E-CBA4-4F55-B488-212C468C2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D739FC-5498-453F-8F74-B27728067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规格价格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8572D7-D6BC-4DB5-911F-E0733F282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零售806.40／批发720元，客户成交另核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C2D52C2-9FA0-42DB-A96E-742E5ECA7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B6A1FCC-534D-4ED3-848F-4360C4379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包装组成、单位配置与原订单成交分别核对</a:t>
            </a:r>
          </a:p>
        </p:txBody>
      </p:sp>
    </p:spTree>
    <p:extLst>
      <p:ext uri="{BB962C8B-B14F-4D97-AF65-F5344CB8AC3E}">
        <p14:creationId xmlns:p14="http://schemas.microsoft.com/office/powerpoint/2010/main" val="162101032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F11369-1757-48AD-A549-23CCDD3CB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442874-E586-4E89-A9A1-F57B4610E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主线A：文具规格要少而准确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EDE5CF-94F4-4EF8-8DCB-BBECF743B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颜色 × 笔尖 × 型号/包装，控制在三条交易规格轴内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11674D-39F9-406D-BA8B-375D4245A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交易轴按真实商品配置。原WTS-WRT-001为一条0.5mm 12支×20盒规格，组合未启用；移动批量订货最多使用三条交易轴。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406AC5-4298-437A-A32C-26C396AF5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E1412C-2724-4F52-94A0-5B77E46D6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21E120-2F2A-44E8-9162-5579EDA5E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34593A-E235-42D6-AFBF-FEA8F5CAB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84548B-6B7D-45DB-BCFB-313DE7C48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750EA94-5743-41CF-BA4D-DAB4B99876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5684c39f2247d2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8A7098-1FA9-4B2F-852F-0BC95019B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轴1：颜色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10B0F6-4DF7-4C30-83A2-8A2B0E47D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只保留客户下单必须选择的颜色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B735D1-7590-42F5-A1B0-C2235D0F0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233679-4624-44C0-BC1A-66C0DA00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F7A9469-1EE7-4D2C-9EE6-B9E122FD76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08fcee1f67492c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12F34A-AEA5-4CBD-A2CD-FA47D1056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轴2：笔尖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B7E978-C525-4B5D-8BA9-8405A72FF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让规格名称在订单、采购和退货中一致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04774C-6170-462A-91E5-6CED6667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D96223-1BF2-4CA5-AC63-2B25B0422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A1DE1A8-2844-4E5F-B9D1-060ACE7B16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c8e5ffee3a4b0d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C6F24C-DCA2-4051-A939-9BA5B2E8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轴3：型号或包装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C0C3A1-F0BD-402F-BBB8-F0953B70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其余信息转为属性或独立商品，避免组合爆炸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CD5C4C-D2FF-48CF-9C39-82A3CD7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BEF798-68D4-4849-B39B-821A6B03C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移动批量订货按不超过三条交易规格轴设计</a:t>
            </a:r>
          </a:p>
        </p:txBody>
      </p:sp>
    </p:spTree>
    <p:extLst>
      <p:ext uri="{BB962C8B-B14F-4D97-AF65-F5344CB8AC3E}">
        <p14:creationId xmlns:p14="http://schemas.microsoft.com/office/powerpoint/2010/main" val="138775988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9841283-301E-41AA-A1F9-2EB7394F3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B43FBF-2CB2-4A64-B40B-F6B8D30F1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主线A：体育用品先区分单品与成套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552233-49C0-4403-AE7F-AC563EC79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颜色、尺码/号数、型号/规格，同样不超过三条交易轴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90EE48-B1AF-46E9-A8ED-884997B64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按品类确定影响成交的真实维度。原列表5号足球与7号篮球分别编号；成套能力先启用配置，单品包装不代替套餐组成。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D2CD1A-5AD6-48C8-8D99-4D5FF5542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AE669E-3252-4ADE-A74B-772C9A38C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5A2003-2602-403C-94A8-258946F0D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A9F903-AC81-4D1B-B8E5-E6F146E2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9109D8-A333-4904-AA17-01EC14916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F5117C2-5DD4-4B6E-BE88-10EAD58FB1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0f92fb73aa417a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952692-B310-4B8C-9F7C-CE4FF7BA3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运动服 / 护具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20DF64-090B-4B4A-9E3D-D77F1A9A4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颜色 × 尺码 × 款式。尺码表放详情，不再扩成额外交易轴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5A8F4C-E95C-4867-91C9-76F855E2B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4225BF-36FF-49A7-A7A3-091EEE07F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12F12BA-1A81-437B-AA88-C996FCD89B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e57513737f444f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3D20E9-B850-4120-9AE6-68E23A75D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球类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EDB413-3C56-4193-9B0E-3D6F74AA1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号数 × 材质/系列 × 单球或包装。具体组合按企业资料确认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CD27DE-D0FA-47ED-BCF4-40DE6066D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068DC8-C2C6-4FE6-AEF8-E1E5BFA38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CBA714C-8EC9-40F0-975D-6687B66BE3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e6e1a420b74e71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32182F-334E-4DE0-8DF9-03217468B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训练器材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7C646B-989D-4429-B0B8-8633529D4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尺寸 × 规格 × 套装。成套明细另用商品套餐表达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22FD79-83A8-4030-A57A-E62847E64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4D50E0-44CE-45CE-83D1-19E004D1D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838B59B-68DC-4CBC-BFF6-CB72B1D65E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48a054170948c7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AE875FF-2789-4A39-A03E-71FCA9974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场馆器材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271D16-62DE-4DE7-850D-248880880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型号或规格通常作为独立SKU，减少客户误选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C8C793D-B71F-4B12-A8B8-B513CE19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B77671A-CC4C-435D-B937-49E7727FF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同一品类一套规格模板，不跨品类复制维度</a:t>
            </a:r>
          </a:p>
        </p:txBody>
      </p:sp>
    </p:spTree>
    <p:extLst>
      <p:ext uri="{BB962C8B-B14F-4D97-AF65-F5344CB8AC3E}">
        <p14:creationId xmlns:p14="http://schemas.microsoft.com/office/powerpoint/2010/main" val="172285021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FB109AB-20E8-4756-BA35-9C251E79C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DAEA2B-FE80-4767-98BA-216E2B459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主线A：教材教辅避免规格笛卡尔积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12D157-CE14-4EB2-A6A6-6370BCD61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学段、年级、科目、版本、册次，优先用于分类和属性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7E72BA-61A6-45D7-AAA0-E15B632A8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WTS-EDU-017为三年级数学上册×40册，基本件，零售761.60／批发680元。名称规格未写出版社版本，供货前需补齐并确认。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E94EF3-856E-45AD-90D3-2A5690EC3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164D76-851B-4831-A78C-340D9B433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B61923-7FEC-4C4C-B25F-9BDA986B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6AE0888-5E4F-4923-A04F-89D4148977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4da88085f445b8"/>
          <a:stretch xmlns:a="http://schemas.openxmlformats.org/drawingml/2006/main"/>
        </p:blipFill>
        <p:spPr>
          <a:xfrm xmlns:a="http://schemas.openxmlformats.org/drawingml/2006/main">
            <a:off x="742950" y="2476500"/>
            <a:ext cx="2381250" cy="2381250"/>
          </a:xfrm>
          <a:prstGeom xmlns:a="http://schemas.openxmlformats.org/drawingml/2006/main" prst="roundRect">
            <a:avLst>
              <a:gd name="adj" fmla="val 6400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FC12E9-DBAF-4C45-9D8F-D78463D5C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1240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C379A8-6838-4DC7-968D-E18B5961B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431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D96CAE-4A49-41CB-A0B7-EAE358DA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07645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71948B-C94B-4EF6-A160-BDBC3B00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085975"/>
            <a:ext cx="539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小学 / 初中 / 高中 / 职教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F65803-74FB-4348-9092-2B69A7CB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590800"/>
            <a:ext cx="67437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0138EA-1BEE-4CB9-AD31-D52FD7D52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8098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2A61D7-DBA3-4B22-AEE2-41030FBE1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8289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8A3A0F-EDBB-4658-8572-AB2983642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76225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属性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916334-EF20-48AB-B4AD-B8E423DB3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771775"/>
            <a:ext cx="539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企业维护出版社、版本、年级和册次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FC2F08-D564-46A4-9097-3ABE85D66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276600"/>
            <a:ext cx="67437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D073CD-61BB-417D-B34A-EEF256449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4956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BC2F66-70D2-4F04-9A0F-2107ED121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5147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37286A-1F20-4A88-BA03-EB014D8DE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44805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名称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ACD4EE-31FD-4751-88A2-1D8E21E2E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457575"/>
            <a:ext cx="539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名称及规格写清，按学校真实要求确认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DA6C2B-FD43-45D3-B52A-FA93E255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962400"/>
            <a:ext cx="67437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DC7E37-F1A0-4545-BE5A-BC535DD3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41814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CAD9B3-14EF-445F-97CC-E89EEA8C3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2005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21755F1-4393-4B51-87B6-77451D96D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13385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商品编码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BE3754-4151-4221-A19D-BCBA5620D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143375"/>
            <a:ext cx="539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独立编号保留原版本与历史交易关系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6C33AD5-77A1-4D79-B0A4-6C4BAF69A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648200"/>
            <a:ext cx="67437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8622B9E-2CE4-4E08-BD85-487C0965C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48672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74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AEF33A6-42BA-4ECE-8747-DFDAEE619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8863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2B66BF1-15CC-4795-9CFE-C95494DAA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81965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交易规格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3DEDDE0-0BF7-45F9-9319-FBD1BF84F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829175"/>
            <a:ext cx="539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原教辅一条规格，组合规格未启用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6112130-15D6-448D-8699-0DB72559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5753100"/>
            <a:ext cx="81534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7B2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B4B8137-A55F-47C8-B7A1-1DE98ACF4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791200"/>
            <a:ext cx="784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原编号不代替出版社版本，学校确认后再供货</a:t>
            </a:r>
          </a:p>
        </p:txBody>
      </p:sp>
    </p:spTree>
    <p:extLst>
      <p:ext uri="{BB962C8B-B14F-4D97-AF65-F5344CB8AC3E}">
        <p14:creationId xmlns:p14="http://schemas.microsoft.com/office/powerpoint/2010/main" val="143472019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069B17-C856-402F-A860-3D2CF10D4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75C5C1-A965-4B38-92C6-356A0E86B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主线A：办公耗材把适配信息写进商品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A59E9F-2BC2-4D8A-ABD6-B515246BF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品牌、耗材型号、适配设备与容量参数，服务搜索和人工核对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E44C99-2C8A-4E4C-96C3-3B4F9ADE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适配设备型号由企业维护在商品属性、详情或自定义字段中；客户搜索后人工核对，不自动匹配或拦截误配。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8B704F-DA83-4F3D-883F-6B02D7909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80158F-BC76-4F00-B088-5BC20AED3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326B64-6D94-4926-85BB-7B6F27025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069B81-6FE8-4BCF-A209-6B8D7669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BF54C7-EF0C-4E34-A735-80F40174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9AD75A4-DCEB-4864-845E-BCE9AE7F85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fff00d6cb34e3f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EB1A88-DAB7-421E-BEB5-98ECFF97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品牌 / 系列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F53591-01B8-465D-BA33-417CFB122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组织原装、通用或不同品牌货盘的基础入口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0A554C-BA22-4816-86B1-55AA9FEB2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8EBC17-3A93-4397-8CBC-72C740F44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10D5031-B27C-48C7-ACC4-638F2F2673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84196dd062409a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71DE5B-7EA7-4526-91F4-E3E800600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耗材型号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C7EDF9-9838-4905-9196-E71CB433C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作为商品名称、编码、属性或关键词的重要组成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324756-E072-4046-989A-32B22D7E4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F13D10-6BB6-4FB5-91D9-DAC1BDD4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DAFA981-3701-4EE4-BE04-2A584D13A5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c00b8db23043f3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A1B096-3665-469F-93BE-0D601076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适配设备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0B78D6-E579-454D-B5AB-9FF69E3DA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用属性、详情或自定义字段列出，经人工维护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EEB4E4-3801-48FC-8868-C26D56467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5ECA6B-1106-41FA-8737-F4154A5F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87C54EA-803F-4AD2-AB39-D895CF73F1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03891710a445f4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6BD5D22-E227-4F16-839D-9209355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容量 / 包装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6F1C41-5EDF-43ED-9669-A70C5785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记录标准容量、单支/套装/箱规等交易信息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3322A64-E872-440F-AA92-8CBB21D32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75BF6B9-91B7-46B4-AE2F-C3B0F700E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适配资料支持搜索与人工核对，不含自动兼容推荐或误配拦截。</a:t>
            </a:r>
          </a:p>
        </p:txBody>
      </p:sp>
    </p:spTree>
    <p:extLst>
      <p:ext uri="{BB962C8B-B14F-4D97-AF65-F5344CB8AC3E}">
        <p14:creationId xmlns:p14="http://schemas.microsoft.com/office/powerpoint/2010/main" val="186998266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44F6600-6A18-43B1-BB42-0F5C0091E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BA99A4-73B3-42E7-BB6F-EAFEC1ECA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主线A：字段有上限，治理要先于录入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A27E11-7580-4747-9BCE-160CC657B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自定义字段当前最多10项，优先保留真正参与运营的内容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EB882B-0AA7-4CF4-A861-9DAA65C3C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字段字典要定义名称、口径、是否必填、来源与维护人。商品表只保留参与运营的字段。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5045C3-47E5-4F1B-9E55-1FE06234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B9CE8F-4B7B-47AA-A23D-0BD8D7966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CA7D4F-AF1E-4317-B2EC-7631369AC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034F4C-8D8C-4333-8285-E7BB3098B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55DCDD-A6F2-4EA8-8A1F-B6C9A8BCE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3447BE8-7DEB-4836-BD2B-7BD55C2E48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180f2acbcc4b2e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D9127E-07B1-4483-A080-A026EBB35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必填交易信息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3AD87A-A128-4149-BB1A-8D4518AA2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影响选品、定价或履约的内容需结构化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C3D8B0-0B52-42CD-9536-15956E37A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A4F107-873E-4144-A238-1C7DCDD6C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2068542-16CB-43A6-B606-D12133D447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e9870debef4139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449C31-1F29-4631-BD95-FFEE1DC89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可筛选信息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E68674-CC35-4260-A8CC-6CB9AD9A9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客户常用且稳定的维度优先放属性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8863C3-61A1-4553-B248-C8B704F14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771640-13B3-42C4-B9D3-096723CA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419ECE5-9568-4C4E-B79D-F82F740405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952f153a9f487d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A62879-C496-4449-8D54-3698C9FE8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展示说明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95AF3E-C2D2-46F1-B054-764F4E98F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使用详情图文承接尺码表、适配说明和版本提醒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CC4E60-92D3-45E1-A9DF-029CAD9EC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112DE8-4E24-4A10-AE1A-470A6D957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D33F495-EC90-42EA-A862-65ABEE2CD0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9748e86a894058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68A7246-9262-4AB0-A6EA-6D902E799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内部管理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5924A1-B1B6-4280-A522-25AC3100F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保留在自定义字段，明确最多10项的实现边界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44B0AF1-199F-41B8-A100-1E4179651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33B002-FC6D-433A-B939-27EE26DFD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先定字段字典，再批量建品，自定义字段按当前上限规划</a:t>
            </a:r>
          </a:p>
        </p:txBody>
      </p:sp>
    </p:spTree>
    <p:extLst>
      <p:ext uri="{BB962C8B-B14F-4D97-AF65-F5344CB8AC3E}">
        <p14:creationId xmlns:p14="http://schemas.microsoft.com/office/powerpoint/2010/main" val="193173668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D98D849-D7D4-4764-A208-5C26BD8E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74180B-98D8-4F4E-83AC-16B9130A1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主线A：包装与可订单位分别维护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3DABC0-113D-4C5F-B92F-3A6D73E52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先核基本单位和多单位开关，再谈支、盒、包与箱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F7A735-401F-4B00-841D-09397C830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原中性笔与教辅均基本件、多单位未启用。包装文字不证明能拆零；需要不同订法时先维护换算和可订选项。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989641-50B4-477B-88D0-612D5B59D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D8535C-22B2-404D-8EFE-FD37C1FD2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10673D-53D0-4A7B-A8CA-F5B508413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D33877-8D8D-44E3-9C82-CE3CF8882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A2027F-5F6F-4EAC-B419-9B75B3C8D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895DEE9-D3CB-4270-966F-F9A9DD3459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a54fad864b4892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DEE3F3-6C57-4207-8D45-56F581F4E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中性笔包装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737DB4-C518-4F1D-8663-3046FA196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WTS-WRT-001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12支×20盒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当前按件经营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支盒箱换算未启用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FCD61D-375C-4EBD-A502-54BBADB86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4E7681-FE21-452F-8F52-8CC5E47EC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8605FD9-1162-4D2A-9C2A-00738F2800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424d215e244335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1AB91D-4F6D-43F6-9E79-5A6C828C7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教辅包装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74D6E8-E860-43CC-9130-B39B19060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WTS-EDU-017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上册×40册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当前按件经营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不据名称推定册价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DF73BF-322B-4EEA-B190-6D7FE880D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14D564-6663-4B14-B518-D4C0917BD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86B3728-D5AC-4068-968E-DF91D0658D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6851c709fe438d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80AA41-633A-4CC7-A3A1-173B8BF8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启用换算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1A24CA-BB08-4283-A030-E9F9215A1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先确认真实包装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维护基础与辅助单位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保存换算和可订选项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再核客户端原单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230F50-F431-4251-8792-1E7449277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DA5DCA-7216-454E-9D8B-04A331359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9B09438-7A31-4BC1-A1E1-C615F2C183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e9d347b4aa4fe2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F7075B-9770-45CF-A6A2-D36C6F736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订单金额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9001DB4-4645-4E33-80CA-9FC8893C1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核准确规格与单位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核原单数量及单价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报价与成交分别核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采购交付沿原单位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C30697A-45B9-4197-966B-F7196B28C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BC56161-4A38-408B-89C3-38A9C3890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包装组成、保存的单位关系和客户成交金额分别核对</a:t>
            </a:r>
          </a:p>
        </p:txBody>
      </p:sp>
    </p:spTree>
    <p:extLst>
      <p:ext uri="{BB962C8B-B14F-4D97-AF65-F5344CB8AC3E}">
        <p14:creationId xmlns:p14="http://schemas.microsoft.com/office/powerpoint/2010/main" val="103678675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E5E6278-EE44-4BFF-AE73-9F24DEA30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97675A-4CED-4B3D-A76C-34A17E4F8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主线A：让客户先找到正确货架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34A157-1072-4391-BB5F-3493824E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分类、品牌、属性和关键词共同缩短找货路径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FDD7E-E86E-4D1D-8A02-5C2BCAC8B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商城分类页组织文具、耗材、教材和体育用品目录；客户可用名称、规格、编号等信息搜索商品。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94D834-A988-4ED5-BFD4-F7C7450C6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CE0A47-E926-4418-AB31-4029AF29F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219EA8-CE5A-4F2C-B084-2B24A95B1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65543D-A4C2-436E-986F-25AD55006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002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AC5DDC-A9CD-4E3B-B07E-6E998E7C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544" y="20574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F7AB340-31F7-4E35-BD19-A2299052E0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a7c2dac6504fd4"/>
          <a:stretch xmlns:a="http://schemas.openxmlformats.org/drawingml/2006/main"/>
        </p:blipFill>
        <p:spPr>
          <a:xfrm xmlns:a="http://schemas.openxmlformats.org/drawingml/2006/main">
            <a:off x="1300249" y="21336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B8B350-4020-4FD8-A735-60B30DC5A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A0EB18-5534-40AB-8CEC-A7F0EC2CB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文体用品业务示例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3AF2C9-E99C-46BB-A2F2-3729667B0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75EE84-8B45-428D-A86F-3A999EBBE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125834-4ABF-404F-BA32-076738D1E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0B877C-DB3B-47C6-B1F8-7206DD663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193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分类进入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AD7353-DCEF-4FBD-A628-5D8325807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2288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先按文具、耗材、教材或体育用品缩小范围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B9C5FA-C0BB-4B0C-A403-FE7E23A02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1623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AC0EA6-CD63-4017-9209-C3C0AE98B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147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01B016-4C52-4121-8D7A-297467E19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9E9DF3-666D-452E-AD27-6BFF0F21F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861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属性筛选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05E6F8-BCD7-4E89-86C5-5479526E8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按当前配置的品牌与商品属性继续过滤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100869-0215-4271-B976-E2E9F27A1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291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A35A65-212F-487C-AEB9-0E9DA7ADC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815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03C354-75AF-4E68-A0B7-361B9C62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005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297976-D7A2-43B3-8018-186A5AD24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529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关键词搜索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F7F2751-CA04-4247-A495-0E487B9AC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3624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用名称、规格、编号等信息快速定位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66EF5C2-366F-4452-A422-41E6BEC58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581650"/>
            <a:ext cx="6858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66F44BB-72F4-487A-9AC8-BE862E4AE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619750"/>
            <a:ext cx="6553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先缩小范围，再核对具体SKU</a:t>
            </a:r>
          </a:p>
        </p:txBody>
      </p:sp>
    </p:spTree>
    <p:extLst>
      <p:ext uri="{BB962C8B-B14F-4D97-AF65-F5344CB8AC3E}">
        <p14:creationId xmlns:p14="http://schemas.microsoft.com/office/powerpoint/2010/main" val="126744321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E548D65-1AE9-4580-ABCB-3FBFCE5B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07862-EE48-462D-A875-B34DE3B62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主线A：详情页是下单前最后一道核对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0E6E13-852E-48F9-92B6-E674F3F26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名称、图片、规格、价格和说明必须指向同一个SKU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96E77D-0463-412D-B332-D4324305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商品详情统一呈现交易信息；教材版本、耗材适配和体育尺码说明由企业准确维护。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65A668-4C04-4CBF-988B-033BB8CFB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8718A1-C61F-4D7F-B485-DBE9FB154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EDCFC-A795-4BE0-A4BF-AC85515B6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8CABCD-F48D-435B-889C-45283F2D0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002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33619B-DEAF-43B9-95CB-5F833C54C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544" y="20574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AD1CD48-92BA-4730-AC62-655CB750C9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17a7dbd8074835"/>
          <a:stretch xmlns:a="http://schemas.openxmlformats.org/drawingml/2006/main"/>
        </p:blipFill>
        <p:spPr>
          <a:xfrm xmlns:a="http://schemas.openxmlformats.org/drawingml/2006/main">
            <a:off x="1300249" y="21336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73221B-5FE7-4D2C-A35B-1AD276AE5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B0D487-89B9-46E7-A51A-AE222E772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文体用品业务示例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5F3842-7042-452F-8DC3-AD37B63A8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DF175C-DFE1-4C28-9307-47E68033E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5BC977-8FF4-45BA-A2BB-5BA59D618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A6074A-A9E8-4CD7-8299-352295E8E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193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看名称与图片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A1C1DE-64BF-4CAC-962A-78F0D5874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2288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先确认商品和用途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C9657F-DDE1-4692-8D50-74E6D668C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1623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5A2627-0090-4AF1-B164-BBF3CD48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147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88E365-5365-429A-BF42-E46BAE0A1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2F1616-4317-4E60-A749-A5A5B933C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861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选交易规格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A791B3-AADD-48DE-AE2A-7D0BCD303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颜色、笔尖、尺码或号数按真实商品选择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4B4E3A-3E20-462E-AAFD-3BA84F487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291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6BB338-FDBD-49FA-BF18-CDADE15C6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815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48EA09-C68C-4E3E-9BCD-BF1F4B312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005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6AC892-784B-4F27-84BD-A6422CFF7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529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复核当前信息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C7402A-841B-486A-828E-5D7E0736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3624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价格、单位、库存展示以当前配置为准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B12A1E-5A78-4ECD-A309-A973D0CB2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581650"/>
            <a:ext cx="6858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34A71D6-3DDE-4536-A02B-E18D17EB4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619750"/>
            <a:ext cx="6553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搜索找到商品，详情确认SKU，订单保留事实</a:t>
            </a:r>
          </a:p>
        </p:txBody>
      </p:sp>
    </p:spTree>
    <p:extLst>
      <p:ext uri="{BB962C8B-B14F-4D97-AF65-F5344CB8AC3E}">
        <p14:creationId xmlns:p14="http://schemas.microsoft.com/office/powerpoint/2010/main" val="198675225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EE2CB9D-5FE5-44BB-81DE-87C7577DF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314538-1C78-4EAB-8E10-5E1C009D1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主线B：需求先分流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3FEBD5-2F05-41F6-B173-734D54603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日常补货与项目集采，采用各自适合的下单路径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751652-BEE8-4FB5-9ADB-20BC888D6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日常补货核当前SKU与价格，项目采购先澄清版本、适配与交期。报价与询盘应用当前关闭，所需入口先启用配置。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C29FD5-450C-4D7A-A372-0B25E476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CEAAEF-F595-4CB5-A1F3-91BD489F2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855C28-3BF9-431A-9E54-E0E7009D9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E54114-0356-4798-A0A7-7E511512B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F4F744-9C1F-4B5D-A4C0-6C977249D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3CE02B4-7DA4-43B0-A609-05190E6E83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86a5b84f184ae8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8D1756-0750-49F6-B87A-25688134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日常补货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C443B6-467E-4DF5-BE0A-EB415F5B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从分类或搜索进入常购商品，按当前价下单并核准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757B49-B889-46C7-B816-02C62DCA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988D65-9EA2-4B15-A3FB-49E2011B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4CBCFB5-3185-454D-9A6A-A8A21A85FD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48c3cdb6b7484e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32522B-0F3C-4286-B93D-0EDE8471E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项目集采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01971C-37B8-4FBA-B301-500118BAB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需求清单先匹配SKU，经报价审核与客户价执行后，由客户下单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5775F4-430E-4FDE-A676-187B7E1F7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9C85DF-93E7-4EDB-B01D-62E0366B5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95D77CA-145F-4740-9552-59C5FBCCEE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e62642f82640d1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0DB5F9-7B8F-4A57-8E75-856D9610A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难匹配需求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8F7031-8E60-40A0-8A35-A56CF7652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先通过询盘和备注澄清，不直接把模糊描述当SKU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96E1A5-9EF8-4BFE-B1A4-BF6029F0E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43D2AF-1303-45FA-9A97-99E5ACEF6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2D2E6F0-AA33-4BAD-A2F6-56148404CD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c90b3cf1ad4c17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5D4ADD-A809-46A7-955C-8F7C66E91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交付约束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235D27-9125-4A97-8233-87F94937B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把开学、开课、赛事或预算节点写进订单要求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CD5D8F2-C57A-433D-8832-2D243582B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65B6AEC-DD3C-4F19-9784-98980D508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先识别采购模式，再决定是否进入报价流程</a:t>
            </a:r>
          </a:p>
        </p:txBody>
      </p:sp>
    </p:spTree>
    <p:extLst>
      <p:ext uri="{BB962C8B-B14F-4D97-AF65-F5344CB8AC3E}">
        <p14:creationId xmlns:p14="http://schemas.microsoft.com/office/powerpoint/2010/main" val="107978930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0FCFA2-8533-456D-8D77-26DB72D2D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487E17-E6BC-424D-96D9-E46AC47E3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主线B：客户身份是政策入口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BA5D11-37D5-4233-A5B4-DC6F377AF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按采购组织和交易方式建立客户类型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009F39-2E74-4923-82BC-4A075C590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客户类型可作为货盘、价格、活动与报价的配置入口。具体分组以企业销售组织和合同口径为准。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B79C0E-5005-4508-B1B8-787E99A7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75E0C0-EF1F-401F-9F36-60A6F4F81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366EC4-1D80-4C80-91FA-41937DD58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5A8EDB-4B08-479E-B674-C93B6FFB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16D743-8F47-4781-B867-698EB950B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A820B57-5483-41D3-AF23-E6BF69642B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171afb326347a5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BBB2E2-1249-4E5D-B8E9-DCD8924B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学校教育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728217-4E84-4A98-AE0E-C6D8F46B9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学校、幼儿园、教材服务与校内项目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672473-79E6-4FB8-90A6-03C11DE1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1844EC-75E4-410D-864D-B691E69DD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6A4F6DC-867F-451D-A1F4-A80043FD03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0f7e60f93d43ac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299AEC-9A13-4EDC-ABFB-3693011C4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渠道零售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27C5D1-ED19-4B99-AE34-6CD52C4D1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书店、文具店、办公用品店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A30D27-94EF-482A-A996-B63558524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BA95F9-F6E4-47F2-B9ED-EAD90A920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2EE7752-57E2-4329-88A4-35C0880AD7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10842b5d904f68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C88EE2-CBF6-42C9-B84D-B0949E0BD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体育培训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DEEA3D-A666-491C-9FA8-77B1EC693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体育馆、俱乐部、培训机构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634EEA-7F1B-40C0-9C5F-B84C6A4AA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1CD9DD-C897-41F3-B222-56D6AF400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63DFE90-EA70-4D14-817F-BF72CAC290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bef73ebc4a4189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6CF7C1-6B9C-41A3-819E-59889035B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企事业集采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2B944BC-BEFC-4DD6-BD1A-2F8D81D77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行政采购、部门采购与长期协议客户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F0580F4-6908-4080-8CE7-3B0AB0DC9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9A5D5B3-5942-4251-B2C7-BD0997607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客户类型组织规则入口，实际价格仍按配置层级生效</a:t>
            </a:r>
          </a:p>
        </p:txBody>
      </p:sp>
    </p:spTree>
    <p:extLst>
      <p:ext uri="{BB962C8B-B14F-4D97-AF65-F5344CB8AC3E}">
        <p14:creationId xmlns:p14="http://schemas.microsoft.com/office/powerpoint/2010/main" val="10554403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0108FA-C096-4EFB-835B-ED2EC01A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9EF20B-0416-411F-9D2E-8F76A14AC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主线B：客户主数据承接真实采购关系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B2AEFC-2160-41D0-A0B3-42217F3B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学校、书店、文具店、场馆、培训机构和企事业客户统一管理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A99760-52A7-4F45-99B0-CBD8CC999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客户主数据统一记录采购组织、客户类型、区域和责任归属，货盘、价格、报价与对账由此关联。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F05928-8B0A-49FE-B410-D9F17D580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C8A43E-E687-426E-9B30-83BD71EFC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F6EC8F-62DD-4524-92AC-458E99426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28EAAF-2A30-40D8-8857-EC7FFC53F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67B71A-3CBC-4A06-9A49-6B0DFC61A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7AD938C-D2F2-4074-8913-B8D6C1305C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986c9e498e4b66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A65322-B59B-4A47-B6CB-42296190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多业态客户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6FC07D-B019-4065-A1CD-26767374B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学校、书店、文具店、场馆、培训机构与企事业集采统一建档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7340A3-265B-4791-B9F5-7770B84D6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209E62-52FB-4DD3-B58C-CFC0B6A0C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3B34F44-E639-4BA8-862C-04BF50CDB8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e123e6a0a545b1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902D47-3767-4CD2-94BB-29D29850E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类型与区域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2A4A0E-CAFE-4D17-9325-1DBE04BB7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客户类型、所属区域和责任人共同组织后续经营规则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1CA354-45A8-4BA0-936E-F3C049044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63F037-698F-4D02-A096-708BC2563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ADD196D-B748-4662-9D51-402C30C4C8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90e56e1afe4196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0B7773-5503-4CCB-8D52-B91D8C70B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政策入口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915850-769D-4D3F-A954-CD9BFCF4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货盘、客户价、活动与报价围绕同一客户主数据配置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25DF79-4309-4196-B54B-CD3D08FF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988FFA-F010-4169-AB5A-82AC55B0B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客户、价格、订单和对账围绕同一客户主数据展开</a:t>
            </a:r>
          </a:p>
        </p:txBody>
      </p:sp>
    </p:spTree>
    <p:extLst>
      <p:ext uri="{BB962C8B-B14F-4D97-AF65-F5344CB8AC3E}">
        <p14:creationId xmlns:p14="http://schemas.microsoft.com/office/powerpoint/2010/main" val="210324210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3B6430-1885-4715-94F1-13BBD84D8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3E92E3-54B6-45B9-8400-CC15D31C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主线B：先决定客户能看到什么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082125-76E2-4CAF-A695-FDFB0D6F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客户类型、区域、客户或账号可配置商品可见范围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52BFCB-3B75-484F-982B-76C77C4C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用可见或屏蔽范围组织学校教材、渠道文具、体育项目货盘。该范围控制可见与可订内容，不涉及下游零售价管控。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085B10-FC28-4B13-985E-F4E9D29B6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8CFEC5-F4B3-4F91-87F9-B63BC6000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10BF95-DFE6-43DB-8A7C-ABD437718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1C0A13-EF8B-4F58-BA50-214B41D32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18E35C-82B8-4D12-8EE8-0C14DA605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B4D56BD-A278-4694-89BC-3FFE399B6D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d2f0106b254a84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247027-DA54-4772-8DE5-F07E6922D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货盘范围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756FAC-C4E2-4418-A0E6-2B2CF1CA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先定义哪些客户能看到哪些商品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5A3B32-9445-4567-950F-B3487308D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84207C-7DBE-4052-9E23-8FD3DD9ED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8604992-706E-4B0D-93AB-6565C7E716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38a37873674eb2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7BBA05-9055-45BF-AAB7-29914DAD2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客户维度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E0BAA0-5CD8-44B8-B60A-D71904A3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客户类型、区域、客户或账号按需组合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1C3E68-158A-402F-B90A-04071ADF9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F7D978-D783-4A20-A190-D4D8AB3D3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5659A52-B52C-4A4D-9FC2-73828FCC19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b549a248394de4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6FDF75-FB0C-4E21-BCFB-7EF447ACF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5F2A96-318D-4E81-948D-6DB3A8104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不承诺控制客户转售价格或阻止信息外传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382C71-2055-43C7-9A3A-947790C65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9CECFE-2D70-4ECA-A1AF-6D1F9F438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客户先进入适合自己的货架，再查看当前价格</a:t>
            </a:r>
          </a:p>
        </p:txBody>
      </p:sp>
    </p:spTree>
    <p:extLst>
      <p:ext uri="{BB962C8B-B14F-4D97-AF65-F5344CB8AC3E}">
        <p14:creationId xmlns:p14="http://schemas.microsoft.com/office/powerpoint/2010/main" val="45660128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F4A070-BC7E-486D-A39B-9801AE689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419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104F12-C9FB-41CB-8D68-B52463E89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66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主线B：模糊需求先澄清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F32E25-D372-445C-B913-9D9561BA1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询盘记录公司、联系人、回复方式、来源和备注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A861D7-5C04-4EFA-8A20-8A2D6F1AD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询盘应用当前关闭，启用后承接设备型号、教材版本等前置沟通。结构化清单需匹配准确SKU，再按已配置报价流程处理。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8694D2-F1B3-4520-AF63-2CC45DE17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584D8F-0D67-44CA-9AEE-C7CC254A2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85FEE6-2CDD-462E-8154-AA58FB3CE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D99D9A-1DA3-4D2F-8103-91CFE600B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D57A8C-28E9-49FA-BF64-6A7BF0660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1EE5794-BDA7-4C9E-A633-75D234070A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aa8133dee94d73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B27E51-AE4D-4DA6-A427-3ABFB585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收集问题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B5AC7D-3368-4A71-AC49-A0A9D0F00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先保留联系人、回复方式和备注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279D6D-8850-442C-90CB-5CBC3B595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9B5025-834C-48BD-91DE-BB0C6B37D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AB73A1F-9FC6-4EA8-8CE8-B0333D5EFA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4c6a98f2ee4a28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9EA606-511B-4997-BE0C-0C3474271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人工澄清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F04C6A-C0AF-4BB2-9593-68183D63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补齐设备型号、教材版本或器材清单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B5DE56-2008-40D6-8CFA-D952994D1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625E38-1A72-4B32-B1C4-59F77DEF2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F3AE14F-5E45-4EE1-9FBB-F9582966D2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df3f4a2a814a9c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CFE3B9-ACA4-453A-9E04-E1A104F30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进入报价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7A7DA1-0CF4-4508-9D65-2E327A81B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确认到具体SKU后再建立正式报价清单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5D368A-3633-4112-9DD9-CBC859E4D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5BAAB8-845A-4C49-AB34-949AD60E9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询盘承接需求入口，正式项目价格进入报价流程</a:t>
            </a:r>
          </a:p>
        </p:txBody>
      </p:sp>
    </p:spTree>
    <p:extLst>
      <p:ext uri="{BB962C8B-B14F-4D97-AF65-F5344CB8AC3E}">
        <p14:creationId xmlns:p14="http://schemas.microsoft.com/office/powerpoint/2010/main" val="63965657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FD6B2A-8A9D-4F8C-9A0E-9F010DF00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F52654-3A64-470A-8DD7-1144B691C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主线B：项目需求清单结构化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6F1D6A-A73B-4350-AB72-77C777A0B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导入客户需求与需求规格，再匹配系统商品和报价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244322-ADD3-439C-A869-B5ADC093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报价应用当前关闭。启用配置后保留需求序号、描述与规格，匹配准确SKU再报价；未匹配行继续人工核实。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954B53-A9B2-482B-B5D5-99CA6634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9ED745-0D28-4A4B-94C4-5BE7BD0B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5AFE69-CB72-4ADB-B247-CF45E9D63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72D823-37E5-4BA7-99F8-FA0417328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5D987E-9CAE-444B-8B21-1D51A07FB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201482F-01FC-4D97-BED8-A90F6943F9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67b6e531ab480c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D75C0B-27A2-43E0-AF40-5AA21EEB9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原始清单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CE5214-589C-4A07-BB1D-4040F0238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按行整理需求序号、描述和需求规格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A58B4D-E604-4C45-B1C4-A608BD49F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287A72-E186-4B47-8C78-EE7028B6D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D1D511E-EFA9-4701-ACC6-48FC3FA124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e575cd3ddc491c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2346CA-D0E9-42E2-9003-3A6298CC0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SKU匹配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960444-646F-4FC7-9EAB-1ADF1BE8A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搜索名称、编号、规格或规格编号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73ECD8-355D-4198-BC6A-846DC820D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0AF1C2-F552-4BFB-9B61-CCEDB3F7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9B2D3D5-7631-49D4-80DC-4CF8625A50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c88697489041c3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DF847A-6147-447A-9B15-903A95E34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形成报价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3B2285-710F-4F84-A801-20050F5E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为已匹配商品填写报价，未匹配项继续核实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5118B8-5E9A-4AB7-93F3-920497662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D33630-FF4D-44A0-BA91-07A4038E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先保留客户原始需求，再把它翻译成可执行SKU</a:t>
            </a:r>
          </a:p>
        </p:txBody>
      </p:sp>
    </p:spTree>
    <p:extLst>
      <p:ext uri="{BB962C8B-B14F-4D97-AF65-F5344CB8AC3E}">
        <p14:creationId xmlns:p14="http://schemas.microsoft.com/office/powerpoint/2010/main" val="15749002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6E7852-B769-4F20-9909-B7DE60F9E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419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649103-E101-4D21-8141-9AF1E5A8C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66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主线B：报价有明确状态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47829-0500-4914-8A53-C48F85106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待提交、待审核、待执行、执行中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30408D-3462-4C13-B68C-836586E3E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报价启用并配置权限后按状态处理，审核设置执行时间。原报价执行结果、客户适用价与实际订单分别核对。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115BEA-D9C7-40BF-BC55-2C8DCC343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BD6356-513A-4C3E-9AEE-14893A6E9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28EB2C-8FB7-4FEC-A856-542E527FB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8BEA24-0319-4165-AADB-4F12DB1B8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5CC833-E416-434A-8834-2DB6B40B2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35695DA-2D45-45C6-A342-F167EDA9E2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da924fcfc74ff7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4565B3-A91D-4211-817B-D8C658979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待提交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C3F9B6-964B-4E29-9B5E-9D54CC7DA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清单可编辑，提交后进入审核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A9B725-C91F-4FED-B390-0E70DCA4C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4766F5-54FC-479A-8A24-06F4D40EB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EC4EF02-6934-498F-880A-353A008D23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491c8f76434dc0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BC0BF2-64B6-4961-A3C0-EFD80FD5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待审核 / 待执行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73CB6B-29E8-497C-AD13-B2704CCF2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审核设置执行时间，支持到时执行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519620-E3A6-44F8-BFD5-1AE5391BA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CF3507-050B-46C4-BCF0-F6CBEC30A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4020C6D-7DA0-4C32-B477-9924019A11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68feb202494c52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8FAA25-BA61-49FC-A790-3B04D51AA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执行中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FA66B6-2E47-4562-82E9-1BC1E2AB2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同一客户或客户类型的当前报价进入运行状态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C99A42-0FA9-4172-B4E3-470CD5400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50A8D5-D69C-4D49-A653-FFF5E69AD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固定或加价报价执行价格，客户另行确认并提交订单</a:t>
            </a:r>
          </a:p>
        </p:txBody>
      </p:sp>
    </p:spTree>
    <p:extLst>
      <p:ext uri="{BB962C8B-B14F-4D97-AF65-F5344CB8AC3E}">
        <p14:creationId xmlns:p14="http://schemas.microsoft.com/office/powerpoint/2010/main" val="43171953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EAC1E53-E240-4227-A8D8-642CDDF5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E1E99E-2D01-4A16-B5D2-E22EB229D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主线B：三种报价用途不同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C21545-7378-42DD-BE47-8AA65CD9B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固定、加价、普通报价，先选业务目的再填价格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212A85-ADF7-40F5-91BB-69C65BD8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报价应用启用后按用途选择。普通报价只留记录；固定或加价报价的执行价格和客户范围另核。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A9E372-7D3F-49D5-BF98-E5478A4E0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3A1ECB-BD86-4AB3-9919-3305439C1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AEA947-FECA-48CE-8059-1387D811C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B2C486-43FB-4B1A-A6E6-66EC02A3A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5840E9-581D-4459-A21A-65842DCB6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721E089-D07A-421D-97BB-5070B64ED7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96ed57f7e14997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CEF5CD-CA0C-459B-8443-59A21B0C1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固定报价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7FFD84-C001-4489-8804-C9254E006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为清单商品设置固定报价，执行后用于客户或客户类型价格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841EBD-0F53-4145-A165-178197D15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B34069-5CE1-4D89-B355-21BAA4986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095F039-3201-49F5-97E1-9CBB59E463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baceb4b96e44bd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3649ED-139B-46EE-8A29-88300992E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加价报价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58EEAC-F1C8-48C9-9E59-637255C39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基于最后一次采购价，按固定值或百分比形成报价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0E5F23-BEAC-4DB8-A99A-8D3BC230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CAFED3-788B-4C60-9B3F-E411412C8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2AC3853-1E42-4565-B5D0-EC5D8EA7F9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d787fff8094f5d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BA414D-5AAF-4B3F-BAFA-4FD8B4C16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普通报价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FF2CF6-909F-44F6-8E0F-B2C802041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仅做报价记录，不更改客户订货价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EB9FED-9FC3-4FB1-8C6A-7BC25034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423BFC-C746-4EB9-8B65-CFAE545D1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8ADCDC9-64A4-4F1A-9D17-61482216E8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44ba8382e640e1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B9EA72-BB29-4882-B38F-703D64DDE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价格基准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3CDAAAA-5CC9-4BDF-BFDE-96D456802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界面支持销售价、零售价、当前客户价、最后采购基础价等计算参考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5BA09B8-B12E-43C4-AE97-05F591348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4CB818-1F06-491B-AE4F-17C479DC5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先明确报价用途，普通报价只保留记录</a:t>
            </a:r>
          </a:p>
        </p:txBody>
      </p:sp>
    </p:spTree>
    <p:extLst>
      <p:ext uri="{BB962C8B-B14F-4D97-AF65-F5344CB8AC3E}">
        <p14:creationId xmlns:p14="http://schemas.microsoft.com/office/powerpoint/2010/main" val="107620752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31A7138-4C73-4F40-9B8D-112CBC644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84DEE3-B832-46B7-9994-FE427ED9E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主线B：报价与客户订单的边界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5115D2-9C55-4CE1-817F-874C811B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需要落地价格的报价经审核执行后，写入客户或客户类型订货价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73D74F-65CB-48AC-B760-9C134FC35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当前报价应用关闭，先启用配置。固定或加价报价按审核执行结果形成适用价，普通报价只记录，客户再另行提交订单。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ED65FC-0B62-4F39-9EA1-1C9FE6632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0035A0-2C86-4EE9-A86F-79DD3817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50BE02-9AD8-4061-A0B8-76829792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CCFCAF-30E6-4175-AFF7-4D88A6A3C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157231-F58F-4C58-9941-ABE511A6D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2259E40E-4138-4044-A1B4-B6C1098A11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d6c5d93809451e"/>
          <a:stretch xmlns:a="http://schemas.openxmlformats.org/drawingml/2006/main"/>
        </p:blipFill>
        <p:spPr>
          <a:xfrm xmlns:a="http://schemas.openxmlformats.org/drawingml/2006/main">
            <a:off x="91440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B18504-3495-44FD-B1F6-B105F4E7B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8CADA4-5083-430A-9616-4917FF99D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1390EF-BE2F-471B-A530-CE92CD9A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242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需求清单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4A0D00-AF8E-4854-87E0-A36FA9CAF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433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保留客户需求与需求规格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FE9C53-9879-42FF-B14C-67887B58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3051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010B9E-0A04-4ED4-A23C-C51A40B53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252C4C-9843-49DD-BD34-0976CD0A4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3C4FCBBB-0706-416D-8A50-E55D8EA426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818bef43c24770"/>
          <a:stretch xmlns:a="http://schemas.openxmlformats.org/drawingml/2006/main"/>
        </p:blipFill>
        <p:spPr>
          <a:xfrm xmlns:a="http://schemas.openxmlformats.org/drawingml/2006/main">
            <a:off x="310134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CD4C53-ECFC-42FF-903B-89F9C6B67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3C87EC-EE67-4E04-BE28-F1F7876EC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E8817D-EFB2-45F8-BEDC-EE5DDD0FD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1242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报价审核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4E85C5-D72F-4AB9-95F8-7C5411C0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5433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确认报价类型、价格和执行时间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36D214-1F65-4A69-BE8F-BD198DDA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4430" y="33051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91B590-248F-4221-9DDD-D230BFF9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F5A277-5F92-4957-98FC-0CCE00A58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971DA17D-AF87-4B48-8EBB-016B7404CC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9a6a4ced8c4dfc"/>
          <a:stretch xmlns:a="http://schemas.openxmlformats.org/drawingml/2006/main"/>
        </p:blipFill>
        <p:spPr>
          <a:xfrm xmlns:a="http://schemas.openxmlformats.org/drawingml/2006/main">
            <a:off x="528828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A66F3D7-F849-4682-8411-F4855B757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F1E2AEC-0348-42A1-845C-0A8A92AB3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E46ABAF-4585-4D79-9898-97CEFF168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1242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执行客户价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A9CE6CA-8D6E-4322-AC17-7087D7FBF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5433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写入客户或客户类型商品价格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E549121-7E5F-4C6A-B774-764D286C4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1370" y="33051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19CB7BD-6C64-4D08-BBA8-D60CAC257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363C66A-B01F-4E25-8387-8058A803E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4B331FC1-5F18-440D-B102-82144DB9A0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bd52720d024de8"/>
          <a:stretch xmlns:a="http://schemas.openxmlformats.org/drawingml/2006/main"/>
        </p:blipFill>
        <p:spPr>
          <a:xfrm xmlns:a="http://schemas.openxmlformats.org/drawingml/2006/main">
            <a:off x="747522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FCC4064-4BD8-4685-A82C-B40757CB9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9ACE98E-D757-4CD3-89B4-586B4D2FC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72C764D-BEA2-448C-94A4-793AABBAC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1242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客户看货盘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E4CB3EC-9F2C-4A83-B90D-B822CB506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5433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查看当前可见商品与当前价格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73747A6-3E2F-47BC-8BD7-940CD267F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8310" y="33051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CB7693F-7245-4017-9A6D-5D960B958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DA53B5F-35E4-4589-820A-28776B32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29CBF3BF-78C4-4FC9-BB79-FB0C086B2B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1f7052b8eb481c"/>
          <a:stretch xmlns:a="http://schemas.openxmlformats.org/drawingml/2006/main"/>
        </p:blipFill>
        <p:spPr>
          <a:xfrm xmlns:a="http://schemas.openxmlformats.org/drawingml/2006/main">
            <a:off x="966216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A9419D1-2EC6-440D-95F8-3AC786D77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862DA40-3ACC-4E1D-A7FF-F3CE3C0E5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6E3BBA2-2D18-4681-A40D-3E4A45E3C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1242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客户下单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9D1A99A-8FCB-451B-8A2B-2DFE058BE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5433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订单成为后续采购和交付依据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585B321A-A9D4-4510-AE7F-587AF05FB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5300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490D65A-7B9A-4115-96E8-60D505FE9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499110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报价负责执行价格，客户按当前货盘和价格另行下单</a:t>
            </a:r>
          </a:p>
        </p:txBody>
      </p:sp>
    </p:spTree>
    <p:extLst>
      <p:ext uri="{BB962C8B-B14F-4D97-AF65-F5344CB8AC3E}">
        <p14:creationId xmlns:p14="http://schemas.microsoft.com/office/powerpoint/2010/main" val="103151277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4F2E07-DBE1-4E58-9B5E-D21686FBC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841CE1-B40B-4BD5-B0FF-830BEFE5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主线B：协议价要有清晰优先级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5E9F29-59A0-499A-BF11-6A0AE2B15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客户指定价优先，其次指定等级价，再到默认等级价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0DFA52-E804-46ED-9BEF-4F9F347F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按具体客户、等级和商品设置维护价格。中性笔原价806.40/720、教辅761.60/680是零售与批发字段，不是拆零单价或客户成交价。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F1E56C-1F11-48F8-ACE9-1900E66FB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0D1BF3-7708-4E0C-A85B-4C680D548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4BB1E3-4675-4AFE-9097-F6D472F27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7BB97B-208A-4EBD-84E1-38FD8D8A8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3B4B8E-423F-4D90-B009-C011DD0AA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1BD3D68-7F7B-4836-BE9B-AE8379296D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0f644e224848f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023436-95CF-416F-9529-96014705B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一客一价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37591E-39AD-4255-8F65-A9B35A9EA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特定学校、书店或企事业客户按协议配置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A06146-E0C8-4090-8600-9205D673D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8160B2-6B79-4759-B90A-66C73FD72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C0C8215-83C1-4E44-A8D9-21443538DF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9dd5d54f2547ba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FD3AF1-75B9-4918-AEA9-89F9B8D87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等级价格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49A3B9-606F-4C71-98B6-54435A0A6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同类渠道客户可共享统一价格基础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FB1B61-10AB-4E07-939F-DFA095899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6D04F2-8E99-4878-99BA-D7FC2BE77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710BCC2-2E71-47C0-9E83-FF47C312A7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79be0347824fb7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005613-A48F-453F-9AD6-5A3066CA5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规格边界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2F74C0-0FDB-49B9-8CB4-D5ADF49C1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组合规格差异价需先启用对应设置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957EFF-F116-4068-A440-6B2581591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50500A-20B5-4CB0-B7A5-A2E623D14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优先级写清，订单价格才可解释</a:t>
            </a:r>
          </a:p>
        </p:txBody>
      </p:sp>
    </p:spTree>
    <p:extLst>
      <p:ext uri="{BB962C8B-B14F-4D97-AF65-F5344CB8AC3E}">
        <p14:creationId xmlns:p14="http://schemas.microsoft.com/office/powerpoint/2010/main" val="842627230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1A1911D-C6A0-4603-B831-0D393456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71083D-BDF5-4EA1-937E-F059BFBCD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主线B：价格暂不确定时先保留状态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5221BD-7279-4860-A25C-0EBB09A09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预估价商品可提交，财务审核前必须核价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07CE8A-329C-4F69-8046-1BA69F0C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预估价商品在下单前提示客户，订单明细标记待核价；授权人员核清价格后，订单再进入财务审核。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96F759-A844-4ADA-B3FF-122DE324E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B4128C-58C6-496D-95D4-E5FD9696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CB8A94-54A7-4EDD-9E03-479741201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4BB34E-D7CD-4B63-80F7-918BBECE0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E28585-879B-42B9-B486-02524E8B1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9945257-1207-457F-85B0-6164FFDD73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a75e07837e46e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103AE9-4994-451C-BA26-431C812A4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商品标识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67C044-E4A5-40B8-9BF2-6AD8DE8E9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商品以现有预估价标签呈现，客户下单前收到提示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A91704-E8EA-439B-8A14-6532865A9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DE082C-7A63-4EED-89A8-FAD8EF9C5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20C68A2-765F-4605-AAE4-435919FCE3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4738606dfb420e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86C041-84F4-4D49-8A04-57FE6DA60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订单留痕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1F6CC3-8D2A-429F-9352-FB351F805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相关商品明细写入待核价备注，避免当成最终价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8E1757-CE91-4EAC-8F98-DC1E23C11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EB1A56-B5B8-4FB4-9177-735CB664F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747832E-3A33-4254-A9D6-69ADCF8A17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583878ff9a43d0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234F14-9F7B-48BA-B69F-7974D26A2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后台核实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19F468-60AC-4041-B3FE-387594C74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授权人员核对实际价格并处理明细状态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13AD34-BEFE-4BD8-8D0C-600291F35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4420E8-75A2-4C1B-993E-925B91CB1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3D65E060-FCAE-455E-8C32-872810699B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50ff9c415d427f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47A85A-7326-440D-85D5-8EB091F9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审核门槛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CC35DD-E53C-4E6A-89CD-C01922E8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待核价未核清，财务审核不能通过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9EC4C17-AB9D-45DD-915D-B3FE609F0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43F5E67-B91B-4891-9947-78ABB56B0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预估价商品显示下单提示与待核价标记，核清后再进入财务审核。</a:t>
            </a:r>
          </a:p>
        </p:txBody>
      </p:sp>
    </p:spTree>
    <p:extLst>
      <p:ext uri="{BB962C8B-B14F-4D97-AF65-F5344CB8AC3E}">
        <p14:creationId xmlns:p14="http://schemas.microsoft.com/office/powerpoint/2010/main" val="1632248539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1B8AA42-F8F9-46BE-AE81-A512CF59F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419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8791D0-CD7E-4202-8927-C54B535AE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66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主线C：按窗口组织订货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88351E-8AD3-48E7-A5BB-015F0D702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开学、学期、赛事和预算节点，用商城专题承接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A4944B-43B3-42BA-BC8B-72C68DEEF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装修工具支持可视化编辑与预览。每次换主题保留商品、价格与订单事实，具体窗口由企业运营人员维护。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FB1A1-B472-42CA-A687-76CB1DF46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356831-D2C9-476E-843B-63CF621F1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AA19C3-F841-4734-8BE9-71FB6D0D1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C8EE98-9564-46FC-B505-18B1CBE40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47625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E0104B-3CB4-47CC-B1F3-AA96CFC34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4438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手机商城装修编辑器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7757A10-8983-468C-94FE-18242DF4E0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5e4a2fdf934ce2"/>
          <a:stretch xmlns:a="http://schemas.openxmlformats.org/drawingml/2006/main"/>
        </p:blipFill>
        <p:spPr>
          <a:xfrm xmlns:a="http://schemas.openxmlformats.org/drawingml/2006/main">
            <a:off x="949642" y="2362200"/>
            <a:ext cx="4234815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5676D7-5302-4754-9350-A022D384A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114550"/>
            <a:ext cx="569595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46858C-600A-4D5D-B632-5564B97FE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BA2761-638E-499A-AA02-329D5B7E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46310B-FA7E-4BC6-BCA5-9AF3F9C4C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2479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换主题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1768C7-0E7B-479E-B9CC-6C99DDA94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571750"/>
            <a:ext cx="5353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按开学、考试、赛事或集采窗口组织首页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35E337-F3C3-4746-9021-28C6E5EB6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181350"/>
            <a:ext cx="569595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442780-3D6E-48C4-AD7E-7CA60AC14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3AD544-9507-4689-BC7E-D8F8A0339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8BAF24-F203-4D74-8DDA-E0FCD592F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3147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挂商品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582E01-76D1-4588-9F76-A934414E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638550"/>
            <a:ext cx="5353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专题入口最终回到真实分类和商品详情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0D3588-9EB8-4A68-916D-DF25C3795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248150"/>
            <a:ext cx="569595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2F9CAC-4EA6-41C2-86FB-A22D2DD93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466F02-FA74-4422-B080-4D06DA6A6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90D367-01EB-4D99-B4AC-650B1DB0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3815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看当前规则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92FF20-BF4B-45DF-9DAE-675CA2DBE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705350"/>
            <a:ext cx="5353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价格、库存与活动仍以交易页面为准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FB5C0DE-E5C3-475B-BCC7-538AB5997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3AC928-99D3-4221-8377-35815DAB7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专题负责导购，交易事实仍由商品与订单承接</a:t>
            </a:r>
          </a:p>
        </p:txBody>
      </p:sp>
    </p:spTree>
    <p:extLst>
      <p:ext uri="{BB962C8B-B14F-4D97-AF65-F5344CB8AC3E}">
        <p14:creationId xmlns:p14="http://schemas.microsoft.com/office/powerpoint/2010/main" val="1368148741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FDDCBB-DFFE-446B-B34E-EA5D1527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82BE7F-B5CE-4B89-B960-F0C08FAD8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主线C：商城首先要好看，也要好找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7AAC9F-902A-4BFE-9F5B-66B7BB235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PC与手机商城共同承接文体用品的季节订货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2A0D16-B175-4192-B706-100A43F58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PC与手机商城共同组织文体用品目录、季节专题和常用商品，商品详情继续承接SKU与价格确认。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F559F2-4A0D-4976-A83B-0A9FFD0D5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D96764-7AA1-4301-9257-5FB29B2DF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35EDDF-EE63-403F-AC90-04DA5CA68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E7C334-4840-4297-B825-52BFCA8E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772400" cy="3657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706245-69B9-42B0-9ADB-A0C9E4C3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14550"/>
            <a:ext cx="655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PC商城首页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2194F1-0396-44EC-ADBF-E11F81D17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10502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59DFE1-27E4-4223-893C-70458F0A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12407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1566CBC-A1BB-40E6-AC4B-D12A81EEEA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afa856b0b44ad8"/>
          <a:stretch xmlns:a="http://schemas.openxmlformats.org/drawingml/2006/main"/>
        </p:blipFill>
        <p:spPr>
          <a:xfrm xmlns:a="http://schemas.openxmlformats.org/drawingml/2006/main">
            <a:off x="1981200" y="2381250"/>
            <a:ext cx="5181600" cy="3238500"/>
          </a:xfrm>
          <a:prstGeom xmlns:a="http://schemas.openxmlformats.org/drawingml/2006/main" prst="roundRect">
            <a:avLst>
              <a:gd name="adj" fmla="val 352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AEFA63-599C-4F84-92B4-F1A3F83E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9240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59F56C-E4B1-4499-B780-64582BA8F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8944" y="19812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26F6FE7-DAEB-4C68-8381-49BDF7D0DB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91c774553646a3"/>
          <a:stretch xmlns:a="http://schemas.openxmlformats.org/drawingml/2006/main"/>
        </p:blipFill>
        <p:spPr>
          <a:xfrm xmlns:a="http://schemas.openxmlformats.org/drawingml/2006/main">
            <a:off x="9453649" y="20574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51C714-2EE4-4BE0-B0F2-63241139A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6959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4BB6C5-E19E-406A-9ED3-04832090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57054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文体用品业务示例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311EAA-5192-47D8-86F6-3CEC88CF5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5905500"/>
            <a:ext cx="600075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7B2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792A79-C025-41E5-96C1-8BE50F671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943600"/>
            <a:ext cx="5695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首页讲场景，分类帮助找货，详情完成SKU确认</a:t>
            </a:r>
          </a:p>
        </p:txBody>
      </p:sp>
    </p:spTree>
    <p:extLst>
      <p:ext uri="{BB962C8B-B14F-4D97-AF65-F5344CB8AC3E}">
        <p14:creationId xmlns:p14="http://schemas.microsoft.com/office/powerpoint/2010/main" val="1633006754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4D57D87-4DDD-4F63-BED6-34430557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0EF851-924B-4921-ACD2-6743EBA01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主线C：高频补货要少走重复路径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86118A-F507-4DD7-906B-44D310C90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常用、收藏与已订货商品，帮助客户快速复购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6E47BF-1FEC-4B58-B352-1F5CE8BFF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文具店和办公客户可从历史关系快速找回商品。每次复购仍需确认当前规格、价格、库存与活动。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A083C9-4D0E-4E96-88A6-46D87672D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D08D1C-917C-4FCC-8ECE-B934318AD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80A0A9-358A-46E5-9AF8-7BB8BA9B5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3EE9E7-0BB0-47D7-9B49-24E01CF44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67433E-19DB-4E1E-9152-F6850E95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9CC6809-257F-4DC9-AAB4-7930663B9C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4d0023afa4c1c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5B6CAD-3902-4F89-BBA9-F814EB21A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常用商品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19CF2D-6E41-4A77-82D8-A6FDBABF8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沉淀高频补货清单，减少反复检索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FB70EF-4312-4009-AC2E-B8E76943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32BAED-D54F-4AF0-B4E0-AAF1A2A16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38B7973-C53D-4AD7-934A-F9071A4E10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14c91ef3834a41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051AD6-00F5-41FB-9A0D-0E0A48FB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收藏商品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57D77F-B35E-48C6-B744-CD069089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客户主动保留关注商品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9AEB22-BBD6-4F8A-9EBE-C15291558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F332A0-9E86-4175-8B8F-5C6004CB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ACAF6D3-AB02-4580-A906-CE6BD46BFB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79ee38f03c4d90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88BBA6-428F-48D4-8A4F-AFB012F3A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已订货商品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6F6CCC-D4F9-4F1E-BB16-46C19CC66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从真实历史订货关系回到当前商品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130B70-D8ED-4FE9-99C6-7B934E8D4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4BB027-044E-4B08-A978-D1CEB2B2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C2A2F4A-B32F-4737-85AC-268108C9CD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125b2c981844a8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90443E-1C9F-41B9-BCC8-827BFA9C4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重新确认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019F943-AC8B-49C8-9754-5C4DB46EC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每次复购按当前规则重新计算价格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AD096D-65E7-457C-8C8F-0D9EFE5AE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8A879A-5526-43D4-ABD7-7EEF7520C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复购功能加快找货，补货数量仍由客户确认</a:t>
            </a:r>
          </a:p>
        </p:txBody>
      </p:sp>
    </p:spTree>
    <p:extLst>
      <p:ext uri="{BB962C8B-B14F-4D97-AF65-F5344CB8AC3E}">
        <p14:creationId xmlns:p14="http://schemas.microsoft.com/office/powerpoint/2010/main" val="697776178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24B791-BE9E-43AD-A221-8E370D187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6E940E-A6AD-492F-8E01-D9F55E69C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主线C：提前锁定需求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E46C63-2138-49FA-9F1F-BB1D13815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教材预订、团队用品和开学套装，可用预售组织窗口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13AB03-F2A3-4B17-8678-B6FAD9AA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当前商品预售关闭，启用后配置窗口、客户、SKU价、起订限购及预计交期。学校校历由企业维护，预计发货与实收分别核。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69D825-4AA0-4BEA-A29F-01CE5FE9E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8320F9-EB6E-4E78-B683-03FDA7D26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37EE7-F69C-4E63-AB0D-F65E39BC2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93F4FF-A402-42BB-BB02-93210525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2BCEAD-0A17-423E-820F-6E7FF15C9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FB690EE-33CB-4FD7-854B-FB9BAF7DB1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060e2712ef40fe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DEF2E3-3DE8-47F2-BECB-991E8374F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教材预订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35A4D3-45C9-4A29-88E3-878643A1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按学期收集明确版本与册次需求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953529-BC8D-4A25-9B51-A2C3B2FD7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C5F64D-8730-45EA-93CC-10F8DD314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4A6CEC4-C57A-4B6E-9FB0-78DFBCADFD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42735317824447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A70E78-2B69-4376-BA7C-572D30A34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团队用品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079773-0FBD-4C90-931A-C677A7F10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按赛事或开课节点汇总尺码和数量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09437C-94A6-4C4D-BBDC-C3A8151CC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610264-269D-4944-A2C4-BA1A1C49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13DA135-AB72-4CBC-9190-46FFF180DA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60b508c4f242c1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8DA0E6-4B70-4D8F-8B15-989420506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规则边界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A82B82-05B4-42C1-9092-5A7BCA17C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多单位预售使用最小单位，且不叠加订单促销或优惠券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4D8FEC-E0F4-499A-9C03-7EC177005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223FF2-C77A-411C-B72F-9E822506F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预售用于收集订单，当前范围不含定金尾款或自动排产</a:t>
            </a:r>
          </a:p>
        </p:txBody>
      </p:sp>
    </p:spTree>
    <p:extLst>
      <p:ext uri="{BB962C8B-B14F-4D97-AF65-F5344CB8AC3E}">
        <p14:creationId xmlns:p14="http://schemas.microsoft.com/office/powerpoint/2010/main" val="291957683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E21E16-709E-487B-B0A7-FFE843E34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4FB4F3-DA83-4D00-8EDA-DF2D3E663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主线C：活动围绕季节目标配置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0AEC7A-64FE-4921-AF38-481370F96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直减、打折、买赠和订单级活动，按客户与商品范围执行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9CB322-8F2E-4921-862E-7DB3A9A9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开学补货、考试用品和赛事物资可使用现有促销类型。活动结果进入订单，最终适用范围以当前配置为准。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6039D9-06ED-470C-8F3C-C4F894E7A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BEF9B5-CDC3-454F-8D7F-44F8A69EC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76F0E6-33CA-41D4-96D3-6EC18B40E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C310FA-E65D-4784-BEC5-9213FC1E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7DDE83-4424-43F9-82B1-E27E5F369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E5AE915-53C4-42DB-A3DC-1326D70535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70f80ab3094aff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3C9314-79BD-4563-83D6-4B1B07E9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开学补货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493D72-AECA-4580-A3A2-0EC77FE76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常销文具按商品促销组织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8DABF5-57F4-46EC-AF82-30989C67D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9CA176-896C-4191-A759-AE79BAABF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7EE4E58-2267-4E52-AB82-830CD60977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79869824354112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1B051E-4252-466B-845E-CA2D1E32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项目满额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5B8415-13DE-4040-891A-498F1352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订单级活动按当前规则配置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2EC1A9-8BAC-4AF8-A596-97097F126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7B3B61-916D-49FE-ABFB-FB02800E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D9C4107-B784-44C8-B2E4-2A24ECA62B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5453ed2b194ff5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562E8E-EEC9-4F26-AFE5-9AF87BD51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赠品选择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28F1C7-525E-4BD0-9453-F8B7132A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使用现有赠品能力，不把赠品藏在聊天备注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2DDF73-E338-4081-BA4B-1D9A4DF36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BE4FD8-148D-46D6-A660-EFE5BEE4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活动规则进入系统，客户看到什么以当前订单计算为准</a:t>
            </a:r>
          </a:p>
        </p:txBody>
      </p:sp>
    </p:spTree>
    <p:extLst>
      <p:ext uri="{BB962C8B-B14F-4D97-AF65-F5344CB8AC3E}">
        <p14:creationId xmlns:p14="http://schemas.microsoft.com/office/powerpoint/2010/main" val="76525944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FD4E8E-DEA8-4811-B0C2-8B2D68472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81440C-CF2C-412E-BD72-1AAA13382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主线C：成套销售先用商品套餐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4AEB95-F4D7-47D2-AE0C-C68AD1143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开学包、班级器材包与办公补给包，明确包含商品和数量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624D2A-93AA-4335-8B8D-4F6C55480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商品套餐与组装单当前关闭，先启用所需能力并维护规格、单位和每套数量。销售套餐与制造BOM、实际组装交付分别核。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CF3B30-DA3D-4A81-BE3E-7EE3E25A8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027840-B274-4DE7-B155-297F67CD5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F36684-557C-4650-B5D3-5088C7C97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7FA277-5C41-4F97-98FE-418975F1D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AC334A-D730-44C9-AE46-5E41A260D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32B1D1B-B44C-4B8A-9C2E-706396499A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f3afbf95a540ce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1393F4-9553-4E8E-8553-785534198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开学文具包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B25B8C-9CA1-4F5D-92EE-9CDA1F932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笔、本、尺规和收纳用品形成销售组合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BFA514-3476-4B18-A3FF-486FE2573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53BD95-BA6A-4090-ABC0-8C9C49D19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46CE902-7083-4353-B1C1-47FA584EE6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74cdd9f5b640fe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4F3085-F3BC-4CC2-95C9-18EE380D8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班级器材包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CE8890-5675-4C05-A87E-1DDF29746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球类、标志物和训练用品按清单成套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305521-2D1E-4A27-85D5-E5CA13EDA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A13FBD-65E5-43E9-9DD4-66A60C4A9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46BA16C-BE89-43ED-A4D7-2F6740E289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544e9ad48d4647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57ED14-0EC4-4E30-B46B-3C1185763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办公补给包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358BAD-6669-4907-9F26-60361A773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纸品、装订和书写用品按部门需求组合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36AB80-7817-4188-BA61-20AE1B38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30188C-2187-435B-BD9C-AC1394E6D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商品套餐表达销售方案，当前范围不含制造BOM或自动组装</a:t>
            </a:r>
          </a:p>
        </p:txBody>
      </p:sp>
    </p:spTree>
    <p:extLst>
      <p:ext uri="{BB962C8B-B14F-4D97-AF65-F5344CB8AC3E}">
        <p14:creationId xmlns:p14="http://schemas.microsoft.com/office/powerpoint/2010/main" val="101725499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5FDF35C-13E3-4BD3-82A6-03730852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37BCDC-6FFF-44C8-8C51-2EA66409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主线C：订单是后续供应的唯一事实入口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E4A123-608F-4C12-A778-AF5D17EA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日常补货与项目采购，最终都进入真实订货单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E2317B-D4EE-4959-BE7C-65B89279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商城提交或后台建单进入统一订单列表，各岗位按客户、交期和流程状态继续处理。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666728-A65D-44F0-B840-75F67D97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9055E9-D100-415B-A87D-85B31780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2F8776-5521-45CA-BA19-3E92C8AA6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1465BB-340D-4E61-BAD5-11D8E09B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0CEA07-213B-41DC-8487-DBE26EE77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订单列表与完整菜单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2A98E2-5664-4174-9059-858713FAB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7D0395-CEE1-479D-8AA5-388C5DDD8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CDB328F-68D9-49CA-8525-13C4FDDDA1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acf42eab6f4844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F56B26-E9E5-49A3-B1C1-4F975CC1B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E5E191-D6FD-4D01-9D94-44C3B7E97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0BEA1D-2C45-427D-94D4-41702C89C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8F1714-F07D-418D-BCA9-4FC33AAF1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订单来源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553EDC-994F-480B-8E01-5182026CF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商城提交或后台建单进入统一列表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071D4A-4C30-45E8-8D26-78BEF7452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D5DCC3-1040-4FD6-8D7B-1EEC54A3B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BB658F-0C77-44E4-B523-E18F6D769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5048F7-D293-45AF-8809-447DA563E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状态跟进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049B1E-C310-453D-8286-3CD292C41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按当前流程跟踪待处理订单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07240A-1A0C-40F4-8543-C5C9179B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4A78E9-93F1-4C65-A12D-DEEE333BB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E04817-6118-4391-9BEB-DF879952C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F31E19-518E-45E4-8621-3C74DD468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单据依据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DE9C33-C1AD-4859-8D7A-0245D8E03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客户、商品、金额与状态集中在同一订单记录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5DD861E-7695-4E82-B549-304CFCBA8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67DEF2D-413A-4783-AF98-144F8A14F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客户需求只有进入订单，才能支撑采购、交付与对账</a:t>
            </a:r>
          </a:p>
        </p:txBody>
      </p:sp>
    </p:spTree>
    <p:extLst>
      <p:ext uri="{BB962C8B-B14F-4D97-AF65-F5344CB8AC3E}">
        <p14:creationId xmlns:p14="http://schemas.microsoft.com/office/powerpoint/2010/main" val="1671007670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6AE2281-0885-4186-A182-D79CCC36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B1E7D7-B223-4558-AAC0-5D1C9BD90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主线C：一张订单看清所有关键事实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5F603D-E951-4E77-A96E-35F3971B0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客户、SKU、单位、数量、价格、备注与状态共同留痕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451D2D-D06A-4C1F-A7D1-18A00E8A9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教材版本、耗材适配说明、体育尺码和交付要求应在提交前核对，并在详情中可回看。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9961E-8180-4165-A49B-25D0DE4CD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DB8143-CDC0-40DC-AB44-480B42F25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6ECDFF-749B-4526-8B52-80384FF3A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168FB4-2FF0-41AA-8720-054F31EC9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FCDDCC-FE7E-48F8-B393-C10ACB844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订单详情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EF4422-F4C7-4074-9756-7946752FF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93FE65-3973-4F20-BB44-7C38D82E7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7621E95-8236-4E91-874E-DE921ACA8D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7bba4148d248f3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85F72A-4E8A-44B4-91D8-E448B02A4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DFBECA-F8DD-4317-A3CC-6FD3C0C0D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1CC579-F934-4875-8FE2-6C054A421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333ED9-57E1-4D1F-9229-8BDA8B324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客户与地址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C66279-984E-44BF-80FE-08DC0BF2D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明确采购主体和交付对象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4A8582-1590-4498-8808-F9F310904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8A7329-F00D-4D9B-B998-F1608D745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F6CE15-D8B6-42BF-ADDB-388ED876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8B9D0F-BE3E-4B1A-86B1-932C89744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商品明细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BCAA09-AC69-4968-BF9F-318DE3637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回到具体SKU、单位、数量和价格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0AE755-B932-4EE0-B3A6-18931C6A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D4C78C-0408-44FB-960C-6576B2AC4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05CFC2-68D5-474F-AAD1-5BE808898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EE625C-94BF-497A-BADB-355F6A305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备注与状态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D8AA55-7431-4460-9ECC-EC397E2C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保留项目要求及后续处理节点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4E82179-B4E3-4D07-9401-5FAE9EA3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693F321-341F-476C-83E7-CA5C4E7CA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所有角色围绕同一订单事实协同</a:t>
            </a:r>
          </a:p>
        </p:txBody>
      </p:sp>
    </p:spTree>
    <p:extLst>
      <p:ext uri="{BB962C8B-B14F-4D97-AF65-F5344CB8AC3E}">
        <p14:creationId xmlns:p14="http://schemas.microsoft.com/office/powerpoint/2010/main" val="1484074765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E31CCA8-C851-4CAC-9AB0-BD58544EC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55B652-13A2-495A-BE77-0EB997606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主线C：订单核准用于受控复核价格例外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5C2942-ED93-434D-885D-EF9F952A7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核准页复核SKU、单位、数量和价格，数量与单位保持只读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34F806-364A-4721-9A63-3D4057F95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行单价只有在销售设置和权限允许时可改。报价价锁定时不能随意修改。每个订货单仅可核准一次。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C6229E-190F-4192-BEC3-0CDC90447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BF591-464E-4357-8404-CC402DE18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CFBC78-5E73-4705-A018-AEE859247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6F1D55-E246-4AAA-AEE4-FAF7A24B0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6D9699-6E0A-473E-9C9C-4A75334D7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订单核准与权限边界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E4D7DC-339F-4C9D-A3B7-992AD79B0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835E70-7E6F-4F7A-8C18-EBD9F45AD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A3A0425-B758-4AA0-83D2-E4A272506D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d59631b6a94bb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150897-3D71-4493-90C8-A914F834F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78D9CA-4698-4C1F-BE24-E3062310B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3C8984-FBD5-4CB8-8354-EEEFDA42A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465561-E999-40A5-8D32-C370E00B2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复核事实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E26595-7B83-4A89-9322-4A87CD35F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确认SKU、单位、数量与订单金额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1474FD-8FCA-4F91-82EC-35097D5CD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3BA1FA-93E0-415E-9A03-6E8BAAF7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185F39-84FF-41DC-B181-29AEE84DE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1C5A38-FFF3-4967-B659-7F24FB9C7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授权调价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30C37C-B289-4526-A715-31347B41D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仅在配置和权限允许时处理行价或特批金额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107B72-6087-4344-9FE8-7E841056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F7829D-F4AC-4040-901E-E4163D95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307F6BE-9270-4B6C-A3F9-62F350D3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734016-934A-4DD5-A4A8-5A7962BE1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一次核准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053C5A-EABA-4E08-84F7-D7A704CF2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核准后形成新的订单金额依据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5EA8E7-E256-47FB-B4CA-1A491DDBA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C3BAB4D-5E6E-48CE-935C-34E5E037F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核准按权限复核价格，订单事实保持可追溯</a:t>
            </a:r>
          </a:p>
        </p:txBody>
      </p:sp>
    </p:spTree>
    <p:extLst>
      <p:ext uri="{BB962C8B-B14F-4D97-AF65-F5344CB8AC3E}">
        <p14:creationId xmlns:p14="http://schemas.microsoft.com/office/powerpoint/2010/main" val="612196670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AF9C3C2-6FC8-41AD-84CC-3C3B7A05C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064721-05F5-415D-B3E9-043DC286C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主线C：手机处理订单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EAFB01-5A66-46A3-83E6-FBC628E1D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外出拜访与项目现场也能跟进订单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079E40-C779-410A-8D0E-C20DDCA4E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按状态找到待办，打开订单核对客户、商品、金额、备注和收款进度。学校与书店现场提出的变化可以及时回到订单事实。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18A6D4-C084-478F-ADB3-46DEDC1FE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73655C-319D-4246-9C35-C5F0AF162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A09DB9-F349-404E-9D78-030AEF1D0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324C19-8DC1-4971-8FCB-76BFA76F3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04BB02-C589-4BD1-9F9A-AB9EDFD1F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13743D7-B909-4B6B-959B-8931CEB383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aa1506462c460a"/>
          <a:stretch xmlns:a="http://schemas.openxmlformats.org/drawingml/2006/main"/>
        </p:blipFill>
        <p:spPr>
          <a:xfrm xmlns:a="http://schemas.openxmlformats.org/drawingml/2006/main">
            <a:off x="84822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4898CD-EE69-4685-8A46-3AB5DF8DB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1846B9-8C31-4CA0-B87C-16DCC2D7D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 · 手机订单列表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83163F-44DA-428E-B270-4C2046415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A87C25-3B97-46D7-AC4C-0D78CEF5A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A721F1C-A7AD-4533-9632-A1169B5B8F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2c0c31dd5444a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C79AA8-D367-4454-8892-586F2C31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86E4E6-1222-43B3-9B5D-052479608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52C87E-078E-43D1-8EAC-6D73AECEA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ED40A7-9CD1-49D6-9D6A-120170EBA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A83A00-8D8C-4623-A437-4FE124825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077478-2E3E-4A5F-A9C8-8F6024BC9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按状态定位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226297-62B3-4601-9130-854F608C0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列表按全部、待确认、待审核、待出库、待发货分组，项目人员可快速找到待办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05F201-2CB5-4816-93F6-FE552BEF3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0314D6-01DF-4FCE-8612-8662A96B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4BD581-44FC-4E28-BCEE-A8D92F144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EA3CC1-CB6E-4D8C-BCD9-13FC4EB0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核对订单事实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6975EEE-12FF-4A0C-B13D-58AB153BA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客户、SKU、单位、数量、金额、备注和状态集中在订单详情中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D7950E6-D802-413A-9C58-5741B2764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F1D03A2-0083-494E-8825-1A1D919D9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3DF3E1B-B28C-41CB-9F35-CAF373498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7A92F76-BD9B-4289-96B9-5D09388C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动作受权限控制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8A0E3DD-54D5-415F-9D58-CFC1BC90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订单状态、账号权限和应用开关共同决定可操作动作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DFF55BE-129D-4D67-8BAF-C023BC6B6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EEDE5CE-4FBE-4242-B17F-141AFF49B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教材现场核版本，文具补货查数量，体育订单核对交付时间</a:t>
            </a:r>
          </a:p>
        </p:txBody>
      </p:sp>
    </p:spTree>
    <p:extLst>
      <p:ext uri="{BB962C8B-B14F-4D97-AF65-F5344CB8AC3E}">
        <p14:creationId xmlns:p14="http://schemas.microsoft.com/office/powerpoint/2010/main" val="1726673972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8730D24-022A-41AB-821C-6A0EA1B25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8CDDD6-1B0D-410D-B6ED-D726D3D02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主线C：先汇总真实订单，再谈采购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24483A-AC0A-4E11-9850-3D81186DC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按商品汇总把已审核订单还原为SKU级数量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445A45-127B-42CE-9BA1-771BB849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图为业务示例，汇总先固定原订单、客户、状态及时间口径。基本件的教辅和文具不能按包装文字直接混算为册或支。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3A1717-44D0-4EBD-9CA6-B8B182B66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DE8FA9-96B3-42D5-B406-C5C1F2F8D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3666C4-005F-46F4-84EA-95832E68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2E11C4-1B8E-4C74-BDDE-06D51989E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B4D1DB-6224-40A9-A128-5368F5D19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按商品汇总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04C7B6-3DCB-432E-908C-A73A6C11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A8847E-CC71-4EDA-8313-EBC1BBC0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D295820-A37A-4B61-9A4C-1CB0FB2CE8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7c4b1182ed4b66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0CAD87-DABE-4672-8C6B-92B49B42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28FCA6-CF1D-4B70-A08C-222F7D058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72AE01-5654-4030-8D43-84E3D879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B7C91C-7970-4515-8115-CC3D98FAA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SKU汇总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193CA7-D7D0-4504-9A05-BD4C1F6F8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按商品、规格与单位查看需求总量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9B07CE-56BA-4022-861E-8AE7B8300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239BD1-C655-4A84-A5E8-83FB8BD24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EFB461-FA0F-45F3-999B-62FBADBB9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4BDA8D-4CA2-4A18-9524-D31B8B8E2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客户维度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1B549B-E27C-4D55-A40C-7002676E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按客户或客户类型筛选需求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57401F-AD2B-4D1F-B621-7C23A70F8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C10AAF-2E90-4574-A240-C954E8A9B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969C83-8572-4F25-AA20-F1B2C745F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E364E0-6009-40BA-A5D4-14ABFD376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二维导出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C98A14-D9DB-4574-86F9-C332602C1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 × 商品矩阵用于人工核对项目需求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DC6E3B-87C5-4E62-94F1-25F5E95AC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6D13A81-E524-42BC-A4DE-D112FFB4E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汇总口径来自已选订单事实，与系统预测销量区分</a:t>
            </a:r>
          </a:p>
        </p:txBody>
      </p:sp>
    </p:spTree>
    <p:extLst>
      <p:ext uri="{BB962C8B-B14F-4D97-AF65-F5344CB8AC3E}">
        <p14:creationId xmlns:p14="http://schemas.microsoft.com/office/powerpoint/2010/main" val="178792080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7A63FF-DF3F-4FDB-A8E8-BE3455A3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74F0D2-42EF-453A-BA94-0061E71F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主线C：以销定采先算清缺口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4579A7-CD6B-4C76-9BD1-C0EF7DD6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订单量、系统库存、采购在途和已出库共同形成采购参考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1CF04A-C83E-485D-A380-9A9698E14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图为采购业务说明。按单缺口与周期预测分别判断；采购预测当前关闭，供方、目标仓、有效在途、单位与交期仍由人员核清。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A1EC29-6EE1-411A-A1B9-ABF0B7B9F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95B604-69F7-42F6-B678-902BC661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67EBE2-8751-41D0-BC50-9816C9F0F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F884E0-0E03-4F11-BEBE-9CE527F32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C94A77-FB82-4A62-B044-0EC0D5AEE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E631500-C97F-43D8-97FE-D05BDDC4DA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7b2a882ca2487e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29741B-EB2B-49A3-BBE6-772587569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需求输入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A67B34-6899-407E-9DEA-9BB727EB1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需求来自已选订单的商品、规格和数量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5AF968-0767-49FC-81CA-8C1A65B06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CCC7B0-7D92-452D-BC97-5131EAEC5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C6ED963-00B7-4BD7-92D6-747CD8A493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04035ba4174898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413B40-56B6-4F59-95AB-74E8DA2B6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缺口计算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AECA85-6B2C-45A1-A402-7118CFD3E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默认采购量按现有公式计算，并显示库存与在途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69CFDE-31AB-49FB-8AC5-6CC5015BD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F75B07-4FB2-4B85-9381-1E1399E57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FE415ED-7BD0-4288-9F06-6C665C1767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c676cd38e14ecf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54D151-A2B1-4BA8-9D52-A4371B813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人员确认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F6C8AF-D6B0-4AE3-9A7C-627C27B2B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供应商、采购量和采购价由采购人员负责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D9638D-3478-40F3-B753-46A451D25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206FDD-FD2A-4AB0-8CF4-0975411DB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现有能力采用规则计算并由人员确认，不含AI预测或无人采购</a:t>
            </a:r>
          </a:p>
        </p:txBody>
      </p:sp>
    </p:spTree>
    <p:extLst>
      <p:ext uri="{BB962C8B-B14F-4D97-AF65-F5344CB8AC3E}">
        <p14:creationId xmlns:p14="http://schemas.microsoft.com/office/powerpoint/2010/main" val="1793734412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4B7F4C0-2AED-4F27-923A-8900DCDE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2C38EB-70CC-4028-AD65-41299DB8A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主线C：四类商品采用不同周转策略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79140B-CCC5-479A-8A09-3FF6A852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库存与周转指标帮助识别积压、缺货和补货节奏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12A3A4-2366-47AC-9178-75416894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中性笔列表可用62、系统76、销量60，来源差异先回查。目标仓可供量、渠道销量与客户消耗分别核，不由包装推算差值。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C65013-4B9E-48E5-BA3D-DAA950E4C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BDC1D9-04B0-4595-809E-6B3A4210F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A3B4FD-922E-4815-B69D-29DA6E496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AFAD86-30A6-42C5-8B14-10D4D096E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6F5C89-BFED-40F8-8D82-F0A5AB17C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库存与周转判断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B23C31-E3C2-4001-8222-124A5D11E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F3458D-C167-48FF-9F29-1363685CD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5113B26-FE84-4A18-AFF1-060E829BB6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3ee81076b547e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5F4C9D-F01A-46C9-9848-4A7C0622F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C0A45F-F87A-4CCA-8B51-163ACA11E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A2F64F-85BE-4A2B-8999-96B9131DA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20EA60-606C-4930-ADD9-91D24CC69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当前库存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2CE012-C289-4F95-8CD1-AB64C4551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查看具体SKU的系统库存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2C94D3-4685-42ED-9EC3-07160430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E4B5B8-17EB-4E00-A1B0-A3D429FB9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B59654-3CFD-450A-B6FE-36953B23E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82B74E-0AC2-4B06-B59F-5BB2090A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周转天数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DDC4C1-5DA4-4F1B-8A94-C13F877B4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结合销量、销售周期和采购在途计算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3A9BD0-3794-4B0F-BD23-476633E37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D35683-4C32-49FD-9564-661B3BF0B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2A31B6-4E87-4132-A4A0-1F409B0F6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15288B-2310-47DD-8F85-43CBB55C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差异策略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D52A39E-E44A-486F-98B4-0F6D3D82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教材看版本窗口，耗材看稳定复购，体育看赛事节点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607385-4856-490B-AA6D-89411F989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D656A1A-ECD1-4D68-A817-8F2072D03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周转是辅助判断，不承诺系统自动给出最优采购结论</a:t>
            </a:r>
          </a:p>
        </p:txBody>
      </p:sp>
    </p:spTree>
    <p:extLst>
      <p:ext uri="{BB962C8B-B14F-4D97-AF65-F5344CB8AC3E}">
        <p14:creationId xmlns:p14="http://schemas.microsoft.com/office/powerpoint/2010/main" val="850112421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60EEE16-C35B-45E9-8630-A7B682817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DA9CBC-0258-499D-A281-316389F6D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主线C：手机查询与仓库现场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52BA31-7D32-4EEC-B1A8-D185FDDB8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商品查询与仓库作业进入同一部手机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50505C-344D-4221-B5C9-58CF5FF16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手机管理按所需应用和岗位权限处理现场任务。商品查询核目标仓库存，扫码出库、发货核验与实际交付分别沿原单核对。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DCF400-9C53-4584-9388-03A83647C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F9FD08-409A-46E3-B0A2-8B96EC027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DDC76B-A77D-4B72-9814-A0FEF6A3E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C892ED-7D94-4856-94B8-787C14F72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6FA18B-16BE-494E-8B84-60165D92F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D944773-4216-4518-BAAD-D20781C54D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96e8ad3bd04504"/>
          <a:stretch xmlns:a="http://schemas.openxmlformats.org/drawingml/2006/main"/>
        </p:blipFill>
        <p:spPr>
          <a:xfrm xmlns:a="http://schemas.openxmlformats.org/drawingml/2006/main">
            <a:off x="84822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9F4F11-FCC7-454F-B488-7AF34CF96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FAC7EB-9E6F-4E0C-BF35-9B091E91F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 · 商品查询示例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9407AD-6245-4C21-AF16-4FB2DBAD8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3D745E-C3F3-4B7E-97AD-6AC4691B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B42E706-65AB-4757-968E-8E0D9EDE82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3f0fccd8b64898"/>
          <a:stretch xmlns:a="http://schemas.openxmlformats.org/drawingml/2006/main"/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9C7CB3-E0D9-4ACE-9FD7-12914FDCE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BE64C4-4F72-4DE4-A877-A03614E10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 · 仓库入口示例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65C5BD-9700-42D6-BB24-713B480C0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7604DC-8505-4379-BB2C-9B77F1D29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457509-F728-40BA-9E94-CCB508342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DEBB8B-2D98-4F96-9B9F-E5C43232D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商品查询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2C7937-50DB-4F9A-B376-0B6BF95DD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随时查看主图、编码、价格和可用库存，现场确认具体商品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8ECC7D-4E1D-40E7-A8C0-67E2957D3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84AA2E-F84C-4784-AD5D-B74808AE7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63CED0-5BF3-4A1B-BB81-E4EB26C87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C21AC3-06DC-44B4-B8C7-4DEC7F05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仓库应用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767BEAF-5981-4C31-A618-9FC275BE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扫码出库、发货核验、库存盘点、仓位调整、出入库单和库存调拨均有实际入口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35C95C7-8E74-4F4D-B56F-F94CEDC1A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7082D32-F034-4354-9838-681F2BCE2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CAA14B2-4F88-4675-841F-AB02574D5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835FD5F-C0F9-4003-BF71-B1DF26BBB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PC端边界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26F3AE1-765F-4CF3-B085-DEA23494C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商城装修、系统设置、批量导入和集中数据治理仍由PC管理端完成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CAB8335-6218-40A0-BE25-03003B028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22BF76F-4279-4617-88AC-FFFDF57C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手机负责现场快速处理，PC负责系统配置和批量治理</a:t>
            </a:r>
          </a:p>
        </p:txBody>
      </p:sp>
    </p:spTree>
    <p:extLst>
      <p:ext uri="{BB962C8B-B14F-4D97-AF65-F5344CB8AC3E}">
        <p14:creationId xmlns:p14="http://schemas.microsoft.com/office/powerpoint/2010/main" val="974511556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016F04-AAF9-446E-B025-CD046860E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831F40-E1C4-4D43-8487-D8A2314D7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06 主线D：按交付窗口组织配送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0D6FAA-BBBE-4F74-AE3C-658ADF63D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学校、场馆和企事业客户的时间、地址与要求随单传递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862494-5C66-42C0-ADA9-685D504AC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配送管理当前关闭，启用配置岗位后按原客户、交期和实际出库组织交付。任务完成、实收与签收凭据分别核对。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298359-0A75-4946-B4CD-8C50ABFDA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A8634D-CC2A-45D3-8950-107B1DDA4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94BDEA-4472-439F-812F-C5C76A25C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3A0692-3BA2-433A-A2A8-C4102934E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89808F-41D5-4E16-9FD9-ED786C7A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80E0C07-A4E3-4987-9DBD-AF9883750E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7234bba8d44d7e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5CBA3B-D418-4D22-8E25-71FCC7EF3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订单要求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F8C483-CBEB-4C34-BF0E-F73E4DC70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地址、联系人、时间窗和项目备注随单核对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948290-AE35-484F-A2CF-C7C9DDA0D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0589DF-7E22-460F-97FD-476B1627C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459BE38-EB8E-490D-9D87-A69D5029B5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530210dd074be3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F3A549-3EE5-45F5-84C2-C70B91D3F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配送执行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B492C9-343B-4837-AFF0-C5DA1AFFF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配送任务和状态按当前应用能力处理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EF319F-3DCC-4DFA-8830-4B0B5748B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2E4D7D-472C-408D-AE78-98E77509A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8BA826F-B7CF-4D17-AC4B-A96BD8E285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35fb6ea72d4d3c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A0C5E3-D976-4A93-913A-2BC24F926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2354BD-2D64-41EF-872B-83BA6DA8E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不承诺连续轨迹、智能调度或自动路线优化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3EF7B2-B5C6-4AEA-8B08-869C931A6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EB7FF2-260F-48EE-9D25-1F66DCD28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先把交付要求写清，再让状态可回看</a:t>
            </a:r>
          </a:p>
        </p:txBody>
      </p:sp>
    </p:spTree>
    <p:extLst>
      <p:ext uri="{BB962C8B-B14F-4D97-AF65-F5344CB8AC3E}">
        <p14:creationId xmlns:p14="http://schemas.microsoft.com/office/powerpoint/2010/main" val="1973716729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6A3C57-3501-4C08-A827-FA0898061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7280EA-052A-47E6-A062-22E12CF24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06 主线D：签收结果要能回看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9051BF-528C-4FDC-B7A5-810529B7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配送完成附件与回单记录，连接交付事实和后续对账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507736-742B-453C-84E7-CB5B27EB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配送启用后按岗位保存附件与回单人员、时间和备注。学校分批实收和差异仍回原单核对，完成状态不代替实际签收。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B7B54D-347B-4DA8-99ED-65F92D5C4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050F37-9A93-48C0-95A9-741ECD74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150652-9FAE-40FA-B7F6-07A59C46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80B38B-6C3B-4493-B645-DF12F8C66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38F069-A2D5-4337-80F9-0B71B3685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59E2009-AF99-42E8-A384-32E9309FE5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0dad802fa84e69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37299B-6BE2-41F2-885A-E076ACFF2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完成配送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155CCD-ECAB-4EB8-B62E-C51646665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上传附件并填写配送备注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A19A2E-B720-4628-B871-1584993EB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9F303A-C57D-4219-95AA-D624F5115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0E745A3-BD78-45A2-91DF-E8B464EDEB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c33de5da3a4df3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7276BD-A84A-4E1A-9BC4-0DFB04466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收回回单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E802D7-C68A-40D1-9E97-7148E3B5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记录回单人员、时间、备注和图片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9CC8E1-F8F4-4BC9-8226-F79D82BE9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A4EB83-5E13-4538-B04D-6CEFE9FB8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E5AC883-48D2-4B37-922A-51F21D6814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a6b4e5c9fa4293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8AA4A5-B480-44DC-BB39-4E91D80C3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进入核对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6A2CBF-55A0-4BA7-8CC9-ED1CC7E00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回单作为业务凭证，独立法律效力不在系统承诺范围。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4CE21E-5555-4053-AE0A-B0E99440E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24828A-6318-4894-9F43-C83F5E006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系统记录附件与回单，不含电子签章或法律存证。</a:t>
            </a:r>
          </a:p>
        </p:txBody>
      </p:sp>
    </p:spTree>
    <p:extLst>
      <p:ext uri="{BB962C8B-B14F-4D97-AF65-F5344CB8AC3E}">
        <p14:creationId xmlns:p14="http://schemas.microsoft.com/office/powerpoint/2010/main" val="190733810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51BD78F-9952-463C-850A-A00CDC470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E69EE7-9C2E-4786-9E0B-B4F20856A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06 主线D：退换差异必须回到原订单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03A873-05D0-4294-AB04-4B5B79F38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错版本、错规格、适配不符、破损或套装缺件，统一留在退货流程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FC4B91-5892-47C9-9F2A-37B46E60E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现有退货详情承接客户、订单、商品、原因、备注、附件、入库与退款状态。行业原因通过真实选择和说明记录。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87170F-12F2-4EDE-81FA-356DEA45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D5B47F-6A55-4D98-B3B3-80A8512CD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578BC6-645D-4BCC-98AB-480442F27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9EC1DC-EA5B-4656-9D35-0C82C1C06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686172-0FF5-4244-90F7-F3C081D23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AC2E927-0BE2-43B4-82DB-26D07788F3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c03e5354e049dc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B2B1C7-3F67-4441-87F4-BDBDFF2B2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教材差异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D50252-1FD3-44A7-82A1-058C864CC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错年级、错科目、错版本或册次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33C769-458D-43D5-8436-0B88F564F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3C7199-2B52-4087-9E37-862559516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3DC13A0-AD8F-4679-9F16-7BBFEA1864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a09d465e40480e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397BC9-BF8B-4FBD-AAB9-EC3199B0B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规格差异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164EDC-B044-4E7F-9F64-4D2165209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文具颜色/笔尖、体育尺码/号数、耗材适配不符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6609F4-19D9-4A61-9EEB-629C13AC1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427549-4C5B-4B91-A56C-208037D27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6779500-F703-4CD6-A921-42D796A8EA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d8d6705a0b48bf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306449-D514-4617-A942-DA2AFB2E7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交付差异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EFDF06-0E23-4C74-82A3-EC66D7359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破损、少件或套装不完整，用备注和附件留痕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8A269E-1C23-409C-AD63-61BC283C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B9E241-BF33-4EA7-B047-A5D6C8C40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退货流程记录真实差异，当前范围不含行业专用质检或自动判定</a:t>
            </a:r>
          </a:p>
        </p:txBody>
      </p:sp>
    </p:spTree>
    <p:extLst>
      <p:ext uri="{BB962C8B-B14F-4D97-AF65-F5344CB8AC3E}">
        <p14:creationId xmlns:p14="http://schemas.microsoft.com/office/powerpoint/2010/main" val="612137536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7309F4-88DB-42C5-A0B7-BDACA1032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40CBDC-C6FD-4BF6-BFA2-BE29F30F2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06 主线D：按业务单据对清往来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2E63F7-3856-4DDC-9AF1-5D4BAFA3B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订单、退货、收款与退款进入同一客户对账视图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8E33BE-2B3B-4112-A967-5B4397BFC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对账按期间及有效原单核应收、收退款和差异。授信当前关闭，所需额度账期先配置；企业确认、客户意见、银行到账及开票分别核。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4B1128-7BED-41A4-AF03-5590B8B1E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AE2F16-28FA-4CDC-93AA-3B34217C2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A4C1B1-0E3E-49BE-8FB6-8D8C29795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CC6F66-7AD1-44D6-8D55-BC1AF666D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0FA244-B136-4B5B-90B9-C23DC6E0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5C85DFB-7D6A-48BE-9681-AF0515137E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1661d4fea748ac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664EBC-45E1-4B6D-ADE1-D15C7AC37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16B090-4240-408A-81F8-8D192B21D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订单应收、已收和待收按当前单据汇总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697F98-ED3D-4BC4-BD93-6B7200813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19D8FB-25AD-4238-9B04-CA19060F0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0967A1F-0F9A-4E14-8734-5FB1BCF099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f1749a88834385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EC2357-A632-4E23-9C43-870BC081C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退货侧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B5E592-1F52-4D4C-B99E-8475BADFB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退单应退、已退和待退进入本次对账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8094C0-FE3F-4C23-9BF6-9450221DC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BE34D9-98ED-48F1-93E2-237F590AA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FDF97BA-DAEC-4ED3-AB98-80AAA46FF8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282cd42fe4432a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6142B1-0F00-4601-AB65-7DFC606F8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差异确认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DB75D0-E988-44DE-8719-814A1422F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账单导出后逐项核对，确认与差异处理按财务流程执行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2148D5-8B77-4419-9509-F7DA3070E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6DC641-7679-4DAE-8709-81DA7E69C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对账范围以页面所列业务单据为准，不含所有资金自动对平</a:t>
            </a:r>
          </a:p>
        </p:txBody>
      </p:sp>
    </p:spTree>
    <p:extLst>
      <p:ext uri="{BB962C8B-B14F-4D97-AF65-F5344CB8AC3E}">
        <p14:creationId xmlns:p14="http://schemas.microsoft.com/office/powerpoint/2010/main" val="902685119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1F2C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D0516DD-0EC3-4A84-BCAA-E8E32167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3DCF18-7E24-4EDD-A830-9655B3018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 上线：用真实订单验收四条主线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833DA5-A1D5-44F9-8DDF-1A5588C7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先跑通一个客户、一组SKU、一张项目清单和一次完整交付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017E4-CC57-4001-90AF-02BE05C1C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当前54项应用仅商城装修启用。报价、询盘、预售、套餐、采购预测、配送和授信按业务需要先启用配置，再用原订单验收。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BA6D16-E8F8-45C8-B058-9AB1A2BF9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2C9007-1E9C-48EE-9EA4-BDDC52455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0B433B-63A3-49F3-9A96-35EC4A0C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50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9246BB-406F-4A19-AD6D-6ADDBB025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4000500" cy="3009900"/>
          </a:xfrm>
          <a:prstGeom xmlns:a="http://schemas.openxmlformats.org/drawingml/2006/main" prst="roundRect">
            <a:avLst>
              <a:gd name="adj" fmla="val 5063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62A64A-0582-4B5F-A780-69CC2BFE9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3676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试点业务链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2375AB5-A5C7-4FC1-89DF-00DF794A1A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4330f9f294486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679979"/>
            <a:ext cx="3810000" cy="1955242"/>
          </a:xfrm>
          <a:prstGeom xmlns:a="http://schemas.openxmlformats.org/drawingml/2006/main" prst="roundRect">
            <a:avLst>
              <a:gd name="adj" fmla="val 4412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B7DC92-6545-4663-AE2E-320AEDDBF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03835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F2CF38-EC52-41CC-9FE3-12289970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19075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CE7060-E3D6-40A6-9C10-4CFAB1C4F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2098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86BFCE-2159-47DC-BCD2-6775B535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13360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四类商品字段能否唯一识别SKU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DDF4C9-E654-4A2D-AC60-559E4538C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03835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CDA26D-B76B-4E9B-B04C-7B8BD8C7E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19075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C197D9-06DA-41C3-BAF4-16116A511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2098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B5CDCF-4BAA-4838-A9D0-57E88A0BF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13360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客户能否快速找到正确货盘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D09059-A406-447D-A374-7ABADB728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78130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6FCE68-11EF-4B8C-8405-D4A41EB9F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93370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F6D0F4-4F10-4F30-9A37-0551EA906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95275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0454E1-C350-4763-971C-D15DA884C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87655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项目清单能否形成可执行客户价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94E02A-57B0-4B87-B4B3-30667E7FF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78130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33B678-8D06-4036-91D3-BC61B22F0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93370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D57540-D6D7-48C6-987D-787F7F807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5275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BADBB2-21D6-4736-9595-5A736D67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87655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预估价是否停在核价门槛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0D6A067-0556-4C6B-9DD5-98CDD7BB5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52425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E12A2A1-6DA1-4220-AF08-0C2168BA2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67665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6C93D92-24D7-4153-8D46-539719B29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6957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BDDFF6-EF4B-4616-BAC7-6DC549AD9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61950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核准是否遵守价格权限边界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A31D19C-D700-4940-AC6F-58DC0E68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52425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5FD6115-55F8-4284-9EAE-EDE64E132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67665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18EBAA3-A426-4112-9CD1-D7D3A45E4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6957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9242F08-4592-492D-8E25-A5A6BA52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61950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按品汇总能否支撑人工采购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E7C7B6B-5B89-4CD0-9D3F-77F1FF403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26720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6808F6C-267E-4DD7-B7DE-108F6F63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41960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65E644E-AA6C-4398-889C-A011D6AA0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443865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21BCCFB-C7C1-4475-97BA-67AED299E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36245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配送回单与退货是否回到原订单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2539A02-5BEF-4A73-98F8-002F388F6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26720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B74444">
              <a:alpha val="32000"/>
            </a:srgbClr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11D7482-84E9-45F6-851F-29847BDD5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41960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737A7AB-FDF4-4076-80DB-5555728B8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43865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BE2969F-DDE9-4897-93BD-8161E45FB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36245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对账范围与差异是否双方清楚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25A1084-CEC5-4DC6-93D9-F241E67A0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5600700"/>
            <a:ext cx="67818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9E3047E-FBB3-4A0B-A123-99FD8177C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638800"/>
            <a:ext cx="647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验收标准：八个结果在同一条真实业务链上相互一致</a:t>
            </a:r>
          </a:p>
        </p:txBody>
      </p:sp>
    </p:spTree>
    <p:extLst>
      <p:ext uri="{BB962C8B-B14F-4D97-AF65-F5344CB8AC3E}">
        <p14:creationId xmlns:p14="http://schemas.microsoft.com/office/powerpoint/2010/main" val="18038348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2026-10-13T04:31:17.8270000Z</dcterms:created>
  <dcterms:modified xsi:type="dcterms:W3CDTF">2026-10-13T04:31:17.8270000Z</dcterms:modified>
</coreProperties>
</file>