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217d2c24f054aaa" /><Relationship Type="http://schemas.openxmlformats.org/officeDocument/2006/relationships/extended-properties" Target="/docProps/app.xml" Id="R240328baad9a454f" /><Relationship Type="http://schemas.openxmlformats.org/officeDocument/2006/relationships/officeDocument" Target="/ppt/presentation.xml" Id="R952d93793500441b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c7650c9cbfcb4b2c"/>
  </p:sldMasterIdLst>
  <p:notesMasterIdLst>
    <p:notesMasterId xmlns:r="http://schemas.openxmlformats.org/officeDocument/2006/relationships" r:id="R996ebf840a5a4819"/>
  </p:notesMasterIdLst>
  <p:sldIdLst>
    <p:sldId xmlns:r="http://schemas.openxmlformats.org/officeDocument/2006/relationships" id="256" r:id="R1317a037bce44b96"/>
    <p:sldId xmlns:r="http://schemas.openxmlformats.org/officeDocument/2006/relationships" id="257" r:id="R785414f1c3e445f4"/>
    <p:sldId xmlns:r="http://schemas.openxmlformats.org/officeDocument/2006/relationships" id="258" r:id="R12a0e296757f4b49"/>
    <p:sldId xmlns:r="http://schemas.openxmlformats.org/officeDocument/2006/relationships" id="259" r:id="R6d9138bfb2394954"/>
    <p:sldId xmlns:r="http://schemas.openxmlformats.org/officeDocument/2006/relationships" id="260" r:id="R518220604b6c4089"/>
    <p:sldId xmlns:r="http://schemas.openxmlformats.org/officeDocument/2006/relationships" id="261" r:id="R05c1c97676264ad6"/>
    <p:sldId xmlns:r="http://schemas.openxmlformats.org/officeDocument/2006/relationships" id="262" r:id="R17f50776fb0e4fd4"/>
    <p:sldId xmlns:r="http://schemas.openxmlformats.org/officeDocument/2006/relationships" id="263" r:id="R299709e43ad140df"/>
    <p:sldId xmlns:r="http://schemas.openxmlformats.org/officeDocument/2006/relationships" id="264" r:id="Rbcf7d5ca86b84ef6"/>
    <p:sldId xmlns:r="http://schemas.openxmlformats.org/officeDocument/2006/relationships" id="265" r:id="R6f85f13171ea4548"/>
    <p:sldId xmlns:r="http://schemas.openxmlformats.org/officeDocument/2006/relationships" id="266" r:id="R84290fbf435a496c"/>
    <p:sldId xmlns:r="http://schemas.openxmlformats.org/officeDocument/2006/relationships" id="267" r:id="R16723afcd1a942d9"/>
    <p:sldId xmlns:r="http://schemas.openxmlformats.org/officeDocument/2006/relationships" id="268" r:id="R1d05c8522cbb4f70"/>
    <p:sldId xmlns:r="http://schemas.openxmlformats.org/officeDocument/2006/relationships" id="269" r:id="R7064317443aa469d"/>
    <p:sldId xmlns:r="http://schemas.openxmlformats.org/officeDocument/2006/relationships" id="270" r:id="R634e63898f204134"/>
    <p:sldId xmlns:r="http://schemas.openxmlformats.org/officeDocument/2006/relationships" id="271" r:id="R2ede89370bbe4766"/>
    <p:sldId xmlns:r="http://schemas.openxmlformats.org/officeDocument/2006/relationships" id="272" r:id="Rb989216356714b2a"/>
    <p:sldId xmlns:r="http://schemas.openxmlformats.org/officeDocument/2006/relationships" id="273" r:id="Rcee7ae5ac39f4774"/>
    <p:sldId xmlns:r="http://schemas.openxmlformats.org/officeDocument/2006/relationships" id="274" r:id="R1156c8a115a54c48"/>
    <p:sldId xmlns:r="http://schemas.openxmlformats.org/officeDocument/2006/relationships" id="275" r:id="R7b098a5a22bb45de"/>
    <p:sldId xmlns:r="http://schemas.openxmlformats.org/officeDocument/2006/relationships" id="276" r:id="R2100cf08caf44173"/>
    <p:sldId xmlns:r="http://schemas.openxmlformats.org/officeDocument/2006/relationships" id="277" r:id="R53ae3028f4a04d52"/>
    <p:sldId xmlns:r="http://schemas.openxmlformats.org/officeDocument/2006/relationships" id="278" r:id="Rab5e57c4a29d4f4d"/>
    <p:sldId xmlns:r="http://schemas.openxmlformats.org/officeDocument/2006/relationships" id="279" r:id="R5af3c2aa47024c5f"/>
    <p:sldId xmlns:r="http://schemas.openxmlformats.org/officeDocument/2006/relationships" id="280" r:id="R880b7055f92947ba"/>
    <p:sldId xmlns:r="http://schemas.openxmlformats.org/officeDocument/2006/relationships" id="281" r:id="Rc4fc1dba4c684dac"/>
    <p:sldId xmlns:r="http://schemas.openxmlformats.org/officeDocument/2006/relationships" id="282" r:id="R759daaac4d1041fb"/>
    <p:sldId xmlns:r="http://schemas.openxmlformats.org/officeDocument/2006/relationships" id="283" r:id="R7e253f0f66de460c"/>
    <p:sldId xmlns:r="http://schemas.openxmlformats.org/officeDocument/2006/relationships" id="284" r:id="Ra7644a295ba04db1"/>
    <p:sldId xmlns:r="http://schemas.openxmlformats.org/officeDocument/2006/relationships" id="285" r:id="R085f86535f9947c7"/>
    <p:sldId xmlns:r="http://schemas.openxmlformats.org/officeDocument/2006/relationships" id="286" r:id="R5a4d688707894b0c"/>
    <p:sldId xmlns:r="http://schemas.openxmlformats.org/officeDocument/2006/relationships" id="287" r:id="R3882063932654c14"/>
    <p:sldId xmlns:r="http://schemas.openxmlformats.org/officeDocument/2006/relationships" id="288" r:id="Raaeaf01aa0d74e5d"/>
    <p:sldId xmlns:r="http://schemas.openxmlformats.org/officeDocument/2006/relationships" id="289" r:id="R787ee731a87846b5"/>
    <p:sldId xmlns:r="http://schemas.openxmlformats.org/officeDocument/2006/relationships" id="290" r:id="Rd09372ea82d04f1b"/>
    <p:sldId xmlns:r="http://schemas.openxmlformats.org/officeDocument/2006/relationships" id="291" r:id="R6761531ce48f4163"/>
    <p:sldId xmlns:r="http://schemas.openxmlformats.org/officeDocument/2006/relationships" id="292" r:id="R6679b1c921b74faf"/>
    <p:sldId xmlns:r="http://schemas.openxmlformats.org/officeDocument/2006/relationships" id="293" r:id="Rae75aa93c0284a58"/>
    <p:sldId xmlns:r="http://schemas.openxmlformats.org/officeDocument/2006/relationships" id="294" r:id="R5fc6541ad60a4fae"/>
    <p:sldId xmlns:r="http://schemas.openxmlformats.org/officeDocument/2006/relationships" id="295" r:id="R82b32459a0064a29"/>
    <p:sldId xmlns:r="http://schemas.openxmlformats.org/officeDocument/2006/relationships" id="296" r:id="R8a811edfdff541d4"/>
    <p:sldId xmlns:r="http://schemas.openxmlformats.org/officeDocument/2006/relationships" id="297" r:id="R5e5ae7489d7d41ac"/>
  </p:sldIdLst>
  <p:sldSz cx="12192000" cy="6858000"/>
  <p:notesSz cx="6858000" cy="9144000"/>
  <p:embeddedFontLst>
    <p:embeddedFont>
      <p:font typeface="Microsoft YaHei"/>
      <p:regular xmlns:r="http://schemas.openxmlformats.org/officeDocument/2006/relationships" r:id="R1541ea141e62478d"/>
      <p:bold xmlns:r="http://schemas.openxmlformats.org/officeDocument/2006/relationships" r:id="Rcc4bf13b681a4947"/>
    </p:embeddedFont>
  </p:embeddedFontLst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fca90856804b63" /><Relationship Type="http://schemas.openxmlformats.org/officeDocument/2006/relationships/slideMaster" Target="/ppt/slideMasters/slideMaster1.xml" Id="Rc7650c9cbfcb4b2c" /><Relationship Type="http://schemas.openxmlformats.org/officeDocument/2006/relationships/notesMaster" Target="/ppt/notesMasters/notesMaster1.xml" Id="R996ebf840a5a4819" /><Relationship Type="http://schemas.openxmlformats.org/officeDocument/2006/relationships/presProps" Target="/ppt/presProps.xml" Id="R8685ef09dd6942bb" /><Relationship Type="http://schemas.openxmlformats.org/officeDocument/2006/relationships/viewProps" Target="/ppt/viewProps.xml" Id="Ra0e9fa2818e34457" /><Relationship Type="http://schemas.openxmlformats.org/officeDocument/2006/relationships/tableStyles" Target="/ppt/tableStyles.xml" Id="R3a6e72f43b4d4c79" /><Relationship Type="http://schemas.openxmlformats.org/officeDocument/2006/relationships/font" Target="/ppt/fonts/font.dat" Id="R1541ea141e62478d" /><Relationship Type="http://schemas.openxmlformats.org/officeDocument/2006/relationships/font" Target="/ppt/fonts/font2.dat" Id="Rcc4bf13b681a4947" /><Relationship Type="http://schemas.openxmlformats.org/officeDocument/2006/relationships/slide" Target="/ppt/slides/slide1.xml" Id="R1317a037bce44b96" /><Relationship Type="http://schemas.openxmlformats.org/officeDocument/2006/relationships/slide" Target="/ppt/slides/slide2.xml" Id="R785414f1c3e445f4" /><Relationship Type="http://schemas.openxmlformats.org/officeDocument/2006/relationships/slide" Target="/ppt/slides/slide3.xml" Id="R12a0e296757f4b49" /><Relationship Type="http://schemas.openxmlformats.org/officeDocument/2006/relationships/slide" Target="/ppt/slides/slide4.xml" Id="R6d9138bfb2394954" /><Relationship Type="http://schemas.openxmlformats.org/officeDocument/2006/relationships/slide" Target="/ppt/slides/slide5.xml" Id="R518220604b6c4089" /><Relationship Type="http://schemas.openxmlformats.org/officeDocument/2006/relationships/slide" Target="/ppt/slides/slide6.xml" Id="R05c1c97676264ad6" /><Relationship Type="http://schemas.openxmlformats.org/officeDocument/2006/relationships/slide" Target="/ppt/slides/slide7.xml" Id="R17f50776fb0e4fd4" /><Relationship Type="http://schemas.openxmlformats.org/officeDocument/2006/relationships/slide" Target="/ppt/slides/slide8.xml" Id="R299709e43ad140df" /><Relationship Type="http://schemas.openxmlformats.org/officeDocument/2006/relationships/slide" Target="/ppt/slides/slide9.xml" Id="Rbcf7d5ca86b84ef6" /><Relationship Type="http://schemas.openxmlformats.org/officeDocument/2006/relationships/slide" Target="/ppt/slides/slide10.xml" Id="R6f85f13171ea4548" /><Relationship Type="http://schemas.openxmlformats.org/officeDocument/2006/relationships/slide" Target="/ppt/slides/slide11.xml" Id="R84290fbf435a496c" /><Relationship Type="http://schemas.openxmlformats.org/officeDocument/2006/relationships/slide" Target="/ppt/slides/slide12.xml" Id="R16723afcd1a942d9" /><Relationship Type="http://schemas.openxmlformats.org/officeDocument/2006/relationships/slide" Target="/ppt/slides/slide13.xml" Id="R1d05c8522cbb4f70" /><Relationship Type="http://schemas.openxmlformats.org/officeDocument/2006/relationships/slide" Target="/ppt/slides/slide14.xml" Id="R7064317443aa469d" /><Relationship Type="http://schemas.openxmlformats.org/officeDocument/2006/relationships/slide" Target="/ppt/slides/slide15.xml" Id="R634e63898f204134" /><Relationship Type="http://schemas.openxmlformats.org/officeDocument/2006/relationships/slide" Target="/ppt/slides/slide16.xml" Id="R2ede89370bbe4766" /><Relationship Type="http://schemas.openxmlformats.org/officeDocument/2006/relationships/slide" Target="/ppt/slides/slide17.xml" Id="Rb989216356714b2a" /><Relationship Type="http://schemas.openxmlformats.org/officeDocument/2006/relationships/slide" Target="/ppt/slides/slide18.xml" Id="Rcee7ae5ac39f4774" /><Relationship Type="http://schemas.openxmlformats.org/officeDocument/2006/relationships/slide" Target="/ppt/slides/slide19.xml" Id="R1156c8a115a54c48" /><Relationship Type="http://schemas.openxmlformats.org/officeDocument/2006/relationships/slide" Target="/ppt/slides/slide20.xml" Id="R7b098a5a22bb45de" /><Relationship Type="http://schemas.openxmlformats.org/officeDocument/2006/relationships/slide" Target="/ppt/slides/slide21.xml" Id="R2100cf08caf44173" /><Relationship Type="http://schemas.openxmlformats.org/officeDocument/2006/relationships/slide" Target="/ppt/slides/slide22.xml" Id="R53ae3028f4a04d52" /><Relationship Type="http://schemas.openxmlformats.org/officeDocument/2006/relationships/slide" Target="/ppt/slides/slide23.xml" Id="Rab5e57c4a29d4f4d" /><Relationship Type="http://schemas.openxmlformats.org/officeDocument/2006/relationships/slide" Target="/ppt/slides/slide24.xml" Id="R5af3c2aa47024c5f" /><Relationship Type="http://schemas.openxmlformats.org/officeDocument/2006/relationships/slide" Target="/ppt/slides/slide25.xml" Id="R880b7055f92947ba" /><Relationship Type="http://schemas.openxmlformats.org/officeDocument/2006/relationships/slide" Target="/ppt/slides/slide26.xml" Id="Rc4fc1dba4c684dac" /><Relationship Type="http://schemas.openxmlformats.org/officeDocument/2006/relationships/slide" Target="/ppt/slides/slide27.xml" Id="R759daaac4d1041fb" /><Relationship Type="http://schemas.openxmlformats.org/officeDocument/2006/relationships/slide" Target="/ppt/slides/slide28.xml" Id="R7e253f0f66de460c" /><Relationship Type="http://schemas.openxmlformats.org/officeDocument/2006/relationships/slide" Target="/ppt/slides/slide29.xml" Id="Ra7644a295ba04db1" /><Relationship Type="http://schemas.openxmlformats.org/officeDocument/2006/relationships/slide" Target="/ppt/slides/slide30.xml" Id="R085f86535f9947c7" /><Relationship Type="http://schemas.openxmlformats.org/officeDocument/2006/relationships/slide" Target="/ppt/slides/slide31.xml" Id="R5a4d688707894b0c" /><Relationship Type="http://schemas.openxmlformats.org/officeDocument/2006/relationships/slide" Target="/ppt/slides/slide32.xml" Id="R3882063932654c14" /><Relationship Type="http://schemas.openxmlformats.org/officeDocument/2006/relationships/slide" Target="/ppt/slides/slide33.xml" Id="Raaeaf01aa0d74e5d" /><Relationship Type="http://schemas.openxmlformats.org/officeDocument/2006/relationships/slide" Target="/ppt/slides/slide34.xml" Id="R787ee731a87846b5" /><Relationship Type="http://schemas.openxmlformats.org/officeDocument/2006/relationships/slide" Target="/ppt/slides/slide35.xml" Id="Rd09372ea82d04f1b" /><Relationship Type="http://schemas.openxmlformats.org/officeDocument/2006/relationships/slide" Target="/ppt/slides/slide36.xml" Id="R6761531ce48f4163" /><Relationship Type="http://schemas.openxmlformats.org/officeDocument/2006/relationships/slide" Target="/ppt/slides/slide37.xml" Id="R6679b1c921b74faf" /><Relationship Type="http://schemas.openxmlformats.org/officeDocument/2006/relationships/slide" Target="/ppt/slides/slide38.xml" Id="Rae75aa93c0284a58" /><Relationship Type="http://schemas.openxmlformats.org/officeDocument/2006/relationships/slide" Target="/ppt/slides/slide39.xml" Id="R5fc6541ad60a4fae" /><Relationship Type="http://schemas.openxmlformats.org/officeDocument/2006/relationships/slide" Target="/ppt/slides/slide40.xml" Id="R82b32459a0064a29" /><Relationship Type="http://schemas.openxmlformats.org/officeDocument/2006/relationships/slide" Target="/ppt/slides/slide41.xml" Id="R8a811edfdff541d4" /><Relationship Type="http://schemas.openxmlformats.org/officeDocument/2006/relationships/slide" Target="/ppt/slides/slide42.xml" Id="R5e5ae7489d7d41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a2b5dcab9748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97bb1eb87b40a4" /><Relationship Type="http://schemas.openxmlformats.org/officeDocument/2006/relationships/notesMaster" Target="/ppt/notesMasters/notesMaster1.xml" Id="R4ba84d48061449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6f176bf03c4b24" /><Relationship Type="http://schemas.openxmlformats.org/officeDocument/2006/relationships/notesMaster" Target="/ppt/notesMasters/notesMaster1.xml" Id="R68412b4887894b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c9d9ed1af047fc" /><Relationship Type="http://schemas.openxmlformats.org/officeDocument/2006/relationships/notesMaster" Target="/ppt/notesMasters/notesMaster1.xml" Id="Rca39e4d420884e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63e84f4ccb4c87" /><Relationship Type="http://schemas.openxmlformats.org/officeDocument/2006/relationships/notesMaster" Target="/ppt/notesMasters/notesMaster1.xml" Id="Re3094f776ae748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2b9a690ce54a15" /><Relationship Type="http://schemas.openxmlformats.org/officeDocument/2006/relationships/notesMaster" Target="/ppt/notesMasters/notesMaster1.xml" Id="Rfebdb774d5de4e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347f7c5eb249be" /><Relationship Type="http://schemas.openxmlformats.org/officeDocument/2006/relationships/notesMaster" Target="/ppt/notesMasters/notesMaster1.xml" Id="R745665bc0fe04e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0298639f584d98" /><Relationship Type="http://schemas.openxmlformats.org/officeDocument/2006/relationships/notesMaster" Target="/ppt/notesMasters/notesMaster1.xml" Id="R677ef1b67a134c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08aedc31cd4f5c" /><Relationship Type="http://schemas.openxmlformats.org/officeDocument/2006/relationships/notesMaster" Target="/ppt/notesMasters/notesMaster1.xml" Id="R321e7b8458f44c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7ab1385f8d4462c" /><Relationship Type="http://schemas.openxmlformats.org/officeDocument/2006/relationships/notesMaster" Target="/ppt/notesMasters/notesMaster1.xml" Id="R327c79407b0b45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bf9056235c4421" /><Relationship Type="http://schemas.openxmlformats.org/officeDocument/2006/relationships/notesMaster" Target="/ppt/notesMasters/notesMaster1.xml" Id="R0220321ba9004b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92ef860bf44794" /><Relationship Type="http://schemas.openxmlformats.org/officeDocument/2006/relationships/notesMaster" Target="/ppt/notesMasters/notesMaster1.xml" Id="R0e5e459d99954bd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0ec551cc1944f1" /><Relationship Type="http://schemas.openxmlformats.org/officeDocument/2006/relationships/notesMaster" Target="/ppt/notesMasters/notesMaster1.xml" Id="R48c55b99344e41c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f8b5429766a4dc5" /><Relationship Type="http://schemas.openxmlformats.org/officeDocument/2006/relationships/notesMaster" Target="/ppt/notesMasters/notesMaster1.xml" Id="Rb799f3dbfb604bc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27c919008404bdd" /><Relationship Type="http://schemas.openxmlformats.org/officeDocument/2006/relationships/notesMaster" Target="/ppt/notesMasters/notesMaster1.xml" Id="R303d7eaffe73404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cb06444acc44a87" /><Relationship Type="http://schemas.openxmlformats.org/officeDocument/2006/relationships/notesMaster" Target="/ppt/notesMasters/notesMaster1.xml" Id="R426e8a25d7cf4ed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b17a276c01842eb" /><Relationship Type="http://schemas.openxmlformats.org/officeDocument/2006/relationships/notesMaster" Target="/ppt/notesMasters/notesMaster1.xml" Id="R3b3bb0ad993d426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1ff8490a6e14b30" /><Relationship Type="http://schemas.openxmlformats.org/officeDocument/2006/relationships/notesMaster" Target="/ppt/notesMasters/notesMaster1.xml" Id="Rea3d84426d754c1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c943a0bda2240f3" /><Relationship Type="http://schemas.openxmlformats.org/officeDocument/2006/relationships/notesMaster" Target="/ppt/notesMasters/notesMaster1.xml" Id="R98c50258ee8e466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1adb855c9c64ff3" /><Relationship Type="http://schemas.openxmlformats.org/officeDocument/2006/relationships/notesMaster" Target="/ppt/notesMasters/notesMaster1.xml" Id="R6a786626fe834e9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62c827d60ea4144" /><Relationship Type="http://schemas.openxmlformats.org/officeDocument/2006/relationships/notesMaster" Target="/ppt/notesMasters/notesMaster1.xml" Id="R0b19b26a6706418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dc39fc797de49e2" /><Relationship Type="http://schemas.openxmlformats.org/officeDocument/2006/relationships/notesMaster" Target="/ppt/notesMasters/notesMaster1.xml" Id="Re96330f40e394de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83df028288b4ea4" /><Relationship Type="http://schemas.openxmlformats.org/officeDocument/2006/relationships/notesMaster" Target="/ppt/notesMasters/notesMaster1.xml" Id="R583d078e124c42e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35c61b0d530473e" /><Relationship Type="http://schemas.openxmlformats.org/officeDocument/2006/relationships/notesMaster" Target="/ppt/notesMasters/notesMaster1.xml" Id="Rcd1a44aff6b2433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81ebce2d6ba49a1" /><Relationship Type="http://schemas.openxmlformats.org/officeDocument/2006/relationships/notesMaster" Target="/ppt/notesMasters/notesMaster1.xml" Id="R234596f72ea443e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022fda432f2420f" /><Relationship Type="http://schemas.openxmlformats.org/officeDocument/2006/relationships/notesMaster" Target="/ppt/notesMasters/notesMaster1.xml" Id="R6e9f8587def7424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df6314b00f64051" /><Relationship Type="http://schemas.openxmlformats.org/officeDocument/2006/relationships/notesMaster" Target="/ppt/notesMasters/notesMaster1.xml" Id="Rf86ca7666f90495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e7d511039494dda" /><Relationship Type="http://schemas.openxmlformats.org/officeDocument/2006/relationships/notesMaster" Target="/ppt/notesMasters/notesMaster1.xml" Id="R3f680400d2474fd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74862a97f3b4644" /><Relationship Type="http://schemas.openxmlformats.org/officeDocument/2006/relationships/notesMaster" Target="/ppt/notesMasters/notesMaster1.xml" Id="R8b7e9e53922b432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a08bd2919df4fe8" /><Relationship Type="http://schemas.openxmlformats.org/officeDocument/2006/relationships/notesMaster" Target="/ppt/notesMasters/notesMaster1.xml" Id="Rab3f4f1ba8dc4fe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35573402ebb40a8" /><Relationship Type="http://schemas.openxmlformats.org/officeDocument/2006/relationships/notesMaster" Target="/ppt/notesMasters/notesMaster1.xml" Id="Rb94d8f2643a041e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5c2815138624b82" /><Relationship Type="http://schemas.openxmlformats.org/officeDocument/2006/relationships/notesMaster" Target="/ppt/notesMasters/notesMaster1.xml" Id="R472e402b3d5f4d9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a54c1f151f8462f" /><Relationship Type="http://schemas.openxmlformats.org/officeDocument/2006/relationships/notesMaster" Target="/ppt/notesMasters/notesMaster1.xml" Id="R7977a949ecf9421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30180b610ff4dd2" /><Relationship Type="http://schemas.openxmlformats.org/officeDocument/2006/relationships/notesMaster" Target="/ppt/notesMasters/notesMaster1.xml" Id="Rd775eb6d98a246d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2f082d48c8c44ac" /><Relationship Type="http://schemas.openxmlformats.org/officeDocument/2006/relationships/notesMaster" Target="/ppt/notesMasters/notesMaster1.xml" Id="R253d52f2278242a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fbc8f8c30b14c3d" /><Relationship Type="http://schemas.openxmlformats.org/officeDocument/2006/relationships/notesMaster" Target="/ppt/notesMasters/notesMaster1.xml" Id="R6515d40444274a4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7194c9f1281429f" /><Relationship Type="http://schemas.openxmlformats.org/officeDocument/2006/relationships/notesMaster" Target="/ppt/notesMasters/notesMaster1.xml" Id="Rd8f1614fe7d74b9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ea3ca4c7be7446f9" /><Relationship Type="http://schemas.openxmlformats.org/officeDocument/2006/relationships/notesMaster" Target="/ppt/notesMasters/notesMaster1.xml" Id="Rf69e2723b1b14a3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74af966c0b54889" /><Relationship Type="http://schemas.openxmlformats.org/officeDocument/2006/relationships/notesMaster" Target="/ppt/notesMasters/notesMaster1.xml" Id="R2201409c202642e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496daf12bdf43c7" /><Relationship Type="http://schemas.openxmlformats.org/officeDocument/2006/relationships/notesMaster" Target="/ppt/notesMasters/notesMaster1.xml" Id="R0cef93ce927e4b9f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2aaf46ff4e74213" /><Relationship Type="http://schemas.openxmlformats.org/officeDocument/2006/relationships/notesMaster" Target="/ppt/notesMasters/notesMaster1.xml" Id="R1af258612adb4bf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0a427dc5f9f448c8" /><Relationship Type="http://schemas.openxmlformats.org/officeDocument/2006/relationships/notesMaster" Target="/ppt/notesMasters/notesMaster1.xml" Id="R2ddd75fc464a49b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09f8e1b5d57d41b0" /><Relationship Type="http://schemas.openxmlformats.org/officeDocument/2006/relationships/notesMaster" Target="/ppt/notesMasters/notesMaster1.xml" Id="R1f9fab46bc9543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药品以批号和效期为业务主线，器械按特性采用批号、UDI或序列号。系统承接数据和流程，质量制度与法定责任仍由企业负责。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https://sjfg.samr.gov.cn/law/file/pdf/3235243/1663324393338.pdf</a:t>
            </a:r>
          </a:p>
          <a:p xmlns:a="http://schemas.openxmlformats.org/drawingml/2006/main">
            <a:r>
              <a:t>https://udi.nmpa.gov.cn/toDetail.html?infoId=43</a:t>
            </a:r>
          </a:p>
          <a:p xmlns:a="http://schemas.openxmlformats.org/drawingml/2006/main">
            <a:r>
              <a:t>https://www.samr.gov.cn/zw/zfxxgk/fdzdgknr/fgs/art/2023/art_51afc62ef3c84455b28b113a628f9e35.html</a:t>
            </a:r>
          </a:p>
          <a:p xmlns:a="http://schemas.openxmlformats.org/drawingml/2006/main">
            <a:r>
              <a:t>https://www.samr.gov.cn/zw/zfxxgk/fdzdgknr/fgs/art/2023/art_db526cfcd7204874b8b23297fa3b02dc.html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医药订货为什么不同</a:t>
            </a:r>
          </a:p>
          <a:p xmlns:a="http://schemas.openxmlformats.org/drawingml/2006/main">
            <a:r>
              <a:t>您缺的不是更多订单，而是一条可信的订单链</a:t>
            </a:r>
            <a:endParaRPr/>
          </a:p>
          <a:p xmlns:a="http://schemas.openxmlformats.org/drawingml/2006/main">
            <a:r>
              <a:t>谁能买、买的是什么、发的是哪一批或哪一台、最终去了哪里，必须前后一致。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https://www.samr.gov.cn/zw/zfxxgk/fdzdgknr/bgt/art/2023/art_bc07ffdb7a1c4e46be371ac5a4a65f9c.html</a:t>
            </a:r>
          </a:p>
          <a:p xmlns:a="http://schemas.openxmlformats.org/drawingml/2006/main">
            <a:r>
              <a:t>https://www.samr.gov.cn/zw/zfxxgk/fdzdgknr/fgs/art/2023/art_51afc62ef3c84455b28b113a628f9e35.html</a:t>
            </a:r>
          </a:p>
          <a:p xmlns:a="http://schemas.openxmlformats.org/drawingml/2006/main">
            <a:r>
              <a:t>https://www.samr.gov.cn/zw/zfxxgk/fdzdgknr/fgs/art/2023/art_db526cfcd7204874b8b23297fa3b02dc.html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医药订货为什么不同</a:t>
            </a:r>
          </a:p>
          <a:p xmlns:a="http://schemas.openxmlformats.org/drawingml/2006/main">
            <a:r>
              <a:t>一套平台，连接医药供应链上的多种业态</a:t>
            </a:r>
            <a:endParaRPr/>
          </a:p>
          <a:p xmlns:a="http://schemas.openxmlformats.org/drawingml/2006/main">
            <a:r>
              <a:t>药品生产与品牌、医药商业、连锁药店、医院诊所和药械综合经销，关注点并不相同。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https://www.samr.gov.cn/zw/zfxxgk/fdzdgknr/bgt/art/2023/art_bc07ffdb7a1c4e46be371ac5a4a65f9c.html</a:t>
            </a:r>
          </a:p>
          <a:p xmlns:a="http://schemas.openxmlformats.org/drawingml/2006/main">
            <a:r>
              <a:t>https://www.samr.gov.cn/zw/zfxxgk/fdzdgknr/fgs/art/2023/art_51afc62ef3c84455b28b113a628f9e35.html</a:t>
            </a:r>
          </a:p>
          <a:p xmlns:a="http://schemas.openxmlformats.org/drawingml/2006/main">
            <a:r>
              <a:t>https://www.samr.gov.cn/zw/zfxxgk/fdzdgknr/fgs/art/2023/art_db526cfcd7204874b8b23297fa3b02dc.html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批准或注册信息、厂商、储存条件、规格和包装单位分层维护。通用名、剂型、处方或OTC及药品追溯信息需通过参数、附件或扩展承接，不等于已对接国家药品追溯平台。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https://udi.nmpa.gov.cn/toDetail.html?infoId=43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字段、附件、审核、批次和查询帮助岗位核对。质量审核、处方审方、温控及监管申报需结合企业制度或专业系统完成。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https://www.samr.gov.cn/zw/zfxxgk/fdzdgknr/bgt/art/2023/art_bc07ffdb7a1c4e46be371ac5a4a65f9c.html</a:t>
            </a:r>
          </a:p>
          <a:p xmlns:a="http://schemas.openxmlformats.org/drawingml/2006/main">
            <a:r>
              <a:t>https://www.samr.gov.cn/zw/zfxxgk/fdzdgknr/fgs/art/2023/art_51afc62ef3c84455b28b113a628f9e35.html</a:t>
            </a:r>
          </a:p>
          <a:p xmlns:a="http://schemas.openxmlformats.org/drawingml/2006/main">
            <a:r>
              <a:t>https://www.samr.gov.cn/zw/zfxxgk/fdzdgknr/fgs/art/2023/art_db526cfcd7204874b8b23297fa3b02dc.html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医药订货为什么不同</a:t>
            </a:r>
          </a:p>
          <a:p xmlns:a="http://schemas.openxmlformats.org/drawingml/2006/main">
            <a:r>
              <a:t>通用订货系统只认识 SKU，医药业务还要识别四层身份</a:t>
            </a:r>
            <a:endParaRPr/>
          </a:p>
          <a:p xmlns:a="http://schemas.openxmlformats.org/drawingml/2006/main">
            <a:r>
              <a:t>同一个商品编码之外，还要回答企业是否合法、商品是否合法、实物是哪一批或哪一台、最终流向哪里。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https://udi.nmpa.gov.cn/toDetail.html?infoId=43</a:t>
            </a:r>
          </a:p>
          <a:p xmlns:a="http://schemas.openxmlformats.org/drawingml/2006/main">
            <a:r>
              <a:t>https://www.nmpa.gov.cn/directory/web/nmpa/images/ufq80tKpxre84La9udzA7b7WMjAxOcTqtdozMrrFuau45ri9vP4xLnBkZg%3D%3D.pdf</a:t>
            </a:r>
          </a:p>
          <a:p xmlns:a="http://schemas.openxmlformats.org/drawingml/2006/main">
            <a:r>
              <a:t>https://www.samr.gov.cn/zw/zfxxgk/fdzdgknr/fgs/art/2023/art_51afc62ef3c84455b28b113a628f9e35.html</a:t>
            </a:r>
          </a:p>
          <a:p xmlns:a="http://schemas.openxmlformats.org/drawingml/2006/main">
            <a:r>
              <a:t>https://www.samr.gov.cn/zw/zfxxgk/fdzdgknr/fgs/art/2023/art_db526cfcd7204874b8b23297fa3b02dc.html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医药订货为什么不同</a:t>
            </a:r>
          </a:p>
          <a:p xmlns:a="http://schemas.openxmlformats.org/drawingml/2006/main">
            <a:r>
              <a:t>一张药械订单，连接采购、质量、销售、仓库、配送与财务</a:t>
            </a:r>
            <a:endParaRPr/>
          </a:p>
          <a:p xmlns:a="http://schemas.openxmlformats.org/drawingml/2006/main">
            <a:r>
              <a:t>每个人处理自己的责任，但结果都回到同一客户、商品、订单和实物身份。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https://www.ysdinghuo.com/help/product/yunshl-erp.html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批号与序列号是不同追踪方式，按商品实际情况选择。药品追溯平台、温控设备和处方审方需要专业系统或接口衔接。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https://www.ysdinghuo.com/help/product/yunshl-erp.html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医药商品管理</a:t>
            </a:r>
          </a:p>
          <a:p xmlns:a="http://schemas.openxmlformats.org/drawingml/2006/main">
            <a:r>
              <a:t>中成药、西药、耗材与设备同库管理</a:t>
            </a:r>
            <a:endParaRPr/>
          </a:p>
          <a:p xmlns:a="http://schemas.openxmlformats.org/drawingml/2006/main">
            <a:r>
              <a:t>四类商品统一建档，并按品类分别管理批准或注册信息、批次效期与序列号。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厂商和商品资料可留档与下载，客户注册审核承接基础准入。完整首营企业和品种审批、客户经营范围核验及自动适销拦截需另行设计，质量判断由授权人员负责。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https://www.samr.gov.cn/zw/zfxxgk/fdzdgknr/bgt/art/2023/art_bc07ffdb7a1c4e46be371ac5a4a65f9c.html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品牌订货商城</a:t>
            </a:r>
          </a:p>
          <a:p xmlns:a="http://schemas.openxmlformats.org/drawingml/2006/main">
            <a:r>
              <a:t>搭建企业自己的医药品牌订货商城</a:t>
            </a:r>
            <a:endParaRPr/>
          </a:p>
          <a:p xmlns:a="http://schemas.openxmlformats.org/drawingml/2006/main">
            <a:r>
              <a:t>域名、Logo、色彩、首页模块、药品/耗材/器械分类、资料专区与服务入口都可按品牌经营。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https://www.ysdinghuo.com/help/product/yunshl-erp.html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装修模板和组件按所购版本与商城配置选用。模板数量、可用组件和合同权益以实际提供范围为准。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https://www.ysdinghuo.com/</a:t>
            </a:r>
          </a:p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药品与器械的基础字段、批次字段和企业扩展信息分别维护。通用名、剂型、处方或OTC和企业追溯资料按业务要求配置。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医药商品主数据</a:t>
            </a:r>
          </a:p>
          <a:p xmlns:a="http://schemas.openxmlformats.org/drawingml/2006/main">
            <a:r>
              <a:t>药品、耗材与设备，管理重点各不相同</a:t>
            </a:r>
            <a:endParaRPr/>
          </a:p>
          <a:p xmlns:a="http://schemas.openxmlformats.org/drawingml/2006/main">
            <a:r>
              <a:t>药品关注批准信息和批号效期，器械关注注册信息、DI 与序列号，企业个性化字段也可继续承接。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品牌订货商城</a:t>
            </a:r>
          </a:p>
          <a:p xmlns:a="http://schemas.openxmlformats.org/drawingml/2006/main">
            <a:r>
              <a:t>按药名、规格、厂家、编号或器械型号快速找到正确商品</a:t>
            </a:r>
            <a:endParaRPr/>
          </a:p>
          <a:p xmlns:a="http://schemas.openxmlformats.org/drawingml/2006/main">
            <a:r>
              <a:t>对药店和医疗机构采购而言，“找得准”比“看得多”更重要；药品扩展参数和 UDI 需按实施方案映射。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https://www.ysdinghuo.com/help/product/yunshl-erp.html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品牌订货商城</a:t>
            </a:r>
          </a:p>
          <a:p xmlns:a="http://schemas.openxmlformats.org/drawingml/2006/main">
            <a:r>
              <a:t>真实手机商城：让药店、诊所与科室的高频补货更省时</a:t>
            </a:r>
            <a:endParaRPr/>
          </a:p>
          <a:p xmlns:a="http://schemas.openxmlformats.org/drawingml/2006/main">
            <a:r>
              <a:t>历史订单、常购、批量下单和购物车，把反复查药、问规格、抄数量变成可复用的采购动作。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https://www.ysdinghuo.com/help/product/yunshl-mobile-shop.html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品牌订货商城</a:t>
            </a:r>
          </a:p>
          <a:p xmlns:a="http://schemas.openxmlformats.org/drawingml/2006/main">
            <a:r>
              <a:t>盒、瓶、支、件、箱与设备台数，不能混着下单</a:t>
            </a:r>
            <a:endParaRPr/>
          </a:p>
          <a:p xmlns:a="http://schemas.openxmlformats.org/drawingml/2006/main">
            <a:r>
              <a:t>多单位换算影响订货数量、客户价格、条码识别与仓库复核；药品和器械还要考虑包装层级。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https://udi.nmpa.gov.cn/toDetail.html?infoId=43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客户价格与商品可见范围执行人工经营政策，不会依据许可证范围自动完成合规判断。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营销活动需先确认商品类别、客户范围与企业审批要求。面向公众的处方药展示、销售与审方不能由订货工具代替。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https://www.samr.gov.cn/zw/zfxxgk/fdzdgknr/fgs/art/2023/art_27f2fba302ab48239dfde1a5b5095156.html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分场景客户运营</a:t>
            </a:r>
          </a:p>
          <a:p xmlns:a="http://schemas.openxmlformats.org/drawingml/2006/main">
            <a:r>
              <a:t>两种手机订货场景：药店补货 + 医疗机构药械采购</a:t>
            </a:r>
            <a:endParaRPr/>
          </a:p>
          <a:p xmlns:a="http://schemas.openxmlformats.org/drawingml/2006/main">
            <a:r>
              <a:t>药店客户快速补充中西药品，医疗机构集中采购药品、耗材与设备。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https://www.ysdinghuo.com/help/product/yunshl-mobile-shop.html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分场景客户运营</a:t>
            </a:r>
          </a:p>
          <a:p xmlns:a="http://schemas.openxmlformats.org/drawingml/2006/main">
            <a:r>
              <a:t>代金券：用于企业允许的药店零售、健康品与家用器械活动</a:t>
            </a:r>
            <a:endParaRPr/>
          </a:p>
          <a:p xmlns:a="http://schemas.openxmlformats.org/drawingml/2006/main">
            <a:r>
              <a:t>适用于约定商品和合法客户范围内的拉新、复购或活动补贴；不作为医院项目采购的核心工具。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https://www.samr.gov.cn/zw/zfxxgk/fdzdgknr/fgs/art/2023/art_27f2fba302ab48239dfde1a5b5095156.html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分场景客户运营</a:t>
            </a:r>
          </a:p>
          <a:p xmlns:a="http://schemas.openxmlformats.org/drawingml/2006/main">
            <a:r>
              <a:t>积分：承接药店会员、渠道培训、复购互动与服务权益</a:t>
            </a:r>
            <a:endParaRPr/>
          </a:p>
          <a:p xmlns:a="http://schemas.openxmlformats.org/drawingml/2006/main">
            <a:r>
              <a:t>在适合的零售、健康品、家用器械和授权渠道场景中，用积分连接内容、活动、下单与权益兑换。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https://www.samr.gov.cn/zw/zfxxgk/fdzdgknr/fgs/art/2023/art_27f2fba302ab48239dfde1a5b5095156.html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分场景客户运营</a:t>
            </a:r>
          </a:p>
          <a:p xmlns:a="http://schemas.openxmlformats.org/drawingml/2006/main">
            <a:r>
              <a:t>按商品与客户场景组合套餐、预售和促销</a:t>
            </a:r>
            <a:endParaRPr/>
          </a:p>
          <a:p xmlns:a="http://schemas.openxmlformats.org/drawingml/2006/main">
            <a:r>
              <a:t>药店健康组合、设备配件耗材、渠道新品预订与客户专属活动，可以在适用范围内组合。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https://www.samr.gov.cn/zw/zfxxgk/fdzdgknr/fgs/art/2023/art_27f2fba302ab48239dfde1a5b5095156.html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手机管理端</a:t>
            </a:r>
          </a:p>
          <a:p xmlns:a="http://schemas.openxmlformats.org/drawingml/2006/main">
            <a:r>
              <a:t>把医药经营与现场任务带在手边</a:t>
            </a:r>
            <a:endParaRPr/>
          </a:p>
          <a:p xmlns:a="http://schemas.openxmlformats.org/drawingml/2006/main">
            <a:r>
              <a:t>老板、业务、采购、仓库和配送人员，不回电脑前也能查看数据、处理订单并推进现场任务。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手机管理端</a:t>
            </a:r>
          </a:p>
          <a:p xmlns:a="http://schemas.openxmlformats.org/drawingml/2006/main">
            <a:r>
              <a:t>老板驾驶舱：订单、客户、商品和业绩变化随时可看</a:t>
            </a:r>
            <a:endParaRPr/>
          </a:p>
          <a:p xmlns:a="http://schemas.openxmlformats.org/drawingml/2006/main">
            <a:r>
              <a:t>经营看板帮助老板抓住销售、客户、库存和回款变化；近效期等行业异常仍需通过对应应用与报表查看。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https://www.ysdinghuo.com/help/product/yunshl-erp.html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手机管理端</a:t>
            </a:r>
          </a:p>
          <a:p xmlns:a="http://schemas.openxmlformats.org/drawingml/2006/main">
            <a:r>
              <a:t>业务员外出开单：现场查客户、查药械、查价格、立即下单</a:t>
            </a:r>
            <a:endParaRPr/>
          </a:p>
          <a:p xmlns:a="http://schemas.openxmlformats.org/drawingml/2006/main">
            <a:r>
              <a:t>拜访药店、诊所、医院或经销商时，可在手机上确认客户价、规格、库存、地址和备注，减少回公司补单。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手机管理端</a:t>
            </a:r>
          </a:p>
          <a:p xmlns:a="http://schemas.openxmlformats.org/drawingml/2006/main">
            <a:r>
              <a:t>移动 CRM：把药店、诊所、医院与经销商的经营过程带在身边</a:t>
            </a:r>
            <a:endParaRPr/>
          </a:p>
          <a:p xmlns:a="http://schemas.openxmlformats.org/drawingml/2006/main">
            <a:r>
              <a:t>客户资料、联系人、历史采购、价格、资金、拜访和下一步任务，持续沉淀在同一客户视图。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手机管理端</a:t>
            </a:r>
          </a:p>
          <a:p xmlns:a="http://schemas.openxmlformats.org/drawingml/2006/main">
            <a:r>
              <a:t>外勤拜访：把门店补货、机构需求与下一步动作带回系统</a:t>
            </a:r>
            <a:endParaRPr/>
          </a:p>
          <a:p xmlns:a="http://schemas.openxmlformats.org/drawingml/2006/main">
            <a:r>
              <a:t>拜访不是只留定位，而是让现场信息继续进入客户跟进、报价、代客下单和回款任务。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仓库按已启用的商品追踪方式登记批号效期或序列号，UDI解析和业务字段映射按实际实施范围配置。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https://udi.nmpa.gov.cn/toDetail.html?infoId=43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手机管理端</a:t>
            </a:r>
          </a:p>
          <a:p xmlns:a="http://schemas.openxmlformats.org/drawingml/2006/main">
            <a:r>
              <a:t>配送签收：让订单、司机任务、收货结果和异常继续连在一起</a:t>
            </a:r>
            <a:endParaRPr/>
          </a:p>
          <a:p xmlns:a="http://schemas.openxmlformats.org/drawingml/2006/main">
            <a:r>
              <a:t>从待配送任务到装车、在途、客户签收与回单，状态沿原订单推进；退货仍回到原订单核对。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药械双轨追溯</a:t>
            </a:r>
          </a:p>
          <a:p xmlns:a="http://schemas.openxmlformats.org/drawingml/2006/main">
            <a:r>
              <a:t>同一订单，药品与设备进入两条不同的实物管理轨道</a:t>
            </a:r>
            <a:endParaRPr/>
          </a:p>
          <a:p xmlns:a="http://schemas.openxmlformats.org/drawingml/2006/main">
            <a:r>
              <a:t>药品围绕批号和效期组织库存；耐用设备围绕 UDI 与序列号追踪单台流通状态。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图片仅展示保质期应用入口，不能证明批次业务已启用或已有真实流转。启用后维护批号、日期和预警规则。召回通知、收回与处置仍由企业流程完成。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https://www.samr.gov.cn/zw/zfxxgk/fdzdgknr/bgt/art/2023/art_bc07ffdb7a1c4e46be371ac5a4a65f9c.html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UDI由产品标识和生产标识组成，生产标识可能包含批号、日期或序列号。企业需核对载体规则和字段映射，UDI不直接等同序列号。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https://udi.nmpa.gov.cn/toDetail.html?CatalogId=2&amp;infoId=80</a:t>
            </a:r>
          </a:p>
          <a:p xmlns:a="http://schemas.openxmlformats.org/drawingml/2006/main">
            <a:r>
              <a:t>https://udi.nmpa.gov.cn/toDetail.html?infoId=43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序列号流通档案关联建档、入库、在库、出库、客户验证和退回。安装、维修、保养与召回工单需要专业流程或扩展承接。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企业业务标识用于本企业流通关联，不等同国家药品追溯码。是否生成、使用批次或序列号标识，取决于商品追踪方式与实际应用配置。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批号与序列号查询帮助圈定库存和下游影响范围。停止销售、通知、收回、隔离、处置和关闭由企业召回制度或扩展流程负责，不能将流向查询当作完整召回工单。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https://www.samr.gov.cn/zw/zfxxgk/fdzdgknr/bgt/art/2023/art_2516c4771ace49d394f58d5619cba2ad.html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医药行业专属数据</a:t>
            </a:r>
          </a:p>
          <a:p xmlns:a="http://schemas.openxmlformats.org/drawingml/2006/main">
            <a:r>
              <a:t>医药行业关键字段，进入商品档案与业务单据</a:t>
            </a:r>
            <a:endParaRPr/>
          </a:p>
          <a:p xmlns:a="http://schemas.openxmlformats.org/drawingml/2006/main">
            <a:r>
              <a:t>批准文号、注册证号、储存条件、生产厂商、批号效期与 DI 集中管理，业务查询更清楚。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06 更多可能性</a:t>
            </a:r>
          </a:p>
          <a:p xmlns:a="http://schemas.openxmlformats.org/drawingml/2006/main">
            <a:r>
              <a:t>应用中心按业务阶段持续扩展能力</a:t>
            </a:r>
            <a:endParaRPr/>
          </a:p>
          <a:p xmlns:a="http://schemas.openxmlformats.org/drawingml/2006/main">
            <a:r>
              <a:t>先启用批号、效期、医疗器械与序列号等基础应用，再按订单、仓配、客户、资金和集成需求组合。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扩展能力按版本、应用开通、持牌服务和接口评估结果实施。ERP、WMS、温控、药品追溯平台及质量系统连接须分别确认，应用入口不能证明接口已接通。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https://www.ysdinghuo.com/appCenter.html</a:t>
            </a:r>
          </a:p>
          <a:p xmlns:a="http://schemas.openxmlformats.org/drawingml/2006/main">
            <a:r>
              <a:t>https://www.ysdinghuo.com/service.html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试点分别核对客户、商品、单位、价格、批次或序列号、交付和往来。完整GSP验收、审方、冷链监控、安装维保与国家平台对接属于单独确认范围。</a:t>
            </a:r>
          </a:p>
          <a:p xmlns:a="http://schemas.openxmlformats.org/drawingml/2006/main">
            <a:r>
              <a:t>参考资料：</a:t>
            </a:r>
            <a:endParaRPr/>
          </a:p>
          <a:p xmlns:a="http://schemas.openxmlformats.org/drawingml/2006/main">
            <a:r>
              <a:t>https://www.samr.gov.cn/zw/zfxxgk/fdzdgknr/bgt/art/2023/art_bc07ffdb7a1c4e46be371ac5a4a65f9c.html</a:t>
            </a:r>
          </a:p>
          <a:p xmlns:a="http://schemas.openxmlformats.org/drawingml/2006/main">
            <a:r>
              <a:t>https://www.ysdinghuo.com/Product.html</a:t>
            </a:r>
          </a:p>
          <a:p xmlns:a="http://schemas.openxmlformats.org/drawingml/2006/main">
            <a:r>
              <a:t>https://www.ysdinghuo.com/service.html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关于我们</a:t>
            </a:r>
          </a:p>
          <a:p xmlns:a="http://schemas.openxmlformats.org/drawingml/2006/main">
            <a:r>
              <a:t>深圳云上互联科技有限公司</a:t>
            </a:r>
            <a:endParaRPr/>
          </a:p>
          <a:p xmlns:a="http://schemas.openxmlformats.org/drawingml/2006/main">
            <a:r>
              <a:t>成立于 2015 年，专注订货系统与 B2B 供应链数字化服务。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</a:t>
            </a:r>
          </a:p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下一步</a:t>
            </a:r>
          </a:p>
          <a:p xmlns:a="http://schemas.openxmlformats.org/drawingml/2006/main">
            <a:r>
              <a:t>带一组真实药械商品，</a:t>
            </a:r>
            <a:endParaRPr/>
          </a:p>
          <a:p xmlns:a="http://schemas.openxmlformats.org/drawingml/2006/main">
            <a:r>
              <a:t>现场验证完整业务链</a:t>
            </a:r>
          </a:p>
          <a:p xmlns:a="http://schemas.openxmlformats.org/drawingml/2006/main">
            <a:r>
              <a:t>从客户资料、药械商品和客户价格开始，</a:t>
            </a:r>
          </a:p>
          <a:p xmlns:a="http://schemas.openxmlformats.org/drawingml/2006/main">
            <a:r>
              <a:t>一直验证到批号 / 序列号、交付、对账与反向追溯。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https://www.ysdinghuo.com/aboutus.html</a:t>
            </a:r>
          </a:p>
          <a:p xmlns:a="http://schemas.openxmlformats.org/drawingml/2006/main">
            <a:r>
              <a:t>https://www.ysdinghuo.com/service.html</a:t>
            </a:r>
          </a:p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8ca1fff8cf46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baf98656a734e67" /><Relationship Type="http://schemas.openxmlformats.org/officeDocument/2006/relationships/slideLayout" Target="/ppt/slideLayouts/slideLayout1.xml" Id="R4d1cd871fa2945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1cd871fa2945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ea98000f04f75" /><Relationship Type="http://schemas.openxmlformats.org/officeDocument/2006/relationships/image" Target="/ppt/media/image.png" Id="R784c64b714724e1f" /><Relationship Type="http://schemas.openxmlformats.org/officeDocument/2006/relationships/image" Target="/ppt/media/image2.png" Id="R367de035a5ba40c5" /><Relationship Type="http://schemas.openxmlformats.org/officeDocument/2006/relationships/notesSlide" Target="/ppt/notesSlides/notesSlide1.xml" Id="R97d0f01e134d44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387e9c56a4fa2" /><Relationship Type="http://schemas.openxmlformats.org/officeDocument/2006/relationships/image" Target="/ppt/media/image3.png" Id="R14c7a3f8b86f45a2" /><Relationship Type="http://schemas.openxmlformats.org/officeDocument/2006/relationships/image" Target="/ppt/media/image4.png" Id="R49897bc24c324258" /><Relationship Type="http://schemas.openxmlformats.org/officeDocument/2006/relationships/image" Target="/ppt/media/image5.png" Id="R594ea11b62674fb8" /><Relationship Type="http://schemas.openxmlformats.org/officeDocument/2006/relationships/image" Target="/ppt/media/image6.png" Id="R0f085113b00d4a26" /><Relationship Type="http://schemas.openxmlformats.org/officeDocument/2006/relationships/image" Target="/ppt/media/image7.png" Id="Reeab86704ef446f2" /><Relationship Type="http://schemas.openxmlformats.org/officeDocument/2006/relationships/notesSlide" Target="/ppt/notesSlides/notesSlide2.xml" Id="R49d3c76d00cb45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dff500b724f45" /><Relationship Type="http://schemas.openxmlformats.org/officeDocument/2006/relationships/image" Target="/ppt/media/image3.png" Id="R0eb738c9609e4b53" /><Relationship Type="http://schemas.openxmlformats.org/officeDocument/2006/relationships/image" Target="/ppt/media/image6.png" Id="Rfc9baf8f9b92434f" /><Relationship Type="http://schemas.openxmlformats.org/officeDocument/2006/relationships/image" Target="/ppt/media/image8.png" Id="R3ccd6215c01d493f" /><Relationship Type="http://schemas.openxmlformats.org/officeDocument/2006/relationships/image" Target="/ppt/media/image4.png" Id="Ra580d30800064f66" /><Relationship Type="http://schemas.openxmlformats.org/officeDocument/2006/relationships/notesSlide" Target="/ppt/notesSlides/notesSlide3.xml" Id="Rc6f395c4a6f543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9b39a1d3247ba" /><Relationship Type="http://schemas.openxmlformats.org/officeDocument/2006/relationships/image" Target="/ppt/media/image4.png" Id="Raba9b3e62c2247d0" /><Relationship Type="http://schemas.openxmlformats.org/officeDocument/2006/relationships/image" Target="/ppt/media/image6.png" Id="R1974902af8784e58" /><Relationship Type="http://schemas.openxmlformats.org/officeDocument/2006/relationships/image" Target="/ppt/media/image3.png" Id="R00eb0d0be55943fc" /><Relationship Type="http://schemas.openxmlformats.org/officeDocument/2006/relationships/image" Target="/ppt/media/image7.png" Id="Rf2f6c688a5104d5f" /><Relationship Type="http://schemas.openxmlformats.org/officeDocument/2006/relationships/notesSlide" Target="/ppt/notesSlides/notesSlide4.xml" Id="R3ba7f631afcf4f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64493192545ba" /><Relationship Type="http://schemas.openxmlformats.org/officeDocument/2006/relationships/image" Target="/ppt/media/image3.png" Id="R1e2ff372c1504b51" /><Relationship Type="http://schemas.openxmlformats.org/officeDocument/2006/relationships/image" Target="/ppt/media/image4.png" Id="R2b8fea48cab4463e" /><Relationship Type="http://schemas.openxmlformats.org/officeDocument/2006/relationships/image" Target="/ppt/media/image6.png" Id="R94c235a5914545c0" /><Relationship Type="http://schemas.openxmlformats.org/officeDocument/2006/relationships/image" Target="/ppt/media/image7.png" Id="Rf233cc2adfd34440" /><Relationship Type="http://schemas.openxmlformats.org/officeDocument/2006/relationships/notesSlide" Target="/ppt/notesSlides/notesSlide5.xml" Id="R8f5508d480c44e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bf5c791ee94a76" /><Relationship Type="http://schemas.openxmlformats.org/officeDocument/2006/relationships/image" Target="/ppt/media/image3.png" Id="Rbe7d404ffe3a4621" /><Relationship Type="http://schemas.openxmlformats.org/officeDocument/2006/relationships/notesSlide" Target="/ppt/notesSlides/notesSlide6.xml" Id="R9c0be74cff5047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829086c154763" /><Relationship Type="http://schemas.openxmlformats.org/officeDocument/2006/relationships/image" Target="/ppt/media/image5.png" Id="R6c89599a025942be" /><Relationship Type="http://schemas.openxmlformats.org/officeDocument/2006/relationships/image" Target="/ppt/media/image9.png" Id="R70d23f1f84d74ac7" /><Relationship Type="http://schemas.openxmlformats.org/officeDocument/2006/relationships/image" Target="/ppt/media/image10.png" Id="R051f7cc4625b4165" /><Relationship Type="http://schemas.openxmlformats.org/officeDocument/2006/relationships/image" Target="/ppt/media/image11.png" Id="Re7d8b0a26c2344fc" /><Relationship Type="http://schemas.openxmlformats.org/officeDocument/2006/relationships/image" Target="/ppt/media/image7.png" Id="R02aef51b04bd4a16" /><Relationship Type="http://schemas.openxmlformats.org/officeDocument/2006/relationships/image" Target="/ppt/media/image12.png" Id="Re0159bfbdacc4f96" /><Relationship Type="http://schemas.openxmlformats.org/officeDocument/2006/relationships/notesSlide" Target="/ppt/notesSlides/notesSlide7.xml" Id="Rd35b891f6341449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8e5b12f55b4b9e" /><Relationship Type="http://schemas.openxmlformats.org/officeDocument/2006/relationships/image" Target="/ppt/media/image3.png" Id="Raa9e1466765f42c8" /><Relationship Type="http://schemas.openxmlformats.org/officeDocument/2006/relationships/image" Target="/ppt/media/image4.png" Id="R37457798faad49cf" /><Relationship Type="http://schemas.openxmlformats.org/officeDocument/2006/relationships/image" Target="/ppt/media/image5.png" Id="Rfb26550bd0334b02" /><Relationship Type="http://schemas.openxmlformats.org/officeDocument/2006/relationships/image" Target="/ppt/media/image6.png" Id="Re8b62476208b4438" /><Relationship Type="http://schemas.openxmlformats.org/officeDocument/2006/relationships/image" Target="/ppt/media/image7.png" Id="Rb1bcd37d50be40ce" /><Relationship Type="http://schemas.openxmlformats.org/officeDocument/2006/relationships/image" Target="/ppt/media/image8.png" Id="Rc508a02424084fe2" /><Relationship Type="http://schemas.openxmlformats.org/officeDocument/2006/relationships/notesSlide" Target="/ppt/notesSlides/notesSlide8.xml" Id="R25cf0e72550240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1ab78bb99944d1" /><Relationship Type="http://schemas.openxmlformats.org/officeDocument/2006/relationships/image" Target="/ppt/media/image13.png" Id="R29333dadd35948c4" /><Relationship Type="http://schemas.openxmlformats.org/officeDocument/2006/relationships/image" Target="/ppt/media/image4.png" Id="R14a80517d8bc44f1" /><Relationship Type="http://schemas.openxmlformats.org/officeDocument/2006/relationships/image" Target="/ppt/media/image3.png" Id="R9b72b41469cb439a" /><Relationship Type="http://schemas.openxmlformats.org/officeDocument/2006/relationships/image" Target="/ppt/media/image6.png" Id="Rfb4ecb8a8bee4322" /><Relationship Type="http://schemas.openxmlformats.org/officeDocument/2006/relationships/image" Target="/ppt/media/image10.png" Id="R0bf761f75b744fb2" /><Relationship Type="http://schemas.openxmlformats.org/officeDocument/2006/relationships/notesSlide" Target="/ppt/notesSlides/notesSlide9.xml" Id="R0b813754ecb243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8e314774244cfd" /><Relationship Type="http://schemas.openxmlformats.org/officeDocument/2006/relationships/notesSlide" Target="/ppt/notesSlides/notesSlide10.xml" Id="R9c43c1853ace49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97f1b101947cb" /><Relationship Type="http://schemas.openxmlformats.org/officeDocument/2006/relationships/image" Target="/ppt/media/image14.png" Id="R741c76b315884872" /><Relationship Type="http://schemas.openxmlformats.org/officeDocument/2006/relationships/notesSlide" Target="/ppt/notesSlides/notesSlide11.xml" Id="Rf7cf595c1c8d43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252fdad314f31" /><Relationship Type="http://schemas.openxmlformats.org/officeDocument/2006/relationships/notesSlide" Target="/ppt/notesSlides/notesSlide12.xml" Id="R5b7effda62b34bd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6f1cb2f4a4841" /><Relationship Type="http://schemas.openxmlformats.org/officeDocument/2006/relationships/image" Target="/ppt/media/image13.png" Id="Rc1bc87e7a48e49f6" /><Relationship Type="http://schemas.openxmlformats.org/officeDocument/2006/relationships/notesSlide" Target="/ppt/notesSlides/notesSlide13.xml" Id="Rce2cb6bce87f4dc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61b93be9046c1" /><Relationship Type="http://schemas.openxmlformats.org/officeDocument/2006/relationships/image" Target="/ppt/media/image4.png" Id="R37459f085ce34301" /><Relationship Type="http://schemas.openxmlformats.org/officeDocument/2006/relationships/image" Target="/ppt/media/image6.png" Id="Rac134f559a1f44b0" /><Relationship Type="http://schemas.openxmlformats.org/officeDocument/2006/relationships/image" Target="/ppt/media/image3.png" Id="Rcb5b686713684678" /><Relationship Type="http://schemas.openxmlformats.org/officeDocument/2006/relationships/image" Target="/ppt/media/image10.png" Id="R5ab1a0b9e6d44c3b" /><Relationship Type="http://schemas.openxmlformats.org/officeDocument/2006/relationships/notesSlide" Target="/ppt/notesSlides/notesSlide14.xml" Id="R5204924a46694fa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7b3ab62b3e465f" /><Relationship Type="http://schemas.openxmlformats.org/officeDocument/2006/relationships/image" Target="/ppt/media/image4.png" Id="Re33dab1297ef4f34" /><Relationship Type="http://schemas.openxmlformats.org/officeDocument/2006/relationships/image" Target="/ppt/media/image3.png" Id="R8e5aefedaf3c44b3" /><Relationship Type="http://schemas.openxmlformats.org/officeDocument/2006/relationships/image" Target="/ppt/media/image5.png" Id="Rf1a2172bcfbe41df" /><Relationship Type="http://schemas.openxmlformats.org/officeDocument/2006/relationships/notesSlide" Target="/ppt/notesSlides/notesSlide15.xml" Id="Re254c0369bba479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d6430158a4698" /><Relationship Type="http://schemas.openxmlformats.org/officeDocument/2006/relationships/image" Target="/ppt/media/image15.png" Id="R773866bbdce44746" /><Relationship Type="http://schemas.openxmlformats.org/officeDocument/2006/relationships/notesSlide" Target="/ppt/notesSlides/notesSlide16.xml" Id="Re598188df1d24ab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ae3cacebe44a9" /><Relationship Type="http://schemas.openxmlformats.org/officeDocument/2006/relationships/image" Target="/ppt/media/image4.png" Id="Re3f6b46f512046d1" /><Relationship Type="http://schemas.openxmlformats.org/officeDocument/2006/relationships/image" Target="/ppt/media/image11.png" Id="R431929a9064d437f" /><Relationship Type="http://schemas.openxmlformats.org/officeDocument/2006/relationships/notesSlide" Target="/ppt/notesSlides/notesSlide17.xml" Id="Rddcba35f528b44e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32b8177d22485f" /><Relationship Type="http://schemas.openxmlformats.org/officeDocument/2006/relationships/notesSlide" Target="/ppt/notesSlides/notesSlide18.xml" Id="R045a9da8f9574fa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796fba5c548db" /><Relationship Type="http://schemas.openxmlformats.org/officeDocument/2006/relationships/image" Target="/ppt/media/image5.png" Id="R4d4e268c52a045dc" /><Relationship Type="http://schemas.openxmlformats.org/officeDocument/2006/relationships/image" Target="/ppt/media/image8.png" Id="R6044566238564659" /><Relationship Type="http://schemas.openxmlformats.org/officeDocument/2006/relationships/image" Target="/ppt/media/image16.png" Id="R6ca9e254ea8b4ee2" /><Relationship Type="http://schemas.openxmlformats.org/officeDocument/2006/relationships/image" Target="/ppt/media/image4.png" Id="R68be35db5d39433b" /><Relationship Type="http://schemas.openxmlformats.org/officeDocument/2006/relationships/image" Target="/ppt/media/image3.png" Id="R6977fd7f63b24ab4" /><Relationship Type="http://schemas.openxmlformats.org/officeDocument/2006/relationships/notesSlide" Target="/ppt/notesSlides/notesSlide19.xml" Id="R5ee0b6c5e3d742a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b7cfda0234ba9" /><Relationship Type="http://schemas.openxmlformats.org/officeDocument/2006/relationships/image" Target="/ppt/media/image17.png" Id="Rc44ede7ac4454295" /><Relationship Type="http://schemas.openxmlformats.org/officeDocument/2006/relationships/image" Target="/ppt/media/image15.png" Id="R814a1e75a0404cf3" /><Relationship Type="http://schemas.openxmlformats.org/officeDocument/2006/relationships/notesSlide" Target="/ppt/notesSlides/notesSlide20.xml" Id="R72707302e52d4d0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26492d159f411a" /><Relationship Type="http://schemas.openxmlformats.org/officeDocument/2006/relationships/image" Target="/ppt/media/image8.png" Id="Rbd9c8708b7534591" /><Relationship Type="http://schemas.openxmlformats.org/officeDocument/2006/relationships/image" Target="/ppt/media/image4.png" Id="Rb9be0c53544e49ff" /><Relationship Type="http://schemas.openxmlformats.org/officeDocument/2006/relationships/image" Target="/ppt/media/image6.png" Id="Rc3ee572785364ab3" /><Relationship Type="http://schemas.openxmlformats.org/officeDocument/2006/relationships/image" Target="/ppt/media/image18.png" Id="R7730f302d6194432" /><Relationship Type="http://schemas.openxmlformats.org/officeDocument/2006/relationships/notesSlide" Target="/ppt/notesSlides/notesSlide21.xml" Id="Rc4c4b2076f57487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3dc3585c24a07" /><Relationship Type="http://schemas.openxmlformats.org/officeDocument/2006/relationships/image" Target="/ppt/media/image16.png" Id="Rd3f84189ae2c49e2" /><Relationship Type="http://schemas.openxmlformats.org/officeDocument/2006/relationships/image" Target="/ppt/media/image8.png" Id="R25b22f2e4dc544f5" /><Relationship Type="http://schemas.openxmlformats.org/officeDocument/2006/relationships/image" Target="/ppt/media/image5.png" Id="Rbb0765b619c84e57" /><Relationship Type="http://schemas.openxmlformats.org/officeDocument/2006/relationships/image" Target="/ppt/media/image18.png" Id="R2f26fda0e8da46e9" /><Relationship Type="http://schemas.openxmlformats.org/officeDocument/2006/relationships/notesSlide" Target="/ppt/notesSlides/notesSlide22.xml" Id="R35fa22afe882463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76baa16d18495a" /><Relationship Type="http://schemas.openxmlformats.org/officeDocument/2006/relationships/image" Target="/ppt/media/image16.png" Id="R980df089f6fc40d4" /><Relationship Type="http://schemas.openxmlformats.org/officeDocument/2006/relationships/image" Target="/ppt/media/image6.png" Id="Rae36fea53a8340fc" /><Relationship Type="http://schemas.openxmlformats.org/officeDocument/2006/relationships/image" Target="/ppt/media/image5.png" Id="Ref36b1f2a3624247" /><Relationship Type="http://schemas.openxmlformats.org/officeDocument/2006/relationships/image" Target="/ppt/media/image10.png" Id="Re22d1b2feddf462d" /><Relationship Type="http://schemas.openxmlformats.org/officeDocument/2006/relationships/notesSlide" Target="/ppt/notesSlides/notesSlide23.xml" Id="R6d139646b0a04a4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e669638bd54166" /><Relationship Type="http://schemas.openxmlformats.org/officeDocument/2006/relationships/image" Target="/ppt/media/image19.png" Id="R0c335f618be546c5" /><Relationship Type="http://schemas.openxmlformats.org/officeDocument/2006/relationships/image" Target="/ppt/media/image18.png" Id="R6ec2e2c994704033" /><Relationship Type="http://schemas.openxmlformats.org/officeDocument/2006/relationships/image" Target="/ppt/media/image5.png" Id="Rce79991024f14b64" /><Relationship Type="http://schemas.openxmlformats.org/officeDocument/2006/relationships/image" Target="/ppt/media/image11.png" Id="Rb85317ba57ca4712" /><Relationship Type="http://schemas.openxmlformats.org/officeDocument/2006/relationships/image" Target="/ppt/media/image20.png" Id="Rb90ad04f0e8742a3" /><Relationship Type="http://schemas.openxmlformats.org/officeDocument/2006/relationships/image" Target="/ppt/media/image8.png" Id="R30ece34860424f85" /><Relationship Type="http://schemas.openxmlformats.org/officeDocument/2006/relationships/image" Target="/ppt/media/image7.png" Id="Rc48e23b672854af1" /><Relationship Type="http://schemas.openxmlformats.org/officeDocument/2006/relationships/notesSlide" Target="/ppt/notesSlides/notesSlide24.xml" Id="R2c5d83a8c34641e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23a23809b4c4c" /><Relationship Type="http://schemas.openxmlformats.org/officeDocument/2006/relationships/image" Target="/ppt/media/image21.png" Id="R306e0957e5b44855" /><Relationship Type="http://schemas.openxmlformats.org/officeDocument/2006/relationships/notesSlide" Target="/ppt/notesSlides/notesSlide25.xml" Id="R8d5799be8cef485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ba092b357e46ed" /><Relationship Type="http://schemas.openxmlformats.org/officeDocument/2006/relationships/image" Target="/ppt/media/image22.png" Id="Rd6d45c763aee43ef" /><Relationship Type="http://schemas.openxmlformats.org/officeDocument/2006/relationships/image" Target="/ppt/media/image8.png" Id="R27731f3fc4e04c89" /><Relationship Type="http://schemas.openxmlformats.org/officeDocument/2006/relationships/image" Target="/ppt/media/image4.png" Id="Rc62ea9b9c69b49a5" /><Relationship Type="http://schemas.openxmlformats.org/officeDocument/2006/relationships/image" Target="/ppt/media/image5.png" Id="Rb2331aefca974639" /><Relationship Type="http://schemas.openxmlformats.org/officeDocument/2006/relationships/image" Target="/ppt/media/image3.png" Id="Rc408964932ff458f" /><Relationship Type="http://schemas.openxmlformats.org/officeDocument/2006/relationships/notesSlide" Target="/ppt/notesSlides/notesSlide26.xml" Id="R3cbb1da6a18c44e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7f5c44fbce4d9d" /><Relationship Type="http://schemas.openxmlformats.org/officeDocument/2006/relationships/image" Target="/ppt/media/image23.png" Id="R48e5515b86c34f1c" /><Relationship Type="http://schemas.openxmlformats.org/officeDocument/2006/relationships/notesSlide" Target="/ppt/notesSlides/notesSlide27.xml" Id="R5dbdcde3a3104f0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dca67ba624931" /><Relationship Type="http://schemas.openxmlformats.org/officeDocument/2006/relationships/image" Target="/ppt/media/image24.png" Id="Re942d47f76434c77" /><Relationship Type="http://schemas.openxmlformats.org/officeDocument/2006/relationships/image" Target="/ppt/media/image20.png" Id="Rc4e4bacb9a7648ab" /><Relationship Type="http://schemas.openxmlformats.org/officeDocument/2006/relationships/image" Target="/ppt/media/image8.png" Id="Rc068c921bccf4645" /><Relationship Type="http://schemas.openxmlformats.org/officeDocument/2006/relationships/image" Target="/ppt/media/image5.png" Id="R50dd32b6dd1b47d0" /><Relationship Type="http://schemas.openxmlformats.org/officeDocument/2006/relationships/image" Target="/ppt/media/image18.png" Id="R2d811dc567864361" /><Relationship Type="http://schemas.openxmlformats.org/officeDocument/2006/relationships/notesSlide" Target="/ppt/notesSlides/notesSlide28.xml" Id="R8cdd9f69fc06438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75fdc994cc4377" /><Relationship Type="http://schemas.openxmlformats.org/officeDocument/2006/relationships/image" Target="/ppt/media/image25.png" Id="Rabb72c62c5f742d1" /><Relationship Type="http://schemas.openxmlformats.org/officeDocument/2006/relationships/notesSlide" Target="/ppt/notesSlides/notesSlide29.xml" Id="R136c4c1a579e4ce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af648a32f4938" /><Relationship Type="http://schemas.openxmlformats.org/officeDocument/2006/relationships/image" Target="/ppt/media/image26.png" Id="R24e321f4bbe34fa9" /><Relationship Type="http://schemas.openxmlformats.org/officeDocument/2006/relationships/image" Target="/ppt/media/image11.png" Id="R706042f184424cab" /><Relationship Type="http://schemas.openxmlformats.org/officeDocument/2006/relationships/image" Target="/ppt/media/image7.png" Id="Rfce0be4d5944493f" /><Relationship Type="http://schemas.openxmlformats.org/officeDocument/2006/relationships/image" Target="/ppt/media/image20.png" Id="Ra7062d14f86f4c91" /><Relationship Type="http://schemas.openxmlformats.org/officeDocument/2006/relationships/image" Target="/ppt/media/image5.png" Id="R6f6cba71359c4017" /><Relationship Type="http://schemas.openxmlformats.org/officeDocument/2006/relationships/notesSlide" Target="/ppt/notesSlides/notesSlide30.xml" Id="R502518d19adb4a5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c2593668394ec0" /><Relationship Type="http://schemas.openxmlformats.org/officeDocument/2006/relationships/image" Target="/ppt/media/image6.png" Id="Rd7deb960a59d4c5b" /><Relationship Type="http://schemas.openxmlformats.org/officeDocument/2006/relationships/image" Target="/ppt/media/image18.png" Id="Ra8aa3b1d4cc04043" /><Relationship Type="http://schemas.openxmlformats.org/officeDocument/2006/relationships/image" Target="/ppt/media/image5.png" Id="R7c9e348a342d4405" /><Relationship Type="http://schemas.openxmlformats.org/officeDocument/2006/relationships/image" Target="/ppt/media/image4.png" Id="R2fa617f72eed4aa6" /><Relationship Type="http://schemas.openxmlformats.org/officeDocument/2006/relationships/image" Target="/ppt/media/image3.png" Id="Rcffe0654955c4cfa" /><Relationship Type="http://schemas.openxmlformats.org/officeDocument/2006/relationships/image" Target="/ppt/media/image7.png" Id="Rba363bb70cb949de" /><Relationship Type="http://schemas.openxmlformats.org/officeDocument/2006/relationships/notesSlide" Target="/ppt/notesSlides/notesSlide31.xml" Id="R5f82d21834e0459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ad6de72ee44f5" /><Relationship Type="http://schemas.openxmlformats.org/officeDocument/2006/relationships/image" Target="/ppt/media/image27.png" Id="R60bf26b841444073" /><Relationship Type="http://schemas.openxmlformats.org/officeDocument/2006/relationships/image" Target="/ppt/media/image3.png" Id="Rcba34ffdcbe34712" /><Relationship Type="http://schemas.openxmlformats.org/officeDocument/2006/relationships/image" Target="/ppt/media/image18.png" Id="R4a6bce45d8ec4980" /><Relationship Type="http://schemas.openxmlformats.org/officeDocument/2006/relationships/notesSlide" Target="/ppt/notesSlides/notesSlide32.xml" Id="R6812499cb669417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f1a7a4b0674d1c" /><Relationship Type="http://schemas.openxmlformats.org/officeDocument/2006/relationships/notesSlide" Target="/ppt/notesSlides/notesSlide33.xml" Id="R86bdc496fb3840a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ad680845ac44e6" /><Relationship Type="http://schemas.openxmlformats.org/officeDocument/2006/relationships/notesSlide" Target="/ppt/notesSlides/notesSlide34.xml" Id="R3b28865a60f449d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7100efe0243f7" /><Relationship Type="http://schemas.openxmlformats.org/officeDocument/2006/relationships/notesSlide" Target="/ppt/notesSlides/notesSlide35.xml" Id="R021be09da3cd4cd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46da34c7e94d7b" /><Relationship Type="http://schemas.openxmlformats.org/officeDocument/2006/relationships/image" Target="/ppt/media/image4.png" Id="Rf27b676987a54fd0" /><Relationship Type="http://schemas.openxmlformats.org/officeDocument/2006/relationships/image" Target="/ppt/media/image6.png" Id="R0dae9e5ad8154d4d" /><Relationship Type="http://schemas.openxmlformats.org/officeDocument/2006/relationships/image" Target="/ppt/media/image5.png" Id="Rba1e7a314de44d7a" /><Relationship Type="http://schemas.openxmlformats.org/officeDocument/2006/relationships/image" Target="/ppt/media/image18.png" Id="Re8295d5e8cc546b0" /><Relationship Type="http://schemas.openxmlformats.org/officeDocument/2006/relationships/image" Target="/ppt/media/image3.png" Id="Raf87ca48470945c7" /><Relationship Type="http://schemas.openxmlformats.org/officeDocument/2006/relationships/notesSlide" Target="/ppt/notesSlides/notesSlide36.xml" Id="Rbb3f4475c53243b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6bd6205f34950" /><Relationship Type="http://schemas.openxmlformats.org/officeDocument/2006/relationships/image" Target="/ppt/media/image3.png" Id="Rf2935b0d820144d1" /><Relationship Type="http://schemas.openxmlformats.org/officeDocument/2006/relationships/image" Target="/ppt/media/image4.png" Id="Reeddbc80366744cb" /><Relationship Type="http://schemas.openxmlformats.org/officeDocument/2006/relationships/image" Target="/ppt/media/image6.png" Id="R518c18635cde4581" /><Relationship Type="http://schemas.openxmlformats.org/officeDocument/2006/relationships/image" Target="/ppt/media/image10.png" Id="R29846430f8e9498a" /><Relationship Type="http://schemas.openxmlformats.org/officeDocument/2006/relationships/notesSlide" Target="/ppt/notesSlides/notesSlide37.xml" Id="R3bd93067867c49e4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31132132c4649" /><Relationship Type="http://schemas.openxmlformats.org/officeDocument/2006/relationships/image" Target="/ppt/media/image28.png" Id="R0d9b6405c7b84599" /><Relationship Type="http://schemas.openxmlformats.org/officeDocument/2006/relationships/notesSlide" Target="/ppt/notesSlides/notesSlide38.xml" Id="Rbc93ef92ad6842b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211f0cf234ff7" /><Relationship Type="http://schemas.openxmlformats.org/officeDocument/2006/relationships/image" Target="/ppt/media/image4.png" Id="R26190aa6e07a4783" /><Relationship Type="http://schemas.openxmlformats.org/officeDocument/2006/relationships/image" Target="/ppt/media/image6.png" Id="R0132cafcc9324b1e" /><Relationship Type="http://schemas.openxmlformats.org/officeDocument/2006/relationships/image" Target="/ppt/media/image3.png" Id="R9fea572dd7c245fc" /><Relationship Type="http://schemas.openxmlformats.org/officeDocument/2006/relationships/image" Target="/ppt/media/image5.png" Id="R535ca998894c4ea3" /><Relationship Type="http://schemas.openxmlformats.org/officeDocument/2006/relationships/image" Target="/ppt/media/image12.png" Id="Rf41aa71f80754eed" /><Relationship Type="http://schemas.openxmlformats.org/officeDocument/2006/relationships/image" Target="/ppt/media/image11.png" Id="R91c2b44c4f9849ce" /><Relationship Type="http://schemas.openxmlformats.org/officeDocument/2006/relationships/image" Target="/ppt/media/image18.png" Id="R22287b80956e49ba" /><Relationship Type="http://schemas.openxmlformats.org/officeDocument/2006/relationships/image" Target="/ppt/media/image29.png" Id="R574316c491a24d93" /><Relationship Type="http://schemas.openxmlformats.org/officeDocument/2006/relationships/notesSlide" Target="/ppt/notesSlides/notesSlide39.xml" Id="R95497ee1bddc4f2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168caaaf6435d" /><Relationship Type="http://schemas.openxmlformats.org/officeDocument/2006/relationships/notesSlide" Target="/ppt/notesSlides/notesSlide40.xml" Id="R74f8f02f37f74e5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f0e57097a4798" /><Relationship Type="http://schemas.openxmlformats.org/officeDocument/2006/relationships/image" Target="/ppt/media/image2.png" Id="Re44db01260f0413b" /><Relationship Type="http://schemas.openxmlformats.org/officeDocument/2006/relationships/image" Target="/ppt/media/image4.png" Id="Rfa309d99a0454998" /><Relationship Type="http://schemas.openxmlformats.org/officeDocument/2006/relationships/image" Target="/ppt/media/image3.png" Id="R6d2116664c7a422c" /><Relationship Type="http://schemas.openxmlformats.org/officeDocument/2006/relationships/image" Target="/ppt/media/image8.png" Id="Rab126ef270c343b6" /><Relationship Type="http://schemas.openxmlformats.org/officeDocument/2006/relationships/notesSlide" Target="/ppt/notesSlides/notesSlide41.xml" Id="R150cb5600443419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58e9f024842ea" /><Relationship Type="http://schemas.openxmlformats.org/officeDocument/2006/relationships/image" Target="/ppt/media/image2.png" Id="R95ad7667f3474eeb" /><Relationship Type="http://schemas.openxmlformats.org/officeDocument/2006/relationships/notesSlide" Target="/ppt/notesSlides/notesSlide42.xml" Id="R16f0a507820447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B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9">
            <a:extLst xmlns:a="http://schemas.openxmlformats.org/drawingml/2006/main">
              <a:ext uri="{FF2B5EF4-FFF2-40B4-BE49-F238E27FC236}">
                <a16:creationId xmlns:a16="http://schemas.microsoft.com/office/drawing/2014/main" id="{8E4270EA-AEFF-48B0-B1B1-EDFFD5278F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4c64b714724e1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AD9EAAA-40F9-4282-8B55-56574B05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D2B">
                  <a:alpha val="94000"/>
                </a:srgbClr>
              </a:gs>
              <a:gs pos="45000">
                <a:srgbClr val="052F3C">
                  <a:alpha val="70000"/>
                </a:srgbClr>
              </a:gs>
              <a:gs pos="74000">
                <a:srgbClr val="052F3C">
                  <a:alpha val="8000"/>
                </a:srgbClr>
              </a:gs>
              <a:gs pos="100000">
                <a:srgbClr val="052F3C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矩形: 圆角 2">
            <a:extLst xmlns:a="http://schemas.openxmlformats.org/drawingml/2006/main">
              <a:ext uri="{FF2B5EF4-FFF2-40B4-BE49-F238E27FC236}">
                <a16:creationId xmlns:a16="http://schemas.microsoft.com/office/drawing/2014/main" id="{82F52223-8147-44E5-A5F2-A210F8C6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图片 22">
            <a:extLst xmlns:a="http://schemas.openxmlformats.org/drawingml/2006/main">
              <a:ext uri="{FF2B5EF4-FFF2-40B4-BE49-F238E27FC236}">
                <a16:creationId xmlns:a16="http://schemas.microsoft.com/office/drawing/2014/main" id="{57F12CC0-4397-4933-B10D-327ADC1E4D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de035a5ba40c5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131EC342-D51C-49DA-9A5C-EE2AC92F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25908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A8D1">
              <a:alpha val="22000"/>
            </a:srgbClr>
          </a:solidFill>
          <a:ln xmlns:a="http://schemas.openxmlformats.org/drawingml/2006/main" w="9525">
            <a:solidFill>
              <a:srgbClr val="7DDCF2">
                <a:alpha val="38000"/>
              </a:srgbClr>
            </a:solidFill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B50D62F-FABD-4F14-A4A8-247A10F1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00175"/>
            <a:ext cx="2438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CBF4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CBF4FF"/>
                </a:solidFill>
                <a:latin typeface="Microsoft YaHei"/>
                <a:ea typeface="Microsoft YaHei"/>
                <a:cs typeface="Microsoft YaHei"/>
              </a:rPr>
              <a:t>医药与医疗器械行业解决方案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EF56042-29E0-4CBF-B1E3-3BC917F8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6381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药品按批次效期管得清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设备按序列号追得到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3FBFDA2C-3AF0-4073-8726-0C6E6CB8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647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D2EE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D2EEF4"/>
                </a:solidFill>
                <a:latin typeface="Microsoft YaHei"/>
                <a:ea typeface="Microsoft YaHei"/>
                <a:cs typeface="Microsoft YaHei"/>
              </a:rPr>
              <a:t>云上订货 · 医药行业数字化订货产品介绍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8EA80CD4-9391-4063-B806-E03B9C2C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ECF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ECF8FA"/>
                </a:solidFill>
                <a:latin typeface="Microsoft YaHei"/>
                <a:ea typeface="Microsoft YaHei"/>
                <a:cs typeface="Microsoft YaHei"/>
              </a:rPr>
              <a:t>面向中西药品、中药饮片、医用耗材与医疗设备，把客户、商品、订单、批次和流向连成一条可信业务链。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CDCD2693-D895-4DB4-B02A-73FC6C8C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295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3000"/>
              </a:srgbClr>
            </a:solidFill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9527403-80E8-496B-8013-541EAA96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530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客户与首营资料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A2781387-44B6-45A5-8AA1-CE38B8B4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334000"/>
            <a:ext cx="1295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3000"/>
              </a:srgbClr>
            </a:solidFill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3A41D8B-55CA-444C-A00C-6CC2E4B2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3530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批号与效期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BD0BF3EE-54E3-40C0-96CC-C29E9643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334000"/>
            <a:ext cx="1295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3000"/>
              </a:srgbClr>
            </a:solidFill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EE649D6B-E93D-4DCC-87BA-4024A105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3530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UDI与序列号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946A6241-87FB-4CF9-BD2A-6B6D823A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5334000"/>
            <a:ext cx="1295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3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EDDC87E-F5C9-4382-B273-096E4F81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3530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移动协同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AC0E89B-EA17-4D31-B869-70FB8681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53125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BFD5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BFD5DB"/>
                </a:solidFill>
                <a:latin typeface="Microsoft YaHei"/>
                <a:ea typeface="Microsoft YaHei"/>
                <a:cs typeface="Microsoft YaHei"/>
              </a:rPr>
              <a:t>服务医药商业、品牌厂商、连锁药店、医院诊所与药械综合经销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F12515A6-770C-4B5D-90B9-D1DC7388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60960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产品介绍 V4</a:t>
            </a:r>
          </a:p>
        </p:txBody>
      </p:sp>
    </p:spTree>
    <p:extLst>
      <p:ext uri="{BB962C8B-B14F-4D97-AF65-F5344CB8AC3E}">
        <p14:creationId xmlns:p14="http://schemas.microsoft.com/office/powerpoint/2010/main" val="8223977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ACDBD563-3179-46D6-870A-5F6DA48F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F1BCDD9-D6FB-4E4C-A8B5-E439F07CA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 医药订货为什么不同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0F46B1B-5B47-4092-882F-BD1B7945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1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您缺的不是更多订单，而是一条可信的订单链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C817A7A-C186-4CD3-A35A-A3FB5A9E0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谁能买、买的是什么、发的是哪一批或哪一台、最终去了哪里，必须前后一致。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5114D9C-064F-4EB1-A7A5-632BB5D1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9852D75-68A8-4833-AFA8-EADD2412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F568D74F-6569-4564-8A4B-DAEB59A7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DF76FB1D-9E82-4533-A7C6-D5903160E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57550"/>
            <a:ext cx="97155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7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9C8BCE89-8BFD-4F83-B18B-23FFAEF9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24100"/>
            <a:ext cx="1752600" cy="200025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6F431C3-7CE1-43FB-8745-32D1737E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764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8FB"/>
          </a:solidFill>
          <a:ln xmlns:a="http://schemas.openxmlformats.org/drawingml/2006/main" w="9525">
            <a:solidFill>
              <a:srgbClr val="9AD8E5"/>
            </a:solidFill>
            <a:prstDash val="solid"/>
          </a:ln>
        </p:spPr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A4A51C12-AF62-4C00-9375-74E66DDD40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c7a3f8b86f45a2"/>
          <a:stretch xmlns:a="http://schemas.openxmlformats.org/drawingml/2006/main"/>
        </p:blipFill>
        <p:spPr>
          <a:xfrm xmlns:a="http://schemas.openxmlformats.org/drawingml/2006/main">
            <a:off x="1504950" y="220027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7421A06-733C-430E-9704-9D2C9D73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9560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客户与资料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6DC792BD-8514-48BA-9BA8-2CDE310F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90900"/>
            <a:ext cx="1409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主体 · 证照 · 审核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A847BA1-CA9B-4FC2-AD11-344A99FB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3048000"/>
            <a:ext cx="41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C550B4E2-6F43-4C3B-BFF1-06015F2B0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324100"/>
            <a:ext cx="1752600" cy="200025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椭圆 15">
            <a:extLst xmlns:a="http://schemas.openxmlformats.org/drawingml/2006/main">
              <a:ext uri="{FF2B5EF4-FFF2-40B4-BE49-F238E27FC236}">
                <a16:creationId xmlns:a16="http://schemas.microsoft.com/office/drawing/2014/main" id="{93BF32CE-453E-4B16-BD11-640B467E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764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8FB"/>
          </a:solidFill>
          <a:ln xmlns:a="http://schemas.openxmlformats.org/drawingml/2006/main" w="9525">
            <a:solidFill>
              <a:srgbClr val="9AD8E5"/>
            </a:solidFill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30183240-6328-4FDF-9355-B456238945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897bc24c324258"/>
          <a:stretch xmlns:a="http://schemas.openxmlformats.org/drawingml/2006/main"/>
        </p:blipFill>
        <p:spPr>
          <a:xfrm xmlns:a="http://schemas.openxmlformats.org/drawingml/2006/main">
            <a:off x="3695700" y="220027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06FDF861-B41E-46E0-8F0A-2CBA06DE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89560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药械商品身份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385C974-924D-4C4F-AAE0-4A0699F91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390900"/>
            <a:ext cx="1409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批准/注册 · 规格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951818CE-9F30-48C0-89FB-FFB9C0DDA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3048000"/>
            <a:ext cx="41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2A673657-B0A2-42B9-B1FA-DA750AC5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324100"/>
            <a:ext cx="1752600" cy="200025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椭圆 21">
            <a:extLst xmlns:a="http://schemas.openxmlformats.org/drawingml/2006/main">
              <a:ext uri="{FF2B5EF4-FFF2-40B4-BE49-F238E27FC236}">
                <a16:creationId xmlns:a16="http://schemas.microsoft.com/office/drawing/2014/main" id="{D457BF83-DFAB-4230-9CAC-65DF7540F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0764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8FB"/>
          </a:solidFill>
          <a:ln xmlns:a="http://schemas.openxmlformats.org/drawingml/2006/main" w="9525">
            <a:solidFill>
              <a:srgbClr val="9AD8E5"/>
            </a:solidFill>
            <a:prstDash val="solid"/>
          </a:ln>
        </p:spPr>
      </p:sp>
      <p:pic>
        <p:nvPicPr>
          <p:cNvPr id="63" name="图片 62">
            <a:extLst xmlns:a="http://schemas.openxmlformats.org/drawingml/2006/main">
              <a:ext uri="{FF2B5EF4-FFF2-40B4-BE49-F238E27FC236}">
                <a16:creationId xmlns:a16="http://schemas.microsoft.com/office/drawing/2014/main" id="{693A6617-8B10-4758-8A36-9782CEF812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ea11b62674fb8"/>
          <a:stretch xmlns:a="http://schemas.openxmlformats.org/drawingml/2006/main"/>
        </p:blipFill>
        <p:spPr>
          <a:xfrm xmlns:a="http://schemas.openxmlformats.org/drawingml/2006/main">
            <a:off x="5886450" y="220027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C4082035-0291-402A-A747-9DB9229F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89560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83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合同目录与订单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BCE6FFD-CF7F-40BC-ACE6-3265CD80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390900"/>
            <a:ext cx="1409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客户价 · 订货单位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57B2698-77A4-4EA7-9D2C-4163D685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048000"/>
            <a:ext cx="41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90D94B26-FCA9-45D8-ADB4-F401A48E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324100"/>
            <a:ext cx="1752600" cy="200025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椭圆 27">
            <a:extLst xmlns:a="http://schemas.openxmlformats.org/drawingml/2006/main">
              <a:ext uri="{FF2B5EF4-FFF2-40B4-BE49-F238E27FC236}">
                <a16:creationId xmlns:a16="http://schemas.microsoft.com/office/drawing/2014/main" id="{C8A076AF-785B-4466-9B13-8127AEBD9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0764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8FB"/>
          </a:solidFill>
          <a:ln xmlns:a="http://schemas.openxmlformats.org/drawingml/2006/main" w="9525">
            <a:solidFill>
              <a:srgbClr val="9AD8E5"/>
            </a:solidFill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AD2D9626-0421-4948-8506-F7E48587C0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085113b00d4a26"/>
          <a:stretch xmlns:a="http://schemas.openxmlformats.org/drawingml/2006/main"/>
        </p:blipFill>
        <p:spPr>
          <a:xfrm xmlns:a="http://schemas.openxmlformats.org/drawingml/2006/main">
            <a:off x="8077200" y="220027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084D4B9F-A791-433A-B1CE-027BBD2E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89560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批次或序列号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A7A212D6-48BE-4C7F-A9F4-321D7E09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390900"/>
            <a:ext cx="1409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效期 · 实物身份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9CE604C0-DDA9-4AA1-8F75-68B4D02A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48000"/>
            <a:ext cx="41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1F66AF8F-1206-45EA-B381-6C02CA02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324100"/>
            <a:ext cx="1752600" cy="200025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19F007E8-F26B-46D7-82C5-5E58900E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0764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8FB"/>
          </a:solidFill>
          <a:ln xmlns:a="http://schemas.openxmlformats.org/drawingml/2006/main" w="9525">
            <a:solidFill>
              <a:srgbClr val="9AD8E5"/>
            </a:solidFill>
            <a:prstDash val="solid"/>
          </a:ln>
        </p:spPr>
      </p:sp>
      <p:pic>
        <p:nvPicPr>
          <p:cNvPr id="75" name="图片 74">
            <a:extLst xmlns:a="http://schemas.openxmlformats.org/drawingml/2006/main">
              <a:ext uri="{FF2B5EF4-FFF2-40B4-BE49-F238E27FC236}">
                <a16:creationId xmlns:a16="http://schemas.microsoft.com/office/drawing/2014/main" id="{E114E338-3F0B-4C2C-BD00-1929A11BB6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b86704ef446f2"/>
          <a:stretch xmlns:a="http://schemas.openxmlformats.org/drawingml/2006/main"/>
        </p:blipFill>
        <p:spPr>
          <a:xfrm xmlns:a="http://schemas.openxmlformats.org/drawingml/2006/main">
            <a:off x="10267950" y="220027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DDC779FC-6F22-4C3D-8861-9C88B282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89560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交付与流向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B4C8A5F8-8330-4E61-94A1-274D891F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3390900"/>
            <a:ext cx="1409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签收 · 对账 · 召回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8DF517E2-272F-4F89-A7D0-C01CBADA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705350"/>
            <a:ext cx="70866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BCFD94FB-2ECE-43EE-A3C2-A8046B8B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743450"/>
            <a:ext cx="6819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一张订单串起资格、商品、实物、交付与流向证据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672693B9-FB0C-4BEB-BCD1-E5F99317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267325"/>
            <a:ext cx="800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发生缺货、近效期、退货或召回时，不再回到群聊和表格里拼证据。</a:t>
            </a:r>
          </a:p>
        </p:txBody>
      </p:sp>
    </p:spTree>
    <p:extLst>
      <p:ext uri="{BB962C8B-B14F-4D97-AF65-F5344CB8AC3E}">
        <p14:creationId xmlns:p14="http://schemas.microsoft.com/office/powerpoint/2010/main" val="1615586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E0B24D7F-27B0-45CD-B50D-73AD1550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4D4B847-1FF9-4BF8-87DC-019F4B9F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 医药订货为什么不同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8CA0D16-8C67-417F-9BCA-39C22A16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一套平台，连接医药供应链上的多种业态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6D885B8-82B3-41B8-AE93-32F87A51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药品生产与品牌、医药商业、连锁药店、医院诊所和药械综合经销，关注点并不相同。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8100344F-8853-4409-A004-D29BB971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9B7EDCD-9CB6-45E5-AE32-B1BA99F3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0F1FEAB-A358-4E34-9779-2B917745E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4803C56C-F5CA-4CBE-86AB-12C43792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8073BB13-5448-442B-BEA4-E4CE72E6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FB956EDF-7F61-4285-ACFA-3FBD505F70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738c9609e4b53"/>
          <a:stretch xmlns:a="http://schemas.openxmlformats.org/drawingml/2006/main"/>
        </p:blipFill>
        <p:spPr>
          <a:xfrm xmlns:a="http://schemas.openxmlformats.org/drawingml/2006/main">
            <a:off x="9239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2A898F3-7890-4668-92C8-8326152E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314575"/>
            <a:ext cx="422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药品生产 / 品牌企业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E89B338C-5B67-4F8D-8FB6-6414DAF6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33700"/>
            <a:ext cx="4838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渠道政策 · 首营资料 · 流向回传 · 召回协同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CE14687A-4A8B-464A-B2B2-F99CE3F8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5265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00023977-4B1E-4AED-8D5F-F0075B53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9C4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E411B1B7-4E0A-4479-A935-CF8F0BB161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baf8f9b92434f"/>
          <a:stretch xmlns:a="http://schemas.openxmlformats.org/drawingml/2006/main"/>
        </p:blipFill>
        <p:spPr>
          <a:xfrm xmlns:a="http://schemas.openxmlformats.org/drawingml/2006/main">
            <a:off x="63722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D0FEA89-A3AF-4E69-B404-1E0A7E111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314575"/>
            <a:ext cx="422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医药商业 / 批发企业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7D51E26-0952-42C7-AAD9-3094528B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33700"/>
            <a:ext cx="4838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客户资质 · 批号效期 · 多仓配送 · 票据对账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5EF38E18-6FEB-4780-86B1-3F8C51810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11A119DC-99B3-4D08-A4A7-12210A40E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195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57B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0B2D662C-8C3D-4ABA-A504-93C178D410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cd6215c01d493f"/>
          <a:stretch xmlns:a="http://schemas.openxmlformats.org/drawingml/2006/main"/>
        </p:blipFill>
        <p:spPr>
          <a:xfrm xmlns:a="http://schemas.openxmlformats.org/drawingml/2006/main">
            <a:off x="923925" y="40862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C267C86-B0FF-4A27-A5C5-2CC9284E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010025"/>
            <a:ext cx="422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连锁药店 / 单体药店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26A3594-BBE1-4B59-919A-6D117AE1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29150"/>
            <a:ext cx="4838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总部目录 · 门店补货 · 客户价 · 订单进度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626117CD-D55A-41BE-9126-0C91B101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4810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25D8D7F6-8E75-4501-9DE9-B4432C00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195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D4A73DB5-6275-4B52-AD5E-B904171073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80d30800064f66"/>
          <a:stretch xmlns:a="http://schemas.openxmlformats.org/drawingml/2006/main"/>
        </p:blipFill>
        <p:spPr>
          <a:xfrm xmlns:a="http://schemas.openxmlformats.org/drawingml/2006/main">
            <a:off x="6372225" y="40862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534C0DF-3EFB-4427-8338-147F9A4F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010025"/>
            <a:ext cx="422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医院诊所 / 药械综合经销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902C42D-24DB-4099-A3EA-5160B9DB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29150"/>
            <a:ext cx="4838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合同目录 · 科室交付 · 药品耗材设备并行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C02394F5-B9C0-4A78-9081-8E63B079A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676900"/>
            <a:ext cx="8191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3E031DAC-8894-47EB-90AB-D34A9026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15000"/>
            <a:ext cx="7924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业态不同，但客户、商品、订单、库存与流向仍要共享同一业务底座</a:t>
            </a:r>
          </a:p>
        </p:txBody>
      </p:sp>
    </p:spTree>
    <p:extLst>
      <p:ext uri="{BB962C8B-B14F-4D97-AF65-F5344CB8AC3E}">
        <p14:creationId xmlns:p14="http://schemas.microsoft.com/office/powerpoint/2010/main" val="11162710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465FA4C7-5923-4620-A5DA-96479E02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FC5B35F-BE15-45E8-B0B4-6777B20D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 医药订货为什么不同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496F89A-5695-4D8B-AF72-3E9AD965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不同商品，必须使用不同的管理颗粒度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6C46846-B27F-44E5-830A-D084B8CC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药品看批准信息、批号与效期；耗材看批次、UDI 与包装；设备再追到每一台序列号。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58EE949A-CEE5-4905-BF86-8FE72C87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2A4DAF7-A7E0-43A4-818D-CD96D294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CFB9E30-4277-4DDE-B8F8-B2F2B75D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C729702-989F-4EDE-924C-A50696DF0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E031925C-D9C4-4534-BD55-97BCFCF6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57B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B58559C7-EAB1-4436-B021-B96F8FD9FA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9b3e62c2247d0"/>
          <a:stretch xmlns:a="http://schemas.openxmlformats.org/drawingml/2006/main"/>
        </p:blipFill>
        <p:spPr>
          <a:xfrm xmlns:a="http://schemas.openxmlformats.org/drawingml/2006/main">
            <a:off x="9239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AEF3E4E-DF66-44BF-8FC6-95278F06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中西药品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7B6846A-91E7-4C89-9A20-7095986F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商品名 / 规格 / 批准文号 / 生产厂商；按批号和效期管理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D5B8BF79-C48B-4EBF-B4AC-340E5BE9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F77F4473-F960-4BE1-8080-7D331905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08CC4DC3-7685-42C6-ADB1-8CAE94BD80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74902af8784e58"/>
          <a:stretch xmlns:a="http://schemas.openxmlformats.org/drawingml/2006/main"/>
        </p:blipFill>
        <p:spPr>
          <a:xfrm xmlns:a="http://schemas.openxmlformats.org/drawingml/2006/main">
            <a:off x="364807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581E84D9-F01A-4EA7-8DFF-2A55C026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中药饮片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8506B21-2A53-44BC-BA36-339D912CE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品名 / 规格 / 产地或厂商；按批次与储存要求管理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B9A7D50B-47AF-4D6A-A2D0-2892CBB5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1CD2C7C1-2660-458E-8042-1D6B54644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944C4FB9-F982-4C2D-A526-2251FAC0D2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eb0d0be55943fc"/>
          <a:stretch xmlns:a="http://schemas.openxmlformats.org/drawingml/2006/main"/>
        </p:blipFill>
        <p:spPr>
          <a:xfrm xmlns:a="http://schemas.openxmlformats.org/drawingml/2006/main">
            <a:off x="63722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5F5FB2D-7A8B-46A0-B27B-24543716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医用耗材 / IVD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40E8A937-5165-4CB5-BBE7-7ECFB72E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型号规格 / 注册备案 / UDI；重点关注批号、效期与包装层级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D0382F98-533D-4F33-B4BA-71520AE5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A800B5AD-83CE-405C-9165-06826B34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9C4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1AC014E5-3B62-4017-9ECD-04CDE387ED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6c688a5104d5f"/>
          <a:stretch xmlns:a="http://schemas.openxmlformats.org/drawingml/2006/main"/>
        </p:blipFill>
        <p:spPr>
          <a:xfrm xmlns:a="http://schemas.openxmlformats.org/drawingml/2006/main">
            <a:off x="909637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6E20C6E1-23FD-4A9E-ACF7-E5F282FF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耐用医疗设备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1CE741D-B651-4099-AC24-8763DA56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型号 / 注册备案 / UDI；以序列号建立单台流通档案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2FFA92B8-46C2-4AC7-9413-74BEFC69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314950"/>
            <a:ext cx="86106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72EB3B83-2DAA-49A6-A16E-94D1450B5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353050"/>
            <a:ext cx="8343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先分清药品、耗材和设备，再决定库存、扫码、交付与追溯怎么走</a:t>
            </a:r>
          </a:p>
        </p:txBody>
      </p:sp>
    </p:spTree>
    <p:extLst>
      <p:ext uri="{BB962C8B-B14F-4D97-AF65-F5344CB8AC3E}">
        <p14:creationId xmlns:p14="http://schemas.microsoft.com/office/powerpoint/2010/main" val="1721808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87E7D038-C10F-4232-BFFF-B94958FB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E77151C-F635-4771-B7AF-10FDA325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 医药订货为什么不同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DBD685D-4B4E-4DAF-8ECC-4001A341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每一张医药订单，都要回答十二个业务问题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A0B4616-D179-48D8-BD1A-7E7C7BA4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资格、商品、实物与流向四组问题，任何一组脱节都会在审核、仓库或召回时暴露。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118B44DC-C781-4077-816F-659F37A0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EDDB25F-5521-43E0-BEC5-4C03F979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5319FE1-4B87-44DC-A989-C3B74880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21006C85-C6DD-43E7-807C-AB0AD99D7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6B8E1A98-E864-45C2-8B11-96FCE102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57B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7F18C7B5-FFBA-43A8-9431-1CBC85C0E8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ff372c1504b51"/>
          <a:stretch xmlns:a="http://schemas.openxmlformats.org/drawingml/2006/main"/>
        </p:blipFill>
        <p:spPr>
          <a:xfrm xmlns:a="http://schemas.openxmlformats.org/drawingml/2006/main">
            <a:off x="9239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5A859B6-9561-438E-8D6A-022270F2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资格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BD21711-E371-4B0D-858C-D6D0C6EBF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供应商是否合法？首营资料是否通过？客户资料是否满足企业审核要求？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3516EAE3-272E-4F7B-B9EC-281C43BC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7D41AAAA-C36F-4B31-89B7-7475E890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5009FEF2-7BCD-42E5-94C5-E1E125027A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8fea48cab4463e"/>
          <a:stretch xmlns:a="http://schemas.openxmlformats.org/drawingml/2006/main"/>
        </p:blipFill>
        <p:spPr>
          <a:xfrm xmlns:a="http://schemas.openxmlformats.org/drawingml/2006/main">
            <a:off x="364807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463A9F6-9DCB-463F-A707-8D060DF2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278BEBB-0FE3-481E-946C-17B4E4E7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批准/注册信息是否匹配？规格包装是否准确？药品与器械属性是否清楚？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A77EEE7D-11B7-495E-9CFC-40ABFA89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33568282-5606-4BB8-B017-0CED2C2F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2BAE55B3-48D1-4888-9793-C50B98B4F3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c235a5914545c0"/>
          <a:stretch xmlns:a="http://schemas.openxmlformats.org/drawingml/2006/main"/>
        </p:blipFill>
        <p:spPr>
          <a:xfrm xmlns:a="http://schemas.openxmlformats.org/drawingml/2006/main">
            <a:off x="63722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7BA3518-70FB-4451-9BD2-05990488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实物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6BA5549-A9ED-4096-9606-81194C5D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发哪个批号或哪台设备？有效期是否满足？储存条件是否已标记？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9431823F-5305-49C7-B890-3CB12A79B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52650"/>
            <a:ext cx="2514600" cy="28194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F270D2C4-C585-451D-8F48-5C49023A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9C4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99B97A7F-93CE-4F75-A799-22F4FAD47B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33cc2adfd34440"/>
          <a:stretch xmlns:a="http://schemas.openxmlformats.org/drawingml/2006/main"/>
        </p:blipFill>
        <p:spPr>
          <a:xfrm xmlns:a="http://schemas.openxmlformats.org/drawingml/2006/main">
            <a:off x="909637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ACD7BB6-FC3F-453D-B94D-BB537F4A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31457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流向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75B02F8-466C-4A46-BAB0-1FE0E18B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933700"/>
            <a:ext cx="21336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从哪来、发往哪家机构、由谁收货？发生召回时能否快速定位？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1E8C2781-C123-4702-9224-CC2C92D2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314950"/>
            <a:ext cx="86106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3FFD171-F771-48B3-B3F8-EDF08041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353050"/>
            <a:ext cx="8343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把问题前置到下单与审核，把答案沉淀到订单、库存和流向记录</a:t>
            </a:r>
          </a:p>
        </p:txBody>
      </p:sp>
    </p:spTree>
    <p:extLst>
      <p:ext uri="{BB962C8B-B14F-4D97-AF65-F5344CB8AC3E}">
        <p14:creationId xmlns:p14="http://schemas.microsoft.com/office/powerpoint/2010/main" val="947926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66625F61-F771-4E80-AD1E-8BE8351D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035B56E-E765-4816-8E15-8D52173A4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 医药订货为什么不同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074DC28-727C-498D-B964-346E9748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通用订货系统只认识 SKU，医药业务还要识别四层身份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BBF3650-AA24-403B-A23A-4410A3D6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同一个商品编码之外，还要回答企业是否合法、商品是否合法、实物是哪一批或哪一台、最终流向哪里。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6C38B276-92CD-4587-AF58-BB432CCE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2C1C5E6-F32F-487D-B815-AED18D6C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EB79011-6423-4E1D-A17D-DB2F03E99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512E1940-3825-43B3-9127-D01B7DD59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68630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1083D3A0-C730-4604-8BCC-3504203B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7650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DF2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5A1038E-0F78-4639-A116-0DCBD042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9555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分散记录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FDDB6C6-834C-4206-93F4-20C830BC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099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91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5700" b="1">
                <a:solidFill>
                  <a:srgbClr val="D85B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D85B5B"/>
                </a:solidFill>
                <a:latin typeface="Microsoft YaHei"/>
                <a:ea typeface="Microsoft YaHei"/>
                <a:cs typeface="Microsoft YaHei"/>
              </a:rPr>
              <a:t>×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A67D9AC6-31D4-4B85-B126-C902CC22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190875"/>
            <a:ext cx="2724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有数据，却无法快速回答</a:t>
            </a:r>
          </a:p>
        </p:txBody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AED140CC-F54C-4B31-9046-2C9CB618FD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d404ffe3a4621"/>
          <a:stretch xmlns:a="http://schemas.openxmlformats.org/drawingml/2006/main"/>
        </p:blipFill>
        <p:spPr>
          <a:xfrm xmlns:a="http://schemas.openxmlformats.org/drawingml/2006/main">
            <a:off x="971550" y="411480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1C6E717-23E8-4749-8207-3A9E4664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1148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这家客户当时是否在准入范围</a:t>
            </a:r>
          </a:p>
        </p:txBody>
      </p:sp>
      <p:pic>
        <p:nvPicPr>
          <p:cNvPr id="50" name="图片 49">
            <a:extLst xmlns:a="http://schemas.openxmlformats.org/drawingml/2006/main">
              <a:ext uri="{FF2B5EF4-FFF2-40B4-BE49-F238E27FC236}">
                <a16:creationId xmlns:a16="http://schemas.microsoft.com/office/drawing/2014/main" id="{4F5A26C6-BEF6-4841-9234-024C5132A4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d404ffe3a4621"/>
          <a:stretch xmlns:a="http://schemas.openxmlformats.org/drawingml/2006/main"/>
        </p:blipFill>
        <p:spPr>
          <a:xfrm xmlns:a="http://schemas.openxmlformats.org/drawingml/2006/main">
            <a:off x="971550" y="453390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875519BE-5698-418B-9811-87D74E40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5339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这一批或这一件交付到了哪里</a:t>
            </a:r>
          </a:p>
        </p:txBody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1AE706CE-D277-458A-A024-CD6F4EE375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d404ffe3a4621"/>
          <a:stretch xmlns:a="http://schemas.openxmlformats.org/drawingml/2006/main"/>
        </p:blipFill>
        <p:spPr>
          <a:xfrm xmlns:a="http://schemas.openxmlformats.org/drawingml/2006/main">
            <a:off x="971550" y="495300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1755E484-036E-433D-9861-F7B356C5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530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发生投诉或召回时谁来闭环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93EC58B9-CEBA-4069-A7AB-8F94133D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190750"/>
            <a:ext cx="5619750" cy="3219450"/>
          </a:xfrm>
          <a:prstGeom xmlns:a="http://schemas.openxmlformats.org/drawingml/2006/main" prst="roundRect">
            <a:avLst>
              <a:gd name="adj" fmla="val 4734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038CC17A-1890-48AF-9144-9D545938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476500"/>
            <a:ext cx="13144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2D139B84-CFCF-49AC-9EC2-502E28F0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95550"/>
            <a:ext cx="1162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DAF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AF7FA"/>
                </a:solidFill>
                <a:latin typeface="Microsoft YaHei"/>
                <a:ea typeface="Microsoft YaHei"/>
                <a:cs typeface="Microsoft YaHei"/>
              </a:rPr>
              <a:t>四层身份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FCE307A-713C-49F1-A0DE-881E0350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0099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5100" b="1">
                <a:solidFill>
                  <a:srgbClr val="F3B6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100" b="1">
                <a:solidFill>
                  <a:srgbClr val="F3B657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9BF04A7-2F75-4246-8113-E2181930B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190875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在同一订单里对得上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61C7E262-E778-438A-AA0F-E7F419B8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33850"/>
            <a:ext cx="952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1D526773-AD3E-4C55-BBCE-53AF21C8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52900"/>
            <a:ext cx="80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企业身份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49E2C33-5DF3-40DF-A0B2-952CDEBA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2005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rPr>
              <a:t>供方 / 客户 / 证照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08500397-A52B-49C1-8C3A-D00D2865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133850"/>
            <a:ext cx="952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4E4DF60D-D384-4137-AC03-C3012CF9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152900"/>
            <a:ext cx="80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商品身份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E97D254-DA12-400A-B9C8-FD32D42B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2005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rPr>
              <a:t>批准 / 注册 / 规格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529B418E-75B4-4602-B286-11D702AE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24400"/>
            <a:ext cx="952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EF4BBEE9-E9D1-4C82-BEF5-4E95EAB4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743450"/>
            <a:ext cx="80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实物身份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4A867762-E924-4B9B-9F89-70BA7B1A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79107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rPr>
              <a:t>批号 / 效期 / 序列号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F31841A0-A90E-455E-94A8-B09062486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24400"/>
            <a:ext cx="952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4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435B585A-096B-4EA8-818C-201A98C6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743450"/>
            <a:ext cx="80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流向身份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00EE9B00-B0B1-404A-A0C8-A3F00C95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79107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5E8EB"/>
                </a:solidFill>
                <a:latin typeface="Microsoft YaHei"/>
                <a:ea typeface="Microsoft YaHei"/>
                <a:cs typeface="Microsoft YaHei"/>
              </a:rPr>
              <a:t>订单 / 仓库 / 客户 / 签收</a:t>
            </a:r>
          </a:p>
        </p:txBody>
      </p:sp>
    </p:spTree>
    <p:extLst>
      <p:ext uri="{BB962C8B-B14F-4D97-AF65-F5344CB8AC3E}">
        <p14:creationId xmlns:p14="http://schemas.microsoft.com/office/powerpoint/2010/main" val="11966229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8521CE5C-BF17-421F-8B89-A61A2AF7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ACF1CFE-C0F5-412D-AF29-0A7386C7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 医药订货为什么不同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A68BC72-7A9B-4015-91C0-826EE7C1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一张药械订单，连接采购、质量、销售、仓库、配送与财务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6778149-EEF1-47DF-8540-59F4C29DE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每个人处理自己的责任，但结果都回到同一客户、商品、订单和实物身份。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E99B51B0-0295-4ABD-83DD-21BE7E72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289E03C-609B-4498-9063-376BE3E1B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4512065-1060-4398-A0BF-D016A44F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1E7F52C5-6A99-4836-910A-B5C7CA18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3390900" cy="13716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143936E6-F0B3-4049-B186-8BFB77BD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050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A1B6F6E-4764-45C6-A220-F61C6579BD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9599a025942be"/>
          <a:stretch xmlns:a="http://schemas.openxmlformats.org/drawingml/2006/main"/>
        </p:blipFill>
        <p:spPr>
          <a:xfrm xmlns:a="http://schemas.openxmlformats.org/drawingml/2006/main">
            <a:off x="923925" y="23717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758BFE6-3A37-4649-A330-E2BC162B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295525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终端采购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9C9F3B86-EF0A-4F60-A5B0-D960B050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1465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查药 / 查型号 / 下单 / 查进度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2CC23A9A-1A58-42C3-AC3A-5AB7AFA8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133600"/>
            <a:ext cx="3390900" cy="13716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1F6888DB-D184-4B37-9954-723A7F3A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050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43E7C3B1-0A9E-4764-AEEE-17861548A0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d23f1f84d74ac7"/>
          <a:stretch xmlns:a="http://schemas.openxmlformats.org/drawingml/2006/main"/>
        </p:blipFill>
        <p:spPr>
          <a:xfrm xmlns:a="http://schemas.openxmlformats.org/drawingml/2006/main">
            <a:off x="4543425" y="23717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1E175E5-7CD6-406C-935C-D3EF43704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95525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419E717-B815-4BAE-AB53-8580BD84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1465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客户拜访 / 协议价 / 现场开单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B8169AB2-C9EA-4EB0-B274-F1454EBB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133600"/>
            <a:ext cx="3390900" cy="13716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3F848322-04EC-480E-9107-612EBD95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050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57B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89EFEB0D-BCBA-4D21-91C9-71133F3BD5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f7cc4625b4165"/>
          <a:stretch xmlns:a="http://schemas.openxmlformats.org/drawingml/2006/main"/>
        </p:blipFill>
        <p:spPr>
          <a:xfrm xmlns:a="http://schemas.openxmlformats.org/drawingml/2006/main">
            <a:off x="8162925" y="23717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F727634-C58A-46A6-BEED-7683C075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95525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质量 / 内勤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C670E33-2AF8-41AA-8F50-F5448F02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91465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资料核验 / 批准注册 / 异常复核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7D4F8AC1-463F-4877-A6CB-D5997EF7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3390900" cy="13716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7A68BF82-3A84-4AE4-9E28-FDF1DF48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43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96EBBBF4-9014-407B-BE1E-2773FF7BEE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8b0a26c2344fc"/>
          <a:stretch xmlns:a="http://schemas.openxmlformats.org/drawingml/2006/main"/>
        </p:blipFill>
        <p:spPr>
          <a:xfrm xmlns:a="http://schemas.openxmlformats.org/drawingml/2006/main">
            <a:off x="923925" y="4010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16511B1A-73B0-4543-B7D9-0A95DAE7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933825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仓库人员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5C78C90-5848-4A5E-93AE-CFEE81C6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5295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批号效期 / 序列号 / 拣货复核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55A27E35-9935-4D35-A430-2A0F1704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771900"/>
            <a:ext cx="3390900" cy="13716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7343D7E2-3745-4B8E-B566-7170A60D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43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1C5C841E-D3B2-43A6-AAAD-F64788B7BF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ef51b04bd4a16"/>
          <a:stretch xmlns:a="http://schemas.openxmlformats.org/drawingml/2006/main"/>
        </p:blipFill>
        <p:spPr>
          <a:xfrm xmlns:a="http://schemas.openxmlformats.org/drawingml/2006/main">
            <a:off x="4543425" y="4010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B101888-7E21-4910-9851-23CF4D0E2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933825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配送 / 服务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F519D813-55A6-4C66-BB16-0CA9962C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55295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机构交付 / 签收 / 退换与售后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36DD228E-B2BA-4502-819A-D0B61174D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71900"/>
            <a:ext cx="3390900" cy="13716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45E90004-3402-40A0-817E-752B1CD0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43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B2EB5436-E545-469D-86FF-E9E481BC93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59bfbdacc4f96"/>
          <a:stretch xmlns:a="http://schemas.openxmlformats.org/drawingml/2006/main"/>
        </p:blipFill>
        <p:spPr>
          <a:xfrm xmlns:a="http://schemas.openxmlformats.org/drawingml/2006/main">
            <a:off x="8162925" y="4010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683F59BC-38D9-4DBA-8752-1FC3DD55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933825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财务人员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B192502E-DDA2-4DFB-BE7B-A30420EA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55295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发票 / 应收 / 核销 / 对账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67CE7DFB-3CC4-4E18-BAE8-C18B8D76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38800"/>
            <a:ext cx="64770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60E14FC4-F351-4058-A265-B73DAAD7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676900"/>
            <a:ext cx="621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角色不必看见所有数据，但必须共享同一业务事实</a:t>
            </a:r>
          </a:p>
        </p:txBody>
      </p:sp>
    </p:spTree>
    <p:extLst>
      <p:ext uri="{BB962C8B-B14F-4D97-AF65-F5344CB8AC3E}">
        <p14:creationId xmlns:p14="http://schemas.microsoft.com/office/powerpoint/2010/main" val="15395553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57167C8F-0D1A-4CA9-BC16-C4FE6A2A4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45F1D2D-1516-4050-9246-EAF837EF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 医药订货为什么不同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FCC5F1D-1CA4-41A9-ACFB-3B6B1C82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一张订单进入药品与器械两条管理轨道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1CD3435-EED4-4C24-9FCB-3A4E87B6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客户、商品、价格与订单共用一个底座；药品和器械在库存、扫码与追溯环节采用不同颗粒度。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81ECF7BC-E56A-43E2-BF39-8908AB6B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5A83FED-D2E5-4EC9-9A74-7358C5F24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B40425C-A10E-4A60-867E-BC4CDE0E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2E1D9AD9-E0B4-446D-ABCB-816D059C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820400" cy="3162300"/>
          </a:xfrm>
          <a:prstGeom xmlns:a="http://schemas.openxmlformats.org/drawingml/2006/main" prst="roundRect">
            <a:avLst>
              <a:gd name="adj" fmla="val 4819"/>
            </a:avLst>
          </a:prstGeom>
          <a:gradFill xmlns:a="http://schemas.openxmlformats.org/drawingml/2006/main">
            <a:gsLst>
              <a:gs pos="0">
                <a:srgbClr val="E9FAFC"/>
              </a:gs>
              <a:gs pos="48000">
                <a:srgbClr val="F7FBFC"/>
              </a:gs>
              <a:gs pos="100000">
                <a:srgbClr val="EDF6FF"/>
              </a:gs>
            </a:gsLst>
            <a:lin ang="8100000"/>
          </a:gradFill>
          <a:ln xmlns:a="http://schemas.openxmlformats.org/drawingml/2006/main" w="9525">
            <a:solidFill>
              <a:srgbClr val="BFE0E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DC1DB6DF-003A-46DF-B489-09B8317C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90800"/>
            <a:ext cx="1600200" cy="18097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B6ADEB05-A08A-403E-AFC4-48ED263CE6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9e1466765f42c8"/>
          <a:stretch xmlns:a="http://schemas.openxmlformats.org/drawingml/2006/main"/>
        </p:blipFill>
        <p:spPr>
          <a:xfrm xmlns:a="http://schemas.openxmlformats.org/drawingml/2006/main">
            <a:off x="1466850" y="27813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58B2F06-816D-4391-881C-DB11108A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337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客户与资料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E9F9C3C-094C-464D-B5DC-5A606624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90950"/>
            <a:ext cx="133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主体 · 附件 · 审核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C77830BF-0110-400E-9BB0-5E18C76F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323850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1CBD5B38-E52D-4190-A863-4BDB7171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590800"/>
            <a:ext cx="1600200" cy="18097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02B59493-1D9F-49B0-8F29-8D0AF8E121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457798faad49cf"/>
          <a:stretch xmlns:a="http://schemas.openxmlformats.org/drawingml/2006/main"/>
        </p:blipFill>
        <p:spPr>
          <a:xfrm xmlns:a="http://schemas.openxmlformats.org/drawingml/2006/main">
            <a:off x="3257550" y="27813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B619F8D-2990-49DC-B1FE-6AF95885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3337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药械商品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5CD63FA-FD69-4163-8BB6-AE27597D7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790950"/>
            <a:ext cx="133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批准注册 · 规格包装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39411027-AE79-40A3-9FA6-8902B52E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23850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60B42747-92AD-49A3-B3A3-AC87E0DE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590800"/>
            <a:ext cx="1600200" cy="18097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C002BAE3-DA61-4E02-A01F-E13EDAB9AE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26550bd0334b02"/>
          <a:stretch xmlns:a="http://schemas.openxmlformats.org/drawingml/2006/main"/>
        </p:blipFill>
        <p:spPr>
          <a:xfrm xmlns:a="http://schemas.openxmlformats.org/drawingml/2006/main">
            <a:off x="5048250" y="27813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13ED0DC-CF3F-4ECB-8644-4B77434A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3337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品牌商城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9311308-77E0-4506-937C-2659BD2F4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790950"/>
            <a:ext cx="133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目录 · 客户价 · 复购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61E2A2F-A5D3-4F5A-B9E9-6F7286BD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23850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0CBFF470-5D79-403E-A597-7BEA4B3B7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90800"/>
            <a:ext cx="1600200" cy="18097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073B49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8D90744D-FF32-4E0D-86B1-A2F2F1ECB5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62476208b4438"/>
          <a:stretch xmlns:a="http://schemas.openxmlformats.org/drawingml/2006/main"/>
        </p:blipFill>
        <p:spPr>
          <a:xfrm xmlns:a="http://schemas.openxmlformats.org/drawingml/2006/main">
            <a:off x="6838950" y="27813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9922C05-0D8D-4486-8568-AE4ACE84E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337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药品轨道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AB65F0D-B71A-4285-9C5D-2824B6ED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790950"/>
            <a:ext cx="133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DE6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6EA"/>
                </a:solidFill>
                <a:latin typeface="Microsoft YaHei"/>
                <a:ea typeface="Microsoft YaHei"/>
                <a:cs typeface="Microsoft YaHei"/>
              </a:rPr>
              <a:t>批号 · 效期 · 储存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38B9937C-AE70-49F0-8959-B01B914B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23850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F51285AD-7707-4476-A6CA-54DE3E73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90800"/>
            <a:ext cx="1600200" cy="18097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073B49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B3468E3B-0925-4940-AC0E-E9AA491F32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cd37d50be40ce"/>
          <a:stretch xmlns:a="http://schemas.openxmlformats.org/drawingml/2006/main"/>
        </p:blipFill>
        <p:spPr>
          <a:xfrm xmlns:a="http://schemas.openxmlformats.org/drawingml/2006/main">
            <a:off x="8629650" y="27813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A0601194-27EA-4DBF-9EDD-FF41F393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337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器械轨道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1EC2F9CF-83FD-4620-B519-111991FD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790950"/>
            <a:ext cx="133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DE6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6EA"/>
                </a:solidFill>
                <a:latin typeface="Microsoft YaHei"/>
                <a:ea typeface="Microsoft YaHei"/>
                <a:cs typeface="Microsoft YaHei"/>
              </a:rPr>
              <a:t>UDI · 批号/序列号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8312DC35-C0FB-408D-AE54-7C9EC939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238500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C077FE22-5156-4966-AEC7-830D1595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590800"/>
            <a:ext cx="1600200" cy="18097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CAD72112-D9E9-4569-A2CD-79514F07BE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08a02424084fe2"/>
          <a:stretch xmlns:a="http://schemas.openxmlformats.org/drawingml/2006/main"/>
        </p:blipFill>
        <p:spPr>
          <a:xfrm xmlns:a="http://schemas.openxmlformats.org/drawingml/2006/main">
            <a:off x="10420350" y="27813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D5D369E6-55DC-4D0C-B5F0-A8FD3BC8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3337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流向与对账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09855DE4-D61A-4291-AD60-490C1FC2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790950"/>
            <a:ext cx="133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签收 · 退货 · 召回定位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E888BFD5-3380-4307-8A82-457A388D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562600"/>
            <a:ext cx="6286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87B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64EFC4A8-FB6A-49D3-9AB6-4F6CDE04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600700"/>
            <a:ext cx="6019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一个客户 · 一张订单 · 药品批次与设备序列号双轨并行</a:t>
            </a:r>
          </a:p>
        </p:txBody>
      </p:sp>
    </p:spTree>
    <p:extLst>
      <p:ext uri="{BB962C8B-B14F-4D97-AF65-F5344CB8AC3E}">
        <p14:creationId xmlns:p14="http://schemas.microsoft.com/office/powerpoint/2010/main" val="12078322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C3AFA730-770D-427E-8E85-B2C46E89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D959D2F-3A07-4D87-9811-86CAF94D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医药商品管理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8051758-570F-4834-A288-BA5468A1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中成药、西药、耗材与设备同库管理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003EC29-27C2-44D3-B369-5C4B932C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四类商品统一建档，并按品类分别管理批准或注册信息、批次效期与序列号。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5BC161B1-518A-448C-9E9E-108139A0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9B49928-C5AF-4FEA-9168-E1814368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AD6B8EE-FD12-49DD-B9BC-7100F4EB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618164E0-E9D9-42E5-A1FD-998AC3B6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84860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CEAC102F-050C-417C-9D48-E3F8F6ACE4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333dadd35948c4"/>
          <a:srcRect xmlns:a="http://schemas.openxmlformats.org/drawingml/2006/main" l="0" t="14200" r="0" b="142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171700"/>
            <a:ext cx="7620000" cy="3409950"/>
          </a:xfrm>
          <a:prstGeom xmlns:a="http://schemas.openxmlformats.org/drawingml/2006/main" prst="roundRect">
            <a:avLst>
              <a:gd name="adj" fmla="val 4469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11353CE6-682D-4730-90A5-1C5EAA05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0505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9473710-F665-432E-AFCA-48B78BED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2410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药械商品管理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ECFE1A49-389D-480F-9427-67AFE2D5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057400"/>
            <a:ext cx="262890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BB2B1EE0-7626-4664-AEE7-0B40E921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2193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D44D3172-B6CE-4CF1-9C30-44459F8E67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80517d8bc44f1"/>
          <a:stretch xmlns:a="http://schemas.openxmlformats.org/drawingml/2006/main"/>
        </p:blipFill>
        <p:spPr>
          <a:xfrm xmlns:a="http://schemas.openxmlformats.org/drawingml/2006/main">
            <a:off x="9067800" y="22764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EE85ECB-87C0-459C-A3AA-FB47B639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1336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中成药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A1490EB-CE97-4751-998C-3A4B3137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419350"/>
            <a:ext cx="1771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感冒用药等中成药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FE0792F8-8024-4F2F-9493-C9795F1D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933700"/>
            <a:ext cx="262890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165F0E48-927F-458A-B7A9-8A5CEBFB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956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BCE99614-CB55-4054-B27C-620F07A792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72b41469cb439a"/>
          <a:stretch xmlns:a="http://schemas.openxmlformats.org/drawingml/2006/main"/>
        </p:blipFill>
        <p:spPr>
          <a:xfrm xmlns:a="http://schemas.openxmlformats.org/drawingml/2006/main">
            <a:off x="9067800" y="31527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AFF7F6A7-3CAF-4096-8C59-A55060D0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009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西药 / 常用药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D364555-7E03-45A8-B336-D92655B50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295650"/>
            <a:ext cx="1771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维生素及常用西药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C675D0AA-2F61-4A93-8871-2F1AC413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810000"/>
            <a:ext cx="262890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CE918163-FA28-48EE-AEA1-416E0017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9719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BF67DA04-9333-406F-AE21-B0C2D75A66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ecb8a8bee4322"/>
          <a:stretch xmlns:a="http://schemas.openxmlformats.org/drawingml/2006/main"/>
        </p:blipFill>
        <p:spPr>
          <a:xfrm xmlns:a="http://schemas.openxmlformats.org/drawingml/2006/main">
            <a:off x="9067800" y="40290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99319AC1-753C-472D-96AE-9632C8B2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8862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医用耗材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4F28283-BB85-4D54-B326-A1523319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4171950"/>
            <a:ext cx="1771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冷敷贴等批次商品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DF1E57CF-28E2-4D9B-8AE5-7F0EF0480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686300"/>
            <a:ext cx="262890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椭圆 27">
            <a:extLst xmlns:a="http://schemas.openxmlformats.org/drawingml/2006/main">
              <a:ext uri="{FF2B5EF4-FFF2-40B4-BE49-F238E27FC236}">
                <a16:creationId xmlns:a16="http://schemas.microsoft.com/office/drawing/2014/main" id="{2398ACA3-CAC5-4CCB-A93E-92AB5836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8482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图片 61">
            <a:extLst xmlns:a="http://schemas.openxmlformats.org/drawingml/2006/main">
              <a:ext uri="{FF2B5EF4-FFF2-40B4-BE49-F238E27FC236}">
                <a16:creationId xmlns:a16="http://schemas.microsoft.com/office/drawing/2014/main" id="{AD441C0D-F04A-4AE6-817E-0FC7888956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f761f75b744fb2"/>
          <a:stretch xmlns:a="http://schemas.openxmlformats.org/drawingml/2006/main"/>
        </p:blipFill>
        <p:spPr>
          <a:xfrm xmlns:a="http://schemas.openxmlformats.org/drawingml/2006/main">
            <a:off x="9067800" y="4905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50614BCB-DA5B-4CED-B123-F555FBBD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47625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医疗设备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F03DE546-EBF1-4E5B-8901-ADB697C9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5048250"/>
            <a:ext cx="1771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雾化 / 制氧组合多规格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53053CD6-70D7-445C-AF8A-7459B0B3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886450"/>
            <a:ext cx="6477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B14319EB-DBB4-4E1F-98D1-2E43E77D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924550"/>
            <a:ext cx="6210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同一后台按商品特性选择批号效期或序列号管理</a:t>
            </a:r>
          </a:p>
        </p:txBody>
      </p:sp>
    </p:spTree>
    <p:extLst>
      <p:ext uri="{BB962C8B-B14F-4D97-AF65-F5344CB8AC3E}">
        <p14:creationId xmlns:p14="http://schemas.microsoft.com/office/powerpoint/2010/main" val="12686401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703EF2B7-1CB3-4A01-BC65-47D58257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08C734F-D345-4E5B-BFC5-AE5CA32B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客户准入与首营资料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4C5B05C-5288-4BF4-B7FE-F665F7DDB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首营不是上传一张证照，而是让资料在采购与订货时随手可查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8A8ECF8-2FD0-432E-8E8E-AD30680C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现有系统可留存厂商许可证、客户营业执照及商品首营资料，并通过客户注册审核承接基础准入。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C857576E-3A11-4108-9122-5D055C55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63C4C05-9621-4461-BB98-CEB076E3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6831F27-63B0-4F22-B309-8864E11E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30BE678-3ECD-49C7-AB7C-A9E450A4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57550"/>
            <a:ext cx="10048875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D8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FF89F574-9766-49B7-9D7D-19844B4A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0300"/>
            <a:ext cx="186690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9ABA0B78-9EDD-41BE-93E0-A8CA1416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908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625BEFE-46E8-42E9-9260-BE1CBA87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4C10331-8E1D-4452-80AF-8E6530E1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48000"/>
            <a:ext cx="1485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客户注册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60CB080-46AA-40DA-81E8-44DB6A52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专属链接 / 二维码 / 业务员邀请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F0123870-644D-4689-9953-D66ED6CA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31051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807E27A1-B5EB-4D7F-93A6-816BA687F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400300"/>
            <a:ext cx="186690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5837A4E4-61DC-4EAA-8FCC-B65D53B3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5908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64D3BE8-B7DD-4456-AEE0-8A77842D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609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3994D371-156E-4DB9-9ACE-4F4CDB11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048000"/>
            <a:ext cx="1485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3A0C70D-6FE9-47FD-925D-0DE23A76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52425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营业执照、合同与通用附件留档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C903AA6C-AC30-4A7C-8997-C25D3F90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051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7AF630B9-61C7-4F81-99D5-90D63B09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400300"/>
            <a:ext cx="186690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0F098744-A00B-4559-BE52-0C0A0FAD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5908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0208137B-172B-4DE2-8202-C919F3CD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609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90B7CC4-31D8-4963-AE2E-A3FFC332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048000"/>
            <a:ext cx="1485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商品资料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F1CEC94D-BA11-44E0-9ACD-BD3B4B464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52425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批准/注册信息、检查报告、厂商许可证下载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62794642-1128-4B2A-A6D4-8755E1D1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1051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6CB45CEE-3E86-4CAB-9CA3-E0B507F85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400300"/>
            <a:ext cx="186690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D3CF4F12-04D5-4B58-95E0-CD3B8B506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908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696A4129-CBD9-4F90-8540-4FB0B821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09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CA84EF82-6D8D-46E2-81B4-CBCB2D6B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048000"/>
            <a:ext cx="1485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人工审核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3A130031-6B1C-4217-8CFD-471179888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52425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按企业制度确认客户与商品资料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C9615EEC-DA8D-4C3F-BEE6-6800A44A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31051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BBFB6598-7490-4242-AE71-0C4081EA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400300"/>
            <a:ext cx="1866900" cy="1790700"/>
          </a:xfrm>
          <a:prstGeom xmlns:a="http://schemas.openxmlformats.org/drawingml/2006/main" prst="roundRect">
            <a:avLst>
              <a:gd name="adj" fmla="val 8511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DB2E3D5D-88AB-4A1F-BE92-364D4A9BD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5908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0E55DCDB-24A8-4B3D-B92E-25F920D3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609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47A201B6-5D41-4184-A4A3-1CC080C1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3048000"/>
            <a:ext cx="1485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目录定价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879FF28A-03FC-4A31-ADF0-663B11F11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3524250"/>
            <a:ext cx="1485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rPr>
              <a:t>按客户类型、区域、指定客户配置可订范围和价格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1F4B7C7B-D42E-466B-9727-4D819371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914900"/>
            <a:ext cx="8191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FFE50141-F19D-4D17-A0F6-CBA6B298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953000"/>
            <a:ext cx="792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系统帮助资料在线、审核留痕；质量判断仍由企业授权人员负责</a:t>
            </a:r>
          </a:p>
        </p:txBody>
      </p:sp>
    </p:spTree>
    <p:extLst>
      <p:ext uri="{BB962C8B-B14F-4D97-AF65-F5344CB8AC3E}">
        <p14:creationId xmlns:p14="http://schemas.microsoft.com/office/powerpoint/2010/main" val="18333367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585EB8A3-80ED-4877-B615-D44F8C21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E20501B-838B-41E9-B031-C50F0484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品牌订货商城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B65D028-945C-4F23-A44D-1871D2A7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4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搭建企业自己的医药品牌订货商城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2970181-5275-4244-86CB-CB493687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域名、Logo、色彩、首页模块、药品/耗材/器械分类、资料专区与服务入口都可按品牌经营。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1FEB800F-17FF-467F-86F4-428777FD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D4A6AF7-0A69-4122-B4DD-6D1CD34A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0822A8F-2AF5-40EB-84EE-AA01EC50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68E29A46-95A4-45D2-AAF0-8AA9699E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4095750" cy="3524250"/>
          </a:xfrm>
          <a:prstGeom xmlns:a="http://schemas.openxmlformats.org/drawingml/2006/main" prst="roundRect">
            <a:avLst>
              <a:gd name="adj" fmla="val 4324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B6270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E0FD42E4-1603-4CA8-91F2-D5D39EED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76500"/>
            <a:ext cx="333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让客户认品牌，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也能快速找到对的药械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274A4AD3-EC19-4981-9B6D-82AFC42F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81400"/>
            <a:ext cx="933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7F7A8F7-F3BF-4384-AD4E-FCC42A015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00450"/>
            <a:ext cx="781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品牌识别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BF745EAB-5F43-44BA-BE82-4A2A63045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3609975"/>
            <a:ext cx="2266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rPr>
              <a:t>Logo / 色彩 / 登录页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92CF0384-A515-4781-868D-443BC12E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29075"/>
            <a:ext cx="933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A7167AF-EBC1-4F90-8698-762812FC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48125"/>
            <a:ext cx="781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行业货架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08C3E039-3570-4F7A-B2BE-6DD0CB74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057650"/>
            <a:ext cx="2266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rPr>
              <a:t>中西药 / 中药 / 耗材 / 设备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DA926C56-BDD1-4DFE-9EB3-8565E953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76750"/>
            <a:ext cx="933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69146F7-B5FF-44E4-AAAA-69DF26ED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95800"/>
            <a:ext cx="781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资料专区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E2A1959D-96D5-419A-91EA-C0D41CCC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505325"/>
            <a:ext cx="2266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rPr>
              <a:t>批准注册 / 说明书 / 首营资料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54F7DEF8-422B-4E2C-978E-DA014D0A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24425"/>
            <a:ext cx="933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4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7DF03D3-D316-47F4-8F3E-81BB9375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43475"/>
            <a:ext cx="781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服务入口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2B84440-57D5-4FDB-B8FC-4F76EB5D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953000"/>
            <a:ext cx="2266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3E8EB"/>
                </a:solidFill>
                <a:latin typeface="Microsoft YaHei"/>
                <a:ea typeface="Microsoft YaHei"/>
                <a:cs typeface="Microsoft YaHei"/>
              </a:rPr>
              <a:t>订单 / 对账 / 客服 / 业务员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F39DE8EF-DB1E-4032-9B6E-5D38A29D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133600"/>
            <a:ext cx="63436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4F99A1FC-135D-4879-A837-064284DA67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1c76b315884872"/>
          <a:srcRect xmlns:a="http://schemas.openxmlformats.org/drawingml/2006/main" l="0" t="11121" r="0" b="111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76850" y="2247900"/>
            <a:ext cx="6115050" cy="2971800"/>
          </a:xfrm>
          <a:prstGeom xmlns:a="http://schemas.openxmlformats.org/drawingml/2006/main" prst="roundRect">
            <a:avLst>
              <a:gd name="adj" fmla="val 5128"/>
            </a:avLst>
          </a:prstGeom>
        </p:spPr>
      </p:pic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681B3E7F-D788-44D9-9CCC-CC580B67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010150"/>
            <a:ext cx="61150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5910E584-AF14-4FBF-ADE3-22BEEE00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81250"/>
            <a:ext cx="1390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F4B662E-D26F-4E75-A0F9-CB8508AA2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400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真实 PC 订货商城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6E39DCE-B641-4BD7-803C-99EC2098B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314950"/>
            <a:ext cx="581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中成药、西药、医用耗材与医疗设备同屏订货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9E978623-3CA1-4D7E-86B1-4A99273C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905500"/>
            <a:ext cx="8001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B7C1061-59D2-45FE-B15E-E59DB4AF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943600"/>
            <a:ext cx="773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企业有自己的数字门店，真实药械、规格与客户价格直接进入订货场景</a:t>
            </a:r>
          </a:p>
        </p:txBody>
      </p:sp>
    </p:spTree>
    <p:extLst>
      <p:ext uri="{BB962C8B-B14F-4D97-AF65-F5344CB8AC3E}">
        <p14:creationId xmlns:p14="http://schemas.microsoft.com/office/powerpoint/2010/main" val="12443801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4" name="矩形: 圆角 63">
            <a:extLst xmlns:a="http://schemas.openxmlformats.org/drawingml/2006/main">
              <a:ext uri="{FF2B5EF4-FFF2-40B4-BE49-F238E27FC236}">
                <a16:creationId xmlns:a16="http://schemas.microsoft.com/office/drawing/2014/main" id="{87A25AD6-B6E5-4982-9663-70E850C7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8301E9B-8E79-4463-A4B4-2F075B0F8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品牌订货商城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2F8E4E4-1E53-4CC0-96EC-FB607C75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行业装修模板，组织医药品牌与订货货架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C72261E-6939-432C-BA31-B056EF55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模板只是起点：可组合品牌馆、中西药分类、耗材器械专区、合同目录、常购和资料下载。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9C8684DC-2766-42A5-B8D9-62783F32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7FA51F9-AC38-4E9D-A71F-AAD89456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4BC86A3-307D-46E5-BE04-ACF13C65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6910C9A-E988-4461-B54F-5DE732EB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7185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82A747E3-8370-4067-A3FF-C9A653F0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09800"/>
            <a:ext cx="3143250" cy="685800"/>
          </a:xfrm>
          <a:prstGeom xmlns:a="http://schemas.openxmlformats.org/drawingml/2006/main" prst="roundRect">
            <a:avLst>
              <a:gd name="adj" fmla="val 16667"/>
            </a:avLst>
          </a:prstGeom>
          <a:gradFill xmlns:a="http://schemas.openxmlformats.org/drawingml/2006/main">
            <a:gsLst>
              <a:gs pos="0">
                <a:srgbClr val="129FD3"/>
              </a:gs>
              <a:gs pos="100000">
                <a:srgbClr val="18A8C7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2F730AB7-73A2-4307-B35E-3C48D4704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62200"/>
            <a:ext cx="857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52A44C08-349F-4337-9911-05BA3B01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15621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3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5814BE0E-C4FC-4A36-B27A-BA948385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29FD3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D1435EB9-EA83-4544-A989-EA556AAB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B251BD2E-346E-4612-A385-2A6F47BD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4BC94EB-1A47-4702-91F6-2E404CE65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专业医药蓝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BD623C8-E2DE-4153-BB1F-7CA9B843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3343275"/>
            <a:ext cx="1543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西药 / OTC / 常用药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489938FE-E4B0-49C8-AD44-C4289552B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095500"/>
            <a:ext cx="337185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68FF01F8-5FA9-455D-8807-4F888B3F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09800"/>
            <a:ext cx="3143250" cy="685800"/>
          </a:xfrm>
          <a:prstGeom xmlns:a="http://schemas.openxmlformats.org/drawingml/2006/main" prst="roundRect">
            <a:avLst>
              <a:gd name="adj" fmla="val 16667"/>
            </a:avLst>
          </a:prstGeom>
          <a:gradFill xmlns:a="http://schemas.openxmlformats.org/drawingml/2006/main">
            <a:gsLst>
              <a:gs pos="0">
                <a:srgbClr val="087B86"/>
              </a:gs>
              <a:gs pos="100000">
                <a:srgbClr val="18A8C7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A5CE2F52-2938-4175-99A7-0EF290AA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362200"/>
            <a:ext cx="857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2A07E95B-BC36-4646-9DBC-C6EAB649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552700"/>
            <a:ext cx="15621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3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6276CC1D-75B9-48FE-B56A-1F2B4153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87B86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C0530183-4A74-462F-BDDC-E13B61B5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D2DF2112-99A6-443C-BD97-76EA9B42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1F990FE1-FE7A-4D58-8843-9801126C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3337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草本青绿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8EA6E645-FAAD-4F23-AE83-C26EEF20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343275"/>
            <a:ext cx="1543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中药材 / 中药饮片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E8A734A3-69CD-42FE-8608-AC7CDBFA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95500"/>
            <a:ext cx="337185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EA9E1A01-CFC1-4106-BB0C-CC964F19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09800"/>
            <a:ext cx="3143250" cy="685800"/>
          </a:xfrm>
          <a:prstGeom xmlns:a="http://schemas.openxmlformats.org/drawingml/2006/main" prst="roundRect">
            <a:avLst>
              <a:gd name="adj" fmla="val 16667"/>
            </a:avLst>
          </a:prstGeom>
          <a:gradFill xmlns:a="http://schemas.openxmlformats.org/drawingml/2006/main">
            <a:gsLst>
              <a:gs pos="0">
                <a:srgbClr val="062B38"/>
              </a:gs>
              <a:gs pos="100000">
                <a:srgbClr val="18A8C7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88C46A9C-568F-4831-8118-175B65B6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362200"/>
            <a:ext cx="857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CADCFB69-AA82-4127-802E-4EA79FAB6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552700"/>
            <a:ext cx="15621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3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38228602-4A3D-4405-82B2-F5719D01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62B38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24036A55-73AA-417E-80E3-51F76236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884A7D58-DF7F-4CDF-BDBB-BD0F39C8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02895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113A6550-8A6F-449A-A8C5-5F90C8E9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3337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高端深色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3FD542CB-6CC7-4EC9-82D3-22B4FA3A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343275"/>
            <a:ext cx="1543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医疗设备 / 品牌专区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1969CB1E-755F-43CD-9F4F-49B00A46C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337185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F032C5F9-570B-422B-9025-5F11F07E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19550"/>
            <a:ext cx="3143250" cy="685800"/>
          </a:xfrm>
          <a:prstGeom xmlns:a="http://schemas.openxmlformats.org/drawingml/2006/main" prst="roundRect">
            <a:avLst>
              <a:gd name="adj" fmla="val 16667"/>
            </a:avLst>
          </a:prstGeom>
          <a:gradFill xmlns:a="http://schemas.openxmlformats.org/drawingml/2006/main">
            <a:gsLst>
              <a:gs pos="0">
                <a:srgbClr val="F19C49"/>
              </a:gs>
              <a:gs pos="100000">
                <a:srgbClr val="18A8C7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0230644B-0D8A-4FFD-9AE8-ED32D0AB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857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F2995BEC-C82C-47E9-822F-421264E6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62450"/>
            <a:ext cx="15621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3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1C52C68A-1643-47AC-ACA2-68A02E07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19C49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86EBE656-08AB-4666-A6B6-128A4133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7E03FE63-CEA8-4823-968A-27F475C32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A574D0F2-2D06-4B13-B193-5D6118028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435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健康暖橙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55A1081A-2081-45BB-8373-365F991A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153025"/>
            <a:ext cx="1543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家用器械 / 服务入口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90943D05-7644-49FD-97DF-5FD0F142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905250"/>
            <a:ext cx="337185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2B5FDACF-F759-4E8F-BC4B-401DEA3F2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019550"/>
            <a:ext cx="3143250" cy="685800"/>
          </a:xfrm>
          <a:prstGeom xmlns:a="http://schemas.openxmlformats.org/drawingml/2006/main" prst="roundRect">
            <a:avLst>
              <a:gd name="adj" fmla="val 16667"/>
            </a:avLst>
          </a:prstGeom>
          <a:gradFill xmlns:a="http://schemas.openxmlformats.org/drawingml/2006/main">
            <a:gsLst>
              <a:gs pos="0">
                <a:srgbClr val="2E9F72"/>
              </a:gs>
              <a:gs pos="100000">
                <a:srgbClr val="18A8C7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46" name="矩形: 圆角 45">
            <a:extLst xmlns:a="http://schemas.openxmlformats.org/drawingml/2006/main">
              <a:ext uri="{FF2B5EF4-FFF2-40B4-BE49-F238E27FC236}">
                <a16:creationId xmlns:a16="http://schemas.microsoft.com/office/drawing/2014/main" id="{84DA2649-A326-4E54-8B35-2FFA11DA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171950"/>
            <a:ext cx="857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矩形: 圆角 46">
            <a:extLst xmlns:a="http://schemas.openxmlformats.org/drawingml/2006/main">
              <a:ext uri="{FF2B5EF4-FFF2-40B4-BE49-F238E27FC236}">
                <a16:creationId xmlns:a16="http://schemas.microsoft.com/office/drawing/2014/main" id="{74F78050-CB22-4348-86BF-DFA62A19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362450"/>
            <a:ext cx="15621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3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: 圆角 47">
            <a:extLst xmlns:a="http://schemas.openxmlformats.org/drawingml/2006/main">
              <a:ext uri="{FF2B5EF4-FFF2-40B4-BE49-F238E27FC236}">
                <a16:creationId xmlns:a16="http://schemas.microsoft.com/office/drawing/2014/main" id="{5C959B86-D489-4C97-9B8E-C94F2566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2E9F72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: 圆角 48">
            <a:extLst xmlns:a="http://schemas.openxmlformats.org/drawingml/2006/main">
              <a:ext uri="{FF2B5EF4-FFF2-40B4-BE49-F238E27FC236}">
                <a16:creationId xmlns:a16="http://schemas.microsoft.com/office/drawing/2014/main" id="{A8D3B0CE-CA02-42C3-8F8C-60CEB01F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矩形: 圆角 49">
            <a:extLst xmlns:a="http://schemas.openxmlformats.org/drawingml/2006/main">
              <a:ext uri="{FF2B5EF4-FFF2-40B4-BE49-F238E27FC236}">
                <a16:creationId xmlns:a16="http://schemas.microsoft.com/office/drawing/2014/main" id="{85D51D28-4156-4548-8A13-A5ABB3AE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7C5260ED-A4F6-4B15-BC1A-BFF6C2559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1435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医药商业</a:t>
            </a:r>
          </a:p>
        </p:txBody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728B57A1-603F-44C4-A866-22B1DA6A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153025"/>
            <a:ext cx="1543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常购 / 合同目录 / 渠道政策</a:t>
            </a:r>
          </a:p>
        </p:txBody>
      </p:sp>
      <p:sp>
        <p:nvSpPr>
          <p:cNvPr id="53" name="矩形: 圆角 52">
            <a:extLst xmlns:a="http://schemas.openxmlformats.org/drawingml/2006/main">
              <a:ext uri="{FF2B5EF4-FFF2-40B4-BE49-F238E27FC236}">
                <a16:creationId xmlns:a16="http://schemas.microsoft.com/office/drawing/2014/main" id="{5435B271-3B00-4CC1-826D-EFB11F44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905250"/>
            <a:ext cx="337185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4" name="矩形: 圆角 53">
            <a:extLst xmlns:a="http://schemas.openxmlformats.org/drawingml/2006/main">
              <a:ext uri="{FF2B5EF4-FFF2-40B4-BE49-F238E27FC236}">
                <a16:creationId xmlns:a16="http://schemas.microsoft.com/office/drawing/2014/main" id="{FEB7F367-8B20-4231-9F87-C957D275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19550"/>
            <a:ext cx="3143250" cy="685800"/>
          </a:xfrm>
          <a:prstGeom xmlns:a="http://schemas.openxmlformats.org/drawingml/2006/main" prst="roundRect">
            <a:avLst>
              <a:gd name="adj" fmla="val 16667"/>
            </a:avLst>
          </a:prstGeom>
          <a:gradFill xmlns:a="http://schemas.openxmlformats.org/drawingml/2006/main">
            <a:gsLst>
              <a:gs pos="0">
                <a:srgbClr val="6957B8"/>
              </a:gs>
              <a:gs pos="100000">
                <a:srgbClr val="18A8C7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55" name="矩形: 圆角 54">
            <a:extLst xmlns:a="http://schemas.openxmlformats.org/drawingml/2006/main">
              <a:ext uri="{FF2B5EF4-FFF2-40B4-BE49-F238E27FC236}">
                <a16:creationId xmlns:a16="http://schemas.microsoft.com/office/drawing/2014/main" id="{17E40241-CE80-4E2E-8001-CE93E9C1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171950"/>
            <a:ext cx="857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矩形: 圆角 55">
            <a:extLst xmlns:a="http://schemas.openxmlformats.org/drawingml/2006/main">
              <a:ext uri="{FF2B5EF4-FFF2-40B4-BE49-F238E27FC236}">
                <a16:creationId xmlns:a16="http://schemas.microsoft.com/office/drawing/2014/main" id="{A3C41A34-E19A-4159-A72A-7E90B1BE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62450"/>
            <a:ext cx="15621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3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: 圆角 56">
            <a:extLst xmlns:a="http://schemas.openxmlformats.org/drawingml/2006/main">
              <a:ext uri="{FF2B5EF4-FFF2-40B4-BE49-F238E27FC236}">
                <a16:creationId xmlns:a16="http://schemas.microsoft.com/office/drawing/2014/main" id="{B8A37DE3-04DC-42FD-8DC6-795EB4BF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6957B8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矩形: 圆角 57">
            <a:extLst xmlns:a="http://schemas.openxmlformats.org/drawingml/2006/main">
              <a:ext uri="{FF2B5EF4-FFF2-40B4-BE49-F238E27FC236}">
                <a16:creationId xmlns:a16="http://schemas.microsoft.com/office/drawing/2014/main" id="{CC49D6C0-ED44-4AAA-9B12-7BD9BD33D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矩形: 圆角 58">
            <a:extLst xmlns:a="http://schemas.openxmlformats.org/drawingml/2006/main">
              <a:ext uri="{FF2B5EF4-FFF2-40B4-BE49-F238E27FC236}">
                <a16:creationId xmlns:a16="http://schemas.microsoft.com/office/drawing/2014/main" id="{E7372889-0EB5-4F1D-90F9-19AF27D1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838700"/>
            <a:ext cx="76200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675A83C3-1B6B-49EC-809D-28157448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1435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终端采购</a:t>
            </a:r>
          </a:p>
        </p:txBody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0A2C2595-2072-49BF-A7F2-2597E3B2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5153025"/>
            <a:ext cx="1543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分类 / 批量下单 / 对账</a:t>
            </a:r>
          </a:p>
        </p:txBody>
      </p:sp>
      <p:sp>
        <p:nvSpPr>
          <p:cNvPr id="62" name="矩形: 圆角 61">
            <a:extLst xmlns:a="http://schemas.openxmlformats.org/drawingml/2006/main">
              <a:ext uri="{FF2B5EF4-FFF2-40B4-BE49-F238E27FC236}">
                <a16:creationId xmlns:a16="http://schemas.microsoft.com/office/drawing/2014/main" id="{3922AA29-59D0-45C5-90CF-B0C652B00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886450"/>
            <a:ext cx="5905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87B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矩形 62">
            <a:extLst xmlns:a="http://schemas.openxmlformats.org/drawingml/2006/main">
              <a:ext uri="{FF2B5EF4-FFF2-40B4-BE49-F238E27FC236}">
                <a16:creationId xmlns:a16="http://schemas.microsoft.com/office/drawing/2014/main" id="{C264CAC7-937D-41B1-AA39-D8845C88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924550"/>
            <a:ext cx="5638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选模板 → 换品牌 → 搭楼层 → 上商品 → 持续运营</a:t>
            </a:r>
          </a:p>
        </p:txBody>
      </p:sp>
    </p:spTree>
    <p:extLst>
      <p:ext uri="{BB962C8B-B14F-4D97-AF65-F5344CB8AC3E}">
        <p14:creationId xmlns:p14="http://schemas.microsoft.com/office/powerpoint/2010/main" val="55393050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734B7B53-1B70-4EB4-A80B-6FC48820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67BE091-A1C6-4149-8A3C-DBD3AF7C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医药商品主数据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C12BCA3-2457-4D68-8774-BB22374E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商品主档把“订的是哪一种药、哪一个规格”说清楚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C81D452-6F53-4FE5-A65E-FB8E66F1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中成药、西药、耗材与设备统一沉淀名称、编号、分类、规格、单位和价格，客户下单与仓库出库保持同一口径。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F4C660B8-FC05-4442-9641-0D83C686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2552044-A53D-451F-BC7C-7EE0ECC2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0BD4109-FBB6-46D2-9E8B-5F9A5223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67AFA3D-CD76-4225-AE1C-FC4533B9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7531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5FBA38FF-C53F-4859-823C-E8B683FA9A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c87e7a48e49f6"/>
          <a:srcRect xmlns:a="http://schemas.openxmlformats.org/drawingml/2006/main" l="0" t="69" r="0" b="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209800"/>
            <a:ext cx="5524500" cy="3448050"/>
          </a:xfrm>
          <a:prstGeom xmlns:a="http://schemas.openxmlformats.org/drawingml/2006/main" prst="roundRect">
            <a:avLst>
              <a:gd name="adj" fmla="val 442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F255D087-C107-48A7-A853-D059B1DD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43150"/>
            <a:ext cx="1276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7BE2E7A-063E-4D21-A049-D27B2934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62200"/>
            <a:ext cx="112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医药商品主档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2E4E9D9A-C56A-497E-A7D9-753E18B1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095500"/>
            <a:ext cx="4705350" cy="3676650"/>
          </a:xfrm>
          <a:prstGeom xmlns:a="http://schemas.openxmlformats.org/drawingml/2006/main" prst="roundRect">
            <a:avLst>
              <a:gd name="adj" fmla="val 4145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7C775A63-B10D-4E02-ABC9-6D3AA1095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3622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药品基础档案 + 行业扩展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56937061-9587-4CD6-95F7-C2FE91AE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009900"/>
            <a:ext cx="1047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183FDFC-CB26-401B-BECE-6481B177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028950"/>
            <a:ext cx="895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基础字段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AC86267-A655-4989-AAE8-FC9F317F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194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rPr>
              <a:t>名称 / 编号 / 分类 / 品牌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7155B76D-F8CE-4FB0-A5C5-8624D8D9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486150"/>
            <a:ext cx="1047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92275E40-93AC-43A3-A630-44D71241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505200"/>
            <a:ext cx="895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订货字段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FA24CDF-6C6E-47F9-A07F-6740C3F5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956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rPr>
              <a:t>规格 / 条码 / 单位 / 多单位换算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7431C24D-D3D9-4BD9-A67F-A46BD520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962400"/>
            <a:ext cx="1047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C22DBAA-A2B1-4F7B-A11D-8D47CEC7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981450"/>
            <a:ext cx="895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药品字段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83D88D8-6F8A-48AF-9D1F-EC3226F0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9719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rPr>
              <a:t>批准文号 / 生产厂商 / 储存条件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201B0188-DF5E-43A6-B707-BFEEB823A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438650"/>
            <a:ext cx="1047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C6639F0F-04E6-4598-A83D-955633E8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57700"/>
            <a:ext cx="895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批次字段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5B63CC45-31AA-454A-8962-1DAEF646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4481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rPr>
              <a:t>批号 / 生产日期 / 失效日期 / 预警天数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38387621-15AA-4722-BD88-AA54CA351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914900"/>
            <a:ext cx="1047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EDF5782-3BB0-4B20-A907-B90C375F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933950"/>
            <a:ext cx="895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扩展信息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76E18306-2511-45B5-B3F3-620E7ADC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9244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BEE"/>
                </a:solidFill>
                <a:latin typeface="Microsoft YaHei"/>
                <a:ea typeface="Microsoft YaHei"/>
                <a:cs typeface="Microsoft YaHei"/>
              </a:rPr>
              <a:t>通用名、剂型、OTC与追溯信息可按企业需要承接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F3324B0F-624E-43FE-B777-7AD749DC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905500"/>
            <a:ext cx="65151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A4D818D4-1423-4691-9924-FFFFECFB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943600"/>
            <a:ext cx="6248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基础字段、批次字段与扩展信息分层呈现，商品档案更清晰</a:t>
            </a:r>
          </a:p>
        </p:txBody>
      </p:sp>
    </p:spTree>
    <p:extLst>
      <p:ext uri="{BB962C8B-B14F-4D97-AF65-F5344CB8AC3E}">
        <p14:creationId xmlns:p14="http://schemas.microsoft.com/office/powerpoint/2010/main" val="141377446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矩形: 圆角 47">
            <a:extLst xmlns:a="http://schemas.openxmlformats.org/drawingml/2006/main">
              <a:ext uri="{FF2B5EF4-FFF2-40B4-BE49-F238E27FC236}">
                <a16:creationId xmlns:a16="http://schemas.microsoft.com/office/drawing/2014/main" id="{959868DB-22D5-417E-B64A-9D2EDF67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9E3C90B-81B8-4372-B8B2-B2FDB03D5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医药商品主数据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4830B72-506D-4547-B4C5-64A22069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药品、耗材与设备，管理重点各不相同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5A8EA87-D836-40D5-8233-8CD4482B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药品关注批准信息和批号效期，器械关注注册信息、DI 与序列号，企业个性化字段也可继续承接。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FAA5C578-6CFF-44E6-BE1C-25FC2DE3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7C3EDE1-A4BB-45B6-A55D-46F2B92AA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B56A8D1-C8B3-4477-9AEE-35A5C936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DA8D505-21EE-41B4-AB65-EF93AF51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21970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1A4516D1-4D9C-4AD7-9D75-7646E5CB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574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1C5A4761-B63F-4D3F-AD0E-83F82AF59E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459f085ce34301"/>
          <a:stretch xmlns:a="http://schemas.openxmlformats.org/drawingml/2006/main"/>
        </p:blipFill>
        <p:spPr>
          <a:xfrm xmlns:a="http://schemas.openxmlformats.org/drawingml/2006/main">
            <a:off x="876300" y="23145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97248FC-BE6D-4C7A-A1C6-4A4931BE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90750"/>
            <a:ext cx="436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药品基础档案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DF579D1-B783-44D6-9974-66F0AB02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476500"/>
            <a:ext cx="436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商品名、规格、批准文号、生产厂商、储存条件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A1925492-66FA-478A-84BE-6CD08DC7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521970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AB8397EA-EC51-4614-A7D2-6720FE57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146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图片 61">
            <a:extLst xmlns:a="http://schemas.openxmlformats.org/drawingml/2006/main">
              <a:ext uri="{FF2B5EF4-FFF2-40B4-BE49-F238E27FC236}">
                <a16:creationId xmlns:a16="http://schemas.microsoft.com/office/drawing/2014/main" id="{A01B72E7-5425-4D6E-A438-126CCE6C98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34f559a1f44b0"/>
          <a:stretch xmlns:a="http://schemas.openxmlformats.org/drawingml/2006/main"/>
        </p:blipFill>
        <p:spPr>
          <a:xfrm xmlns:a="http://schemas.openxmlformats.org/drawingml/2006/main">
            <a:off x="876300" y="31718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D82F86B-72D2-45F1-B951-2EE52EAE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48000"/>
            <a:ext cx="436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药品批次档案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0E2CD56-FE47-4690-8283-3133C16A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333750"/>
            <a:ext cx="436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批号、生产日期、失效日期、预警天数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F65948DC-BBE5-4B40-8C05-4295DAA9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521970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280C1746-0A9C-4121-A65A-7ECB6F7F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719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7" name="图片 66">
            <a:extLst xmlns:a="http://schemas.openxmlformats.org/drawingml/2006/main">
              <a:ext uri="{FF2B5EF4-FFF2-40B4-BE49-F238E27FC236}">
                <a16:creationId xmlns:a16="http://schemas.microsoft.com/office/drawing/2014/main" id="{7832CD2A-98E3-4274-A96D-EE135BD3E5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5b686713684678"/>
          <a:stretch xmlns:a="http://schemas.openxmlformats.org/drawingml/2006/main"/>
        </p:blipFill>
        <p:spPr>
          <a:xfrm xmlns:a="http://schemas.openxmlformats.org/drawingml/2006/main">
            <a:off x="876300" y="40290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910A3D75-7FFC-4EE4-A125-D0B6CDDC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436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器械基础档案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AC4BB22-5EAB-4580-B692-1F5C64A60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191000"/>
            <a:ext cx="436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注册证号、器械类别、生产厂商、DI、附件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923DCAF2-7B6B-4E0C-8313-893E81A0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521970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EA5A8A5F-B62D-4F26-ABDE-37BD0571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291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2C0266B3-6CE3-4A3F-BABB-843A58156C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b1a0b9e6d44c3b"/>
          <a:stretch xmlns:a="http://schemas.openxmlformats.org/drawingml/2006/main"/>
        </p:blipFill>
        <p:spPr>
          <a:xfrm xmlns:a="http://schemas.openxmlformats.org/drawingml/2006/main">
            <a:off x="876300" y="48863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7677630-443B-46FC-9980-5C848CE0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62500"/>
            <a:ext cx="436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企业扩展信息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5990BCD-D998-4F43-978E-5629624B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48250"/>
            <a:ext cx="436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通用名、剂型、处方/OTC、药品追溯信息等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A5322D33-9D44-4771-B31A-E34B0740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14550"/>
            <a:ext cx="5067300" cy="3295650"/>
          </a:xfrm>
          <a:prstGeom xmlns:a="http://schemas.openxmlformats.org/drawingml/2006/main" prst="roundRect">
            <a:avLst>
              <a:gd name="adj" fmla="val 4624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95D69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302C40B3-3EF7-4B1A-852E-080BF7D3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4574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四类商品，按各自粒度管理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40AC24CB-6334-4A72-96DE-B5650004B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1432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E30E05F6-9992-46E1-B7A3-883C9E56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1623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956CD111-2798-4FC5-9361-9C21D020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146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中西药品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3C1060D4-950A-4C86-8E3A-15625204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24200"/>
            <a:ext cx="2438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rPr>
              <a:t>批准文号 → 批号 → 效期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3A603902-493E-4850-A9F8-3FF018DC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6385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D4A92B9C-4201-4681-8E8B-0503EB6D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6576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E8477F81-4D57-4E8D-9EB4-2314E649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6099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中药饮片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FBED9FB6-7AC7-4E7C-B629-5771BAC6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2438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rPr>
              <a:t>品名规格 → 批次 → 储存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49964235-0878-4D9B-8E62-DEFC443B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1338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ADA0AEA0-33BA-4552-93A5-841D22F1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1529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38311D3E-8354-4FBF-81A8-841BEA153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1052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医用耗材</a:t>
            </a: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23317980-C6CA-438C-BE0B-54F14287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114800"/>
            <a:ext cx="2438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rPr>
              <a:t>注册备案 → UDI/批号 → 效期</a:t>
            </a:r>
          </a:p>
        </p:txBody>
      </p:sp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8A6DDAD4-5D47-49E5-9E02-7DE2C0CE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6291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ED335E61-35CB-4A42-924A-31555BF0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6482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7C951660-EF08-4D2D-A82E-F042D84D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0057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耐用设备</a:t>
            </a: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8EB3920B-19BC-4031-BEAF-3CB514EB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610100"/>
            <a:ext cx="2438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FE4E8"/>
                </a:solidFill>
                <a:latin typeface="Microsoft YaHei"/>
                <a:ea typeface="Microsoft YaHei"/>
                <a:cs typeface="Microsoft YaHei"/>
              </a:rPr>
              <a:t>注册备案 → UDI → 序列号流通档案</a:t>
            </a:r>
          </a:p>
        </p:txBody>
      </p:sp>
      <p:sp>
        <p:nvSpPr>
          <p:cNvPr id="46" name="矩形: 圆角 45">
            <a:extLst xmlns:a="http://schemas.openxmlformats.org/drawingml/2006/main">
              <a:ext uri="{FF2B5EF4-FFF2-40B4-BE49-F238E27FC236}">
                <a16:creationId xmlns:a16="http://schemas.microsoft.com/office/drawing/2014/main" id="{3C986120-EEDE-4286-9B2F-B1F86313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791200"/>
            <a:ext cx="81153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35359559-2A28-4934-B41D-5CC9353D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829300"/>
            <a:ext cx="784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药品看批号效期，耗材看批次与 UDI，设备看序列号，管理颗粒度一目了然</a:t>
            </a:r>
          </a:p>
        </p:txBody>
      </p:sp>
    </p:spTree>
    <p:extLst>
      <p:ext uri="{BB962C8B-B14F-4D97-AF65-F5344CB8AC3E}">
        <p14:creationId xmlns:p14="http://schemas.microsoft.com/office/powerpoint/2010/main" val="18914473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矩形: 圆角 46">
            <a:extLst xmlns:a="http://schemas.openxmlformats.org/drawingml/2006/main">
              <a:ext uri="{FF2B5EF4-FFF2-40B4-BE49-F238E27FC236}">
                <a16:creationId xmlns:a16="http://schemas.microsoft.com/office/drawing/2014/main" id="{6B1A1AB4-453F-4773-8644-1D1814A6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9027FFD-F4EC-4CD9-BB1A-19BA581D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品牌订货商城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317A0D4-E9CE-4213-888B-61B2468B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按药名、规格、厂家、编号或器械型号快速找到正确商品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CD76B07-6411-4783-AAA4-439862E7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对药店和医疗机构采购而言，“找得准”比“看得多”更重要；药品扩展参数和 UDI 需按实施方案映射。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94CC4A14-791C-4C92-AAE6-3E0DA18D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D5ACFEB-ECF3-4735-B1C1-C4B101A0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09BC272-EB00-4334-A008-FB987778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2BE702F1-B47C-4F44-8FD2-34A6BA06E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6934200" cy="3238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A8B1A054-DF0A-4B1C-BCB3-A1EE927A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419350"/>
            <a:ext cx="643890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F8FA"/>
          </a:solidFill>
          <a:ln xmlns:a="http://schemas.openxmlformats.org/drawingml/2006/main" w="9525">
            <a:solidFill>
              <a:srgbClr val="B9DDE4"/>
            </a:solidFill>
            <a:prstDash val="solid"/>
          </a:ln>
        </p:spPr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2A78C164-0DC2-4A0D-949B-1CEF0997D7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dab1297ef4f34"/>
          <a:stretch xmlns:a="http://schemas.openxmlformats.org/drawingml/2006/main"/>
        </p:blipFill>
        <p:spPr>
          <a:xfrm xmlns:a="http://schemas.openxmlformats.org/drawingml/2006/main">
            <a:off x="1123950" y="252412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EDEE8311-4A00-4354-97D1-5BC80C43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55270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输入商品名 / 规格 / 厂家 / 编号 / 条形码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1DEDBB2F-0FAB-46B6-BB9E-213DA8EB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95550"/>
            <a:ext cx="952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9FD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B7EB5F89-3DF5-4E6E-B106-09D7832AE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81275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搜索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11EE229E-5E0C-4A2B-B5FD-7F6D9105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00400"/>
            <a:ext cx="666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CD4DD45-5651-423E-AE15-3DF17A7F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2194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C13A506-D4CB-4C62-9B2F-9A5F3D3C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2480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中成药 / 西药 / 中药 / 耗材 / 设备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A7A39DE7-A955-4C09-B281-F7E6EDBC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200400"/>
            <a:ext cx="666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F636264-9650-4C12-A85E-22C4EDAA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2194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厂家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DBC6DA3-7406-42E1-B238-DB723E549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2480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生产厂商与品牌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FF501746-8CC5-4C80-B10A-F9AE1C7F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666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A08918E-1B05-4556-9830-933574721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290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5F66E37-23F5-40D5-AC3C-E7DCC1F6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8576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片 / 粒 / 支 / 盒 / 台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17234986-C50C-4604-BDF7-84BE2B37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810000"/>
            <a:ext cx="666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CC8FA766-1539-40A4-B268-E4E35655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8290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包装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9BE9EAD-D4F7-4989-BC73-52E96BFD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8576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盒 / 瓶 / 件 / 箱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3C244E94-9ABC-4065-A490-BD0F12C6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19600"/>
            <a:ext cx="666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B0E75C8-F20E-4258-82D2-B30F274A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386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标签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B105EC13-4B0F-437B-9C96-3575C6B9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4672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新品 / 推荐 / 常购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6F3CD0C4-A120-4308-B060-14780C0F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419600"/>
            <a:ext cx="666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C6A5A4D3-55DE-4666-90D0-EF95C9FE7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4386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状态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08E2E494-FFD6-4C16-93C8-AECF5D4F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4467225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上架 / 预售 / 到货提醒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5B8C86D1-F777-41B4-8CEE-2F513FC8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152650"/>
            <a:ext cx="34861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4595B478-6F0E-47F6-847E-EEF76894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003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0" name="图片 79">
            <a:extLst xmlns:a="http://schemas.openxmlformats.org/drawingml/2006/main">
              <a:ext uri="{FF2B5EF4-FFF2-40B4-BE49-F238E27FC236}">
                <a16:creationId xmlns:a16="http://schemas.microsoft.com/office/drawing/2014/main" id="{0EDA54E8-5DA9-40F4-8515-2BFB16D9BF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dab1297ef4f34"/>
          <a:stretch xmlns:a="http://schemas.openxmlformats.org/drawingml/2006/main"/>
        </p:blipFill>
        <p:spPr>
          <a:xfrm xmlns:a="http://schemas.openxmlformats.org/drawingml/2006/main">
            <a:off x="8210550" y="24574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06665567-AB7D-489D-A1C0-C98CAF9CC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28850"/>
            <a:ext cx="2628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命中更快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1F050E49-0B58-43DD-8ED4-9D2F7E1B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14600"/>
            <a:ext cx="2628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少问一次药名或型号</a:t>
            </a:r>
          </a:p>
        </p:txBody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B88D38CC-BF42-4E90-A0C2-ECE3EE07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57550"/>
            <a:ext cx="34861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8" name="椭圆 37">
            <a:extLst xmlns:a="http://schemas.openxmlformats.org/drawingml/2006/main">
              <a:ext uri="{FF2B5EF4-FFF2-40B4-BE49-F238E27FC236}">
                <a16:creationId xmlns:a16="http://schemas.microsoft.com/office/drawing/2014/main" id="{F897AF19-D587-40EC-AEC3-9982A8AD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05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5" name="图片 84">
            <a:extLst xmlns:a="http://schemas.openxmlformats.org/drawingml/2006/main">
              <a:ext uri="{FF2B5EF4-FFF2-40B4-BE49-F238E27FC236}">
                <a16:creationId xmlns:a16="http://schemas.microsoft.com/office/drawing/2014/main" id="{D1D1E607-3DC5-4E49-A750-494B65A034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5aefedaf3c44b3"/>
          <a:stretch xmlns:a="http://schemas.openxmlformats.org/drawingml/2006/main"/>
        </p:blipFill>
        <p:spPr>
          <a:xfrm xmlns:a="http://schemas.openxmlformats.org/drawingml/2006/main">
            <a:off x="8210550" y="3562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7E03FC25-9EE4-4D87-900A-0DC2E67B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2628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误订更少</a:t>
            </a: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A2367DBD-8D81-4C7B-960D-C1D6841C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19500"/>
            <a:ext cx="2628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减少错规格与错包装</a:t>
            </a:r>
          </a:p>
        </p:txBody>
      </p:sp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E867EDA2-E286-4ECC-9CD8-DE7970D2B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362450"/>
            <a:ext cx="34861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3" name="椭圆 42">
            <a:extLst xmlns:a="http://schemas.openxmlformats.org/drawingml/2006/main">
              <a:ext uri="{FF2B5EF4-FFF2-40B4-BE49-F238E27FC236}">
                <a16:creationId xmlns:a16="http://schemas.microsoft.com/office/drawing/2014/main" id="{00EE0A31-FF4A-4F8A-890D-ACE8B1B41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610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EF6D5D2A-B349-4F7B-A9EF-39A05DD1CA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2172bcfbe41df"/>
          <a:stretch xmlns:a="http://schemas.openxmlformats.org/drawingml/2006/main"/>
        </p:blipFill>
        <p:spPr>
          <a:xfrm xmlns:a="http://schemas.openxmlformats.org/drawingml/2006/main">
            <a:off x="8210550" y="4667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A79DC412-4236-447B-A402-6977485E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38650"/>
            <a:ext cx="2628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复购更顺</a:t>
            </a: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87B13686-2E66-4C51-B078-A4AA3546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24400"/>
            <a:ext cx="2628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历史订单与常购可沉淀</a:t>
            </a:r>
          </a:p>
        </p:txBody>
      </p:sp>
    </p:spTree>
    <p:extLst>
      <p:ext uri="{BB962C8B-B14F-4D97-AF65-F5344CB8AC3E}">
        <p14:creationId xmlns:p14="http://schemas.microsoft.com/office/powerpoint/2010/main" val="119633351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E831D379-D1CF-402D-8D7C-B58392B8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A909CAD-F60A-4081-99A2-102C6765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品牌订货商城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5317B9B-6A31-4758-9613-166C86123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真实手机商城：让药店、诊所与科室的高频补货更省时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A13B49F-5892-4207-961F-4A919F0B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历史订单、常购、批量下单和购物车，把反复查药、问规格、抄数量变成可复用的采购动作。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BBBBF9E5-7171-49F1-B140-058224B6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6F3F594-C469-4341-89F2-DA9EC8F0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4D517E4-89D1-4AFD-B20C-D7D3C767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72183BB6-93CA-4132-B912-42127E0F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24050"/>
            <a:ext cx="2724150" cy="3714750"/>
          </a:xfrm>
          <a:prstGeom xmlns:a="http://schemas.openxmlformats.org/drawingml/2006/main" prst="roundRect">
            <a:avLst>
              <a:gd name="adj" fmla="val 8392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30814CDF-36CB-4C30-A602-6A0A0F7BBE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3866bbdce44746"/>
          <a:stretch xmlns:a="http://schemas.openxmlformats.org/drawingml/2006/main"/>
        </p:blipFill>
        <p:spPr>
          <a:xfrm xmlns:a="http://schemas.openxmlformats.org/drawingml/2006/main">
            <a:off x="1280526" y="2038350"/>
            <a:ext cx="1610899" cy="3486150"/>
          </a:xfrm>
          <a:prstGeom xmlns:a="http://schemas.openxmlformats.org/drawingml/2006/main" prst="roundRect">
            <a:avLst>
              <a:gd name="adj" fmla="val 6107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C8D9F5CD-B3E9-4CBF-98A1-CC269772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33600"/>
            <a:ext cx="1390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7ECF4CE-8F88-4DAB-A05C-8EBA756E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526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真实手机订货页面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1EF432BD-92ED-4463-8276-FE85521D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209800"/>
            <a:ext cx="33909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95127751-826A-40CB-8C10-76424295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4003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C7C2D3B-98A8-4E0E-9296-4C5EF675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4193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0A7C339-29D9-4699-AC53-8E86A69B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371725"/>
            <a:ext cx="2209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快速找药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1E10BCD-ED40-4FEE-B285-906B24DB2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89560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按商品名、规格、厂家或历史购买定位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8FF52A43-0397-45BB-8BEA-50F89A8C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09800"/>
            <a:ext cx="33909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6E0259BA-8D4E-4DFB-AF6A-7F44B73C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4003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81BEE3C-2721-4250-94D0-D10D3866E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4193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02CAE979-D4A9-42C1-A6CD-03A5C0963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371725"/>
            <a:ext cx="2209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常购再来一单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850548B-09B1-4509-BA7D-64185717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从常用清单或历史订单减少重复查找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E187FD99-2A2C-4365-BDEC-AC0C9E7E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810000"/>
            <a:ext cx="33909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1F0D7F9E-9A6C-4184-8C41-CF28102B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0005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6D245342-AB37-45EE-B886-1906A3A9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195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CBB9B19B-8EF1-4615-B05C-7AEE2CE77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971925"/>
            <a:ext cx="2209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核对单位与价格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D7C1DB60-A05C-439C-892F-74E17E91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49580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盒、瓶、支、件、箱及客户价提交前确认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F051E4AF-0731-4D62-96A0-9EEFCD23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810000"/>
            <a:ext cx="33909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1F1190DF-B26A-4AF3-878E-B4F00010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0005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62873B95-9CB3-49AD-B4B6-93B549AC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0195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672C9801-C429-4BB1-8679-6CDEA291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971925"/>
            <a:ext cx="2209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提交后继续追踪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32ECF441-7365-4008-B7E5-E3816772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49580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审核、发货、配送与收货状态随时可查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12800AD9-85AB-4E4F-8A4C-356AFF0D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79120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B757B6D0-0E7E-431A-BA3C-1D090E37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5829300"/>
            <a:ext cx="6972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真实医药商品、搜索与快速加购入口，把高频补货动作搬到手机</a:t>
            </a:r>
          </a:p>
        </p:txBody>
      </p:sp>
    </p:spTree>
    <p:extLst>
      <p:ext uri="{BB962C8B-B14F-4D97-AF65-F5344CB8AC3E}">
        <p14:creationId xmlns:p14="http://schemas.microsoft.com/office/powerpoint/2010/main" val="132230842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166CD7A9-6038-4931-8C78-205852DC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C6AA907-6B26-492F-AA47-3256D5A4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品牌订货商城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C4C1395-2F92-4131-AF5F-D4B5387C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盒、瓶、支、件、箱与设备台数，不能混着下单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E8168A7-FBEB-4EA6-AD2E-EB7617AC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多单位换算影响订货数量、客户价格、条码识别与仓库复核；药品和器械还要考虑包装层级。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06F642C5-48AE-4D78-B1F1-B82B5D41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F91E49F-FE39-41A7-B2CB-6C86E4B9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98D5468-B1FD-4BE9-8EE2-8FB95964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E34FB51-B007-4194-AEB8-295C3592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0820400" cy="2952750"/>
          </a:xfrm>
          <a:prstGeom xmlns:a="http://schemas.openxmlformats.org/drawingml/2006/main" prst="roundRect">
            <a:avLst>
              <a:gd name="adj" fmla="val 5161"/>
            </a:avLst>
          </a:prstGeom>
          <a:gradFill xmlns:a="http://schemas.openxmlformats.org/drawingml/2006/main">
            <a:gsLst>
              <a:gs pos="0">
                <a:srgbClr val="E9F9FB"/>
              </a:gs>
              <a:gs pos="100000">
                <a:srgbClr val="F7FAFC"/>
              </a:gs>
            </a:gsLst>
            <a:lin ang="8100000"/>
          </a:gradFill>
          <a:ln xmlns:a="http://schemas.openxmlformats.org/drawingml/2006/main" w="9525">
            <a:solidFill>
              <a:srgbClr val="BF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624F1332-31FF-4BDD-9122-9A422AA0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47950"/>
            <a:ext cx="22479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3" name="图片 42">
            <a:extLst xmlns:a="http://schemas.openxmlformats.org/drawingml/2006/main">
              <a:ext uri="{FF2B5EF4-FFF2-40B4-BE49-F238E27FC236}">
                <a16:creationId xmlns:a16="http://schemas.microsoft.com/office/drawing/2014/main" id="{E9B27374-EE21-4362-8E2D-9FD559C817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6b46f512046d1"/>
          <a:stretch xmlns:a="http://schemas.openxmlformats.org/drawingml/2006/main"/>
        </p:blipFill>
        <p:spPr>
          <a:xfrm xmlns:a="http://schemas.openxmlformats.org/drawingml/2006/main">
            <a:off x="1143000" y="28575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FF5AD84-E6CF-4A66-8102-CC8430584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838450"/>
            <a:ext cx="1371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基础单位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B16E5C7-9CA9-44E7-AF6E-8600BFB13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099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片 / 粒 / 支 / 件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BFB67DC9-5738-467F-BAE2-8F436A9D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90950"/>
            <a:ext cx="1866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1 支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FE64A0A-3044-4613-9D5C-8E05383A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2766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11E405B5-24A8-4458-B782-95108DD2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647950"/>
            <a:ext cx="2247900" cy="1619250"/>
          </a:xfrm>
          <a:prstGeom xmlns:a="http://schemas.openxmlformats.org/drawingml/2006/main" prst="roundRect">
            <a:avLst>
              <a:gd name="adj" fmla="val 9412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52C99454-6033-4A22-9E49-EB07748BB8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6b46f512046d1"/>
          <a:stretch xmlns:a="http://schemas.openxmlformats.org/drawingml/2006/main"/>
        </p:blipFill>
        <p:spPr>
          <a:xfrm xmlns:a="http://schemas.openxmlformats.org/drawingml/2006/main">
            <a:off x="3790950" y="28575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16FB464-FFE8-4634-AFC8-A08106B4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838450"/>
            <a:ext cx="1371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最小销售单元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2CD21E5-32DA-401B-80C1-B0054D25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4099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DE5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5E8"/>
                </a:solidFill>
                <a:latin typeface="Microsoft YaHei"/>
                <a:ea typeface="Microsoft YaHei"/>
                <a:cs typeface="Microsoft YaHei"/>
              </a:rPr>
              <a:t>客户下单与定价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03271A6A-C380-447F-BBAE-8157EC47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790950"/>
            <a:ext cx="1866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F4B8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F4B85B"/>
                </a:solidFill>
                <a:latin typeface="Microsoft YaHei"/>
                <a:ea typeface="Microsoft YaHei"/>
                <a:cs typeface="Microsoft YaHei"/>
              </a:rPr>
              <a:t>1 盒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FA001F7F-6D51-4095-90A3-322F1D65D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2766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2CE5309F-D463-4DC5-8E3B-C2DCC5660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22479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55" name="图片 54">
            <a:extLst xmlns:a="http://schemas.openxmlformats.org/drawingml/2006/main">
              <a:ext uri="{FF2B5EF4-FFF2-40B4-BE49-F238E27FC236}">
                <a16:creationId xmlns:a16="http://schemas.microsoft.com/office/drawing/2014/main" id="{D95CF3C4-9A9F-4F8D-A68E-67C1D2EBC0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929a9064d437f"/>
          <a:stretch xmlns:a="http://schemas.openxmlformats.org/drawingml/2006/main"/>
        </p:blipFill>
        <p:spPr>
          <a:xfrm xmlns:a="http://schemas.openxmlformats.org/drawingml/2006/main">
            <a:off x="6438900" y="28575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77E53AA5-C23B-473B-A784-32D8E37B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838450"/>
            <a:ext cx="1371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整件包装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F9FB8A57-3A1E-4541-BEA5-50AD6881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4099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药店或机构批量补货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72B40D17-472F-4F86-B80F-B04827D5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790950"/>
            <a:ext cx="1866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20 盒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CDBDE7E7-088C-4CE1-B853-50CA7D25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766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E33FEFDE-C4FB-4635-B611-1598022B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647950"/>
            <a:ext cx="22479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61" name="图片 60">
            <a:extLst xmlns:a="http://schemas.openxmlformats.org/drawingml/2006/main">
              <a:ext uri="{FF2B5EF4-FFF2-40B4-BE49-F238E27FC236}">
                <a16:creationId xmlns:a16="http://schemas.microsoft.com/office/drawing/2014/main" id="{08FB0C60-C0F7-489F-B85A-7241FE78F2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929a9064d437f"/>
          <a:stretch xmlns:a="http://schemas.openxmlformats.org/drawingml/2006/main"/>
        </p:blipFill>
        <p:spPr>
          <a:xfrm xmlns:a="http://schemas.openxmlformats.org/drawingml/2006/main">
            <a:off x="9086850" y="28575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0BC912F-ABC3-4F80-9E03-552FF78F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838450"/>
            <a:ext cx="1371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仓配单位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59CEC1D9-7BAD-4799-B59A-973CB473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4099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仓库复核与物流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A5B4BD26-4BBA-4E6B-80D2-72231454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90950"/>
            <a:ext cx="1866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1 箱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CFCAA50F-1E28-4656-AB83-5B11D477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245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3C4B880B-03D2-426A-8241-AEAABDF5A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562600"/>
            <a:ext cx="754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单位换算、包装关系与价格口径同步，订货和出库才不会错层级</a:t>
            </a:r>
          </a:p>
        </p:txBody>
      </p:sp>
    </p:spTree>
    <p:extLst>
      <p:ext uri="{BB962C8B-B14F-4D97-AF65-F5344CB8AC3E}">
        <p14:creationId xmlns:p14="http://schemas.microsoft.com/office/powerpoint/2010/main" val="150295208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矩形: 圆角 46">
            <a:extLst xmlns:a="http://schemas.openxmlformats.org/drawingml/2006/main">
              <a:ext uri="{FF2B5EF4-FFF2-40B4-BE49-F238E27FC236}">
                <a16:creationId xmlns:a16="http://schemas.microsoft.com/office/drawing/2014/main" id="{189050CB-6396-4A76-B437-1CAC5EE68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CF3BF76-F1B1-40B0-8783-E860A5C4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 品牌订货商城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E8CD3E0-4C6F-454A-B109-14021E3CA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连锁总部、药店门店、医院诊所与经销商，分别执行价格政策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1FE7E42-4877-425A-9303-2AF8E6E9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同一药械商品可按客户等级或指定客户匹配价格，并按客户类型、区域和名单配置可见范围。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B12B88E6-B9FC-4BAB-92A7-900EB06A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C83B6FF-8464-469F-89C9-B4F54F85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FAD6638-ED4F-42AE-AC21-9A59EFC2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FE49A405-71B7-48EC-9BA9-17701223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0866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A84845FA-17F3-4BA4-B039-604FA046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47900"/>
            <a:ext cx="11049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31E20B95-1C83-47E8-B624-E3994D23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669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连锁总部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8B4BAE0-CCFF-4633-B16E-3854AA9C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2209800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总部协议价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A6950F0-484C-4DE6-8C39-A4A546BA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383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统一目录、价格与门店补货政策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C82DB322-1269-4C5C-B72C-D0247056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33700"/>
            <a:ext cx="70866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5097891F-6859-4BA1-AECE-BD7AA7DA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05150"/>
            <a:ext cx="11049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7B8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EF02CDB-1B6E-455F-8584-FAAF7FB8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2420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药店 / 诊所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E0E208C-BD3B-4BA0-A8C9-949D1BEA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3067050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终端客户价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4335045-DE81-49EE-A45D-6F518813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9562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兼顾起订量、区域与账期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E80695C1-06E1-4F23-B108-52968790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70866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49978DB4-92DA-4B4E-ABC3-CFCB1396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62400"/>
            <a:ext cx="11049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957B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57670C1C-637D-4493-9893-5CDC6076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814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6957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957B8"/>
                </a:solidFill>
                <a:latin typeface="Microsoft YaHei"/>
                <a:ea typeface="Microsoft YaHei"/>
                <a:cs typeface="Microsoft YaHei"/>
              </a:rPr>
              <a:t>医院项目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B6C83EB-50DC-4D32-BA00-F02235DC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3924300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合同或指定价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F2B5A3C-2545-4C53-A60B-199771EB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9528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按客户、项目与审批结果执行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543EB7F2-B1F1-400C-8DBC-92BECCDA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70866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C4F03337-3C37-4B78-8EAA-6E60D696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9650"/>
            <a:ext cx="11049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1CB97BA-825A-4932-94DC-405640C5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3870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C939379-505B-497A-8502-D367F39B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4781550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分销等级价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BB87F4E-9D17-48B2-AC88-F1BA6CB8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81012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按客户等级、区域与渠道政策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80F54AC6-AACF-4E90-8FD2-67323F93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76450"/>
            <a:ext cx="3314700" cy="3257550"/>
          </a:xfrm>
          <a:prstGeom xmlns:a="http://schemas.openxmlformats.org/drawingml/2006/main" prst="roundRect">
            <a:avLst>
              <a:gd name="adj" fmla="val 4678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95C69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FA491D7-FFBD-4E57-AA84-BB61CCEC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533650"/>
            <a:ext cx="2590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价格不是一张表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而是一组规则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3852BD14-09DF-4160-A998-AD2EA726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56235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61C206B9-A600-4FD0-9FEB-9270438C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E4D95652-80A4-4D8E-950B-765A759F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581400"/>
            <a:ext cx="1466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rPr>
              <a:t>谁来买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799E5A86-9A73-481C-A689-B25E91FE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90525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3E801CB9-0706-43A3-92E5-5BBF01B7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243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AA289214-E5AD-406A-A81B-A665835D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924300"/>
            <a:ext cx="1466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rPr>
              <a:t>买什么</a:t>
            </a:r>
          </a:p>
        </p:txBody>
      </p:sp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D3471558-9748-4172-AE80-EA1E5B38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871214B3-8EBA-47A6-A5C0-268B4038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2672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时间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A224B4FA-04BE-4B42-8259-A23FDCB2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267200"/>
            <a:ext cx="1466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rPr>
              <a:t>何时有效</a:t>
            </a:r>
          </a:p>
        </p:txBody>
      </p:sp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A8385118-2571-42CC-A964-CEC481580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59105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C29D30DD-DA55-4CA8-9595-EFA5783D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6101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数量</a:t>
            </a: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75E04489-9E96-41AC-97F9-FDD8544B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610100"/>
            <a:ext cx="1466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rPr>
              <a:t>买多少</a:t>
            </a:r>
          </a:p>
        </p:txBody>
      </p:sp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5C529F2C-7FFB-44FE-BDAF-4EBECA9A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93395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A103C987-C840-41E0-931C-8410CB8C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9530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审批</a:t>
            </a:r>
          </a:p>
        </p:txBody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49B3CF44-4415-44B1-B2D9-0C98B3F3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953000"/>
            <a:ext cx="1466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1E5E8"/>
                </a:solidFill>
                <a:latin typeface="Microsoft YaHei"/>
                <a:ea typeface="Microsoft YaHei"/>
                <a:cs typeface="Microsoft YaHei"/>
              </a:rPr>
              <a:t>谁确认</a:t>
            </a:r>
          </a:p>
        </p:txBody>
      </p:sp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4FD55C6F-A2DD-43E5-A4D6-CE6715AD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715000"/>
            <a:ext cx="57150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116F9D88-4467-434E-9564-890C3C8D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753100"/>
            <a:ext cx="544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客户少问价，销售少解释，渠道政策执行更有依据</a:t>
            </a:r>
          </a:p>
        </p:txBody>
      </p:sp>
    </p:spTree>
    <p:extLst>
      <p:ext uri="{BB962C8B-B14F-4D97-AF65-F5344CB8AC3E}">
        <p14:creationId xmlns:p14="http://schemas.microsoft.com/office/powerpoint/2010/main" val="211910753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5650912F-F057-452F-8F52-31452A5A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245C03A-6CBD-43EB-A5FE-736341653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 分场景客户运营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E69E358-F61D-4CA2-BBF0-8CA90CB2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医院采购以合同与履约为核心，药店与适用渠道再用营销工具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9F4DED8-EB10-49CC-8F3A-4DD1BBDD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优惠券、积分、套餐与预售应按客户类型和商品范围启用，不能把所有医药场景套成普通电商促销。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4E9DC39C-4ED3-4545-A2AF-E99406E9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6A8D818-E75B-45A4-BEF4-D04D87E6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7FECFFA-1F5A-46A7-8D93-91EF153A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1D58CBF7-CE9F-4559-BB25-7643D49F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943100" cy="22479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E16F50D8-8DBB-461E-A8BF-97E58C6A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19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A5581F19-7C85-4769-A151-6BE2936B3A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4e268c52a045dc"/>
          <a:stretch xmlns:a="http://schemas.openxmlformats.org/drawingml/2006/main"/>
        </p:blipFill>
        <p:spPr>
          <a:xfrm xmlns:a="http://schemas.openxmlformats.org/drawingml/2006/main">
            <a:off x="923925" y="2486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278B2E7-532A-4732-9E9F-5B896584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409825"/>
            <a:ext cx="95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7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医院 / 机构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C1FC718-DD66-4F29-B1F9-1CB3925E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28950"/>
            <a:ext cx="15621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合同目录 / 交付窗口 / 对账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73B422E2-09A4-40BA-95DC-153D4934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247900"/>
            <a:ext cx="1943100" cy="22479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607C8D2B-6BDD-4416-A83E-CBA79DCD5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419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C02FD6CF-AADD-4BF0-962C-E3A670376C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4566238564659"/>
          <a:stretch xmlns:a="http://schemas.openxmlformats.org/drawingml/2006/main"/>
        </p:blipFill>
        <p:spPr>
          <a:xfrm xmlns:a="http://schemas.openxmlformats.org/drawingml/2006/main">
            <a:off x="3076575" y="2486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55FAF36-D146-4E68-AB77-9D9B9D2C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409825"/>
            <a:ext cx="95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7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药店 / 诊所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4AB9C36-6F64-4C08-87F9-199D660C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028950"/>
            <a:ext cx="15621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周期补货 / 业务员服务 / 常购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D42B0D0E-87A7-44E9-98B9-516785EE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247900"/>
            <a:ext cx="1943100" cy="22479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E33B8C59-9BAA-42F4-9952-36FE0FDF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419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9C4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7BA0AEA7-0A11-48CE-B4A1-F01352CF1A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9e254ea8b4ee2"/>
          <a:stretch xmlns:a="http://schemas.openxmlformats.org/drawingml/2006/main"/>
        </p:blipFill>
        <p:spPr>
          <a:xfrm xmlns:a="http://schemas.openxmlformats.org/drawingml/2006/main">
            <a:off x="5229225" y="2486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F4859F3-5EE3-4A07-9493-C598B8CD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09825"/>
            <a:ext cx="95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23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适用零售与家用产品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D90A30E-5D26-4ACF-93B9-54AC3556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028950"/>
            <a:ext cx="15621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代金券 / 积分 / 套餐 / 活动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54A05346-E778-49E5-924A-C03B0739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247900"/>
            <a:ext cx="1943100" cy="22479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8C91FF44-A4BB-4389-B130-A0D9521E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19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A690DC71-0051-417B-A740-DF8719E4E2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be35db5d39433b"/>
          <a:stretch xmlns:a="http://schemas.openxmlformats.org/drawingml/2006/main"/>
        </p:blipFill>
        <p:spPr>
          <a:xfrm xmlns:a="http://schemas.openxmlformats.org/drawingml/2006/main">
            <a:off x="7381875" y="2486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11D0734B-936A-4981-8B85-7A987CB4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409825"/>
            <a:ext cx="95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D042E6F-9423-4BC3-A029-5F3C2952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028950"/>
            <a:ext cx="15621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药品、耗材、器械分别配置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770F7FF8-A2A4-41D2-BB25-F21AEAD6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247900"/>
            <a:ext cx="1943100" cy="22479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6F1ECB34-F3B8-42CD-9097-C241D39A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4193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2E87E0B2-D08C-48EC-A531-75541CABCD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77fd7f63b24ab4"/>
          <a:stretch xmlns:a="http://schemas.openxmlformats.org/drawingml/2006/main"/>
        </p:blipFill>
        <p:spPr>
          <a:xfrm xmlns:a="http://schemas.openxmlformats.org/drawingml/2006/main">
            <a:off x="9534525" y="24860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21128BB0-A899-4D6A-9F21-1D5E5B1A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09825"/>
            <a:ext cx="95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权限与复盘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1790D476-9153-4FC3-B5C8-80178265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028950"/>
            <a:ext cx="15621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活动创建、审核、停用与效果分析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68A56B0C-298E-46A1-B4B5-E4993E18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72050"/>
            <a:ext cx="10096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6EA"/>
          </a:solidFill>
          <a:ln xmlns:a="http://schemas.openxmlformats.org/drawingml/2006/main" w="9525">
            <a:solidFill>
              <a:srgbClr val="EDC98C"/>
            </a:solidFill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289E8533-CBD4-4AFC-BB8B-040210FD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143500"/>
            <a:ext cx="956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8A5A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8A5A1F"/>
                </a:solidFill>
                <a:latin typeface="Microsoft YaHei"/>
                <a:ea typeface="Microsoft YaHei"/>
                <a:cs typeface="Microsoft YaHei"/>
              </a:rPr>
              <a:t>提示：不同药品与器械适用政策不同，实际活动应遵守现行法规、合同与企业审批制度。</a:t>
            </a:r>
          </a:p>
        </p:txBody>
      </p:sp>
    </p:spTree>
    <p:extLst>
      <p:ext uri="{BB962C8B-B14F-4D97-AF65-F5344CB8AC3E}">
        <p14:creationId xmlns:p14="http://schemas.microsoft.com/office/powerpoint/2010/main" val="28879012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3CC16CAF-3FBD-4D14-A675-5026D663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A663521-B4AD-4C00-8073-77C7E42D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 分场景客户运营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AE78628-B89D-4039-9F8B-C55DD8DF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两种手机订货场景：药店补货 + 医疗机构药械采购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BA120E7-FF04-478F-91BC-96DBDA1D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药店与医疗机构按各自目录订货。画面营销规则及数值仅为演示，实际活动按企业审核后的规则执行。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8199FFD-53B4-4B37-A726-41051C4A0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F0BC21F-7FC1-4509-83E0-BD1884CE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2469DD9-8CAB-4F4C-936A-9DCB1B56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770FDF9-6A12-4A1E-A295-2D2A05CB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2457450" cy="38862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图片 44">
            <a:extLst xmlns:a="http://schemas.openxmlformats.org/drawingml/2006/main">
              <a:ext uri="{FF2B5EF4-FFF2-40B4-BE49-F238E27FC236}">
                <a16:creationId xmlns:a16="http://schemas.microsoft.com/office/drawing/2014/main" id="{919F971A-54B9-447C-92A3-F627056FF0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4ede7ac4454295"/>
          <a:stretch xmlns:a="http://schemas.openxmlformats.org/drawingml/2006/main"/>
        </p:blipFill>
        <p:spPr>
          <a:xfrm xmlns:a="http://schemas.openxmlformats.org/drawingml/2006/main">
            <a:off x="1069463" y="2057400"/>
            <a:ext cx="1690123" cy="3657600"/>
          </a:xfrm>
          <a:prstGeom xmlns:a="http://schemas.openxmlformats.org/drawingml/2006/main" prst="roundRect">
            <a:avLst>
              <a:gd name="adj" fmla="val 6838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7C370883-4727-4D24-B68F-0631D952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52650"/>
            <a:ext cx="1200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02AD2FE-B355-4EB0-9F91-48CAAE84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71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药店补货商城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E79FDEA1-7E35-4D7A-B67D-7B76BEB2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943100"/>
            <a:ext cx="2457450" cy="38862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D4421666-21FE-423E-90FB-888EF1BA15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4a1e75a0404cf3"/>
          <a:stretch xmlns:a="http://schemas.openxmlformats.org/drawingml/2006/main"/>
        </p:blipFill>
        <p:spPr>
          <a:xfrm xmlns:a="http://schemas.openxmlformats.org/drawingml/2006/main">
            <a:off x="3717413" y="2057400"/>
            <a:ext cx="1690123" cy="3657600"/>
          </a:xfrm>
          <a:prstGeom xmlns:a="http://schemas.openxmlformats.org/drawingml/2006/main" prst="roundRect">
            <a:avLst>
              <a:gd name="adj" fmla="val 6838"/>
            </a:avLst>
          </a:prstGeom>
        </p:spPr>
      </p:pic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2619E082-9DF8-4B72-ADDC-071C6B90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52650"/>
            <a:ext cx="1428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6FE12B1-A686-481C-90A2-616C576F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171700"/>
            <a:ext cx="1276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医疗机构采购商城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2E64FEBA-137E-4AB9-AD82-CC38B7F0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288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0065F90-2928-445A-9947-4E6C90D2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2479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E0921C08-F2DA-4065-B7CE-0A498FAD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20980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找到正确商品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975E4BC1-C2BF-4E4D-90E9-00C2A87C1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22885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中成药 / 西药 / 耗材 / 设备分区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6D8AEAC8-3371-4214-8E22-F6096ED65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524125"/>
            <a:ext cx="1905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CF2B16DF-A2D3-4745-A0A6-EA48F3EF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480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9DB823B-BC83-45DB-842E-029E52A0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0670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D28EC882-E42A-49E5-9C7E-D2FCB246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02895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核对订货信息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AF04767C-5439-41B2-99FD-F8971777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04800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名称、规格、包装单位、生产厂商或型号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ECE00D35-683E-4B3B-BE70-33735E83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343275"/>
            <a:ext cx="1905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B3D4D8D8-F2BB-45F2-9C15-AE5BDD94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671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61D8BE1-16A2-4D33-8641-80CBF07A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8862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7351E6ED-9A44-48F2-9602-19A8E4AA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84810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确认客户规则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B290D05-55B8-45A4-B981-341ED6595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86715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可见目录、客户价、起订量与库存提示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437FE983-40DA-4CD2-8038-A9963410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162425"/>
            <a:ext cx="1905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E27556CA-F6A2-4969-8239-CDB5E129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863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6D59DCE6-AC3E-4675-90EB-6A48E8F1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7053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BB3A8C2A-C958-4875-976C-0486AE67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66725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提交后继续追踪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3985DFE9-ECEE-4E9F-A5C5-20756D97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68630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订单、支付、配送、收货与退货状态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0FBAC279-CDE1-4D1C-B072-BB0FE0C77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619750"/>
            <a:ext cx="52768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3C094C48-7D17-4E57-AE09-CBB4FC6A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657850"/>
            <a:ext cx="5010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药店补货与医疗机构采购，共用商品、客户价格与订单状态</a:t>
            </a:r>
          </a:p>
        </p:txBody>
      </p:sp>
    </p:spTree>
    <p:extLst>
      <p:ext uri="{BB962C8B-B14F-4D97-AF65-F5344CB8AC3E}">
        <p14:creationId xmlns:p14="http://schemas.microsoft.com/office/powerpoint/2010/main" val="13984349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E3CC7D8A-3258-4618-82D1-4AB34033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61585DE-21E3-4A57-9498-0ACB9A73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 分场景客户运营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2E69398-BB07-484D-867D-539C0CC9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代金券：用于企业允许的药店零售、健康品与家用器械活动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F82D0FC-D8D4-43E1-BA42-96DC6A4F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适用于约定商品和合法客户范围内的拉新、复购或活动补贴；不作为医院项目采购的核心工具。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59C3199D-2E31-4F19-AE7F-6638CA1C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033E0A4-1D07-4311-9293-385E47EA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C261DB9-254C-4DCE-A825-0B51C76E3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CB6D7DB3-E57B-4E7E-A5D4-84550161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486400" cy="3105150"/>
          </a:xfrm>
          <a:prstGeom xmlns:a="http://schemas.openxmlformats.org/drawingml/2006/main" prst="roundRect">
            <a:avLst>
              <a:gd name="adj" fmla="val 4908"/>
            </a:avLst>
          </a:prstGeom>
          <a:gradFill xmlns:a="http://schemas.openxmlformats.org/drawingml/2006/main">
            <a:gsLst>
              <a:gs pos="0">
                <a:srgbClr val="0A8290"/>
              </a:gs>
              <a:gs pos="100000">
                <a:srgbClr val="13A6CC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F1528CC6-1765-4D90-AE61-B64A4FFD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19350"/>
            <a:ext cx="12382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06F69E02-66F7-45F9-B2DB-17DDDA4D4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38400"/>
            <a:ext cx="108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代金券示例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02E0999-8750-44BB-828A-42EA4B9C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9900"/>
            <a:ext cx="238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¥ 200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E242CD4-AD26-4066-A554-3B078949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9052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D8F2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8F2F5"/>
                </a:solidFill>
                <a:latin typeface="Microsoft YaHei"/>
                <a:ea typeface="Microsoft YaHei"/>
                <a:cs typeface="Microsoft YaHei"/>
              </a:rPr>
              <a:t>满 5,000 可用 · 指定客户 · 指定商品范围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F7CA5479-2429-4FC5-8BE6-B3B9DED5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00550"/>
            <a:ext cx="1790700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58F06F5-22E6-4EA9-AEF7-372CAC30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95800"/>
            <a:ext cx="1371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领用入口示例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62F2A3BF-C3AB-423D-98CE-2460B346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152650"/>
            <a:ext cx="48768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椭圆 15">
            <a:extLst xmlns:a="http://schemas.openxmlformats.org/drawingml/2006/main">
              <a:ext uri="{FF2B5EF4-FFF2-40B4-BE49-F238E27FC236}">
                <a16:creationId xmlns:a16="http://schemas.microsoft.com/office/drawing/2014/main" id="{2F0EB513-1AB1-4B32-BE3B-E7D8A5DF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66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3" name="图片 52">
            <a:extLst xmlns:a="http://schemas.openxmlformats.org/drawingml/2006/main">
              <a:ext uri="{FF2B5EF4-FFF2-40B4-BE49-F238E27FC236}">
                <a16:creationId xmlns:a16="http://schemas.microsoft.com/office/drawing/2014/main" id="{259EE3FF-7693-4880-B084-BA089864F4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9c8708b7534591"/>
          <a:stretch xmlns:a="http://schemas.openxmlformats.org/drawingml/2006/main"/>
        </p:blipFill>
        <p:spPr>
          <a:xfrm xmlns:a="http://schemas.openxmlformats.org/drawingml/2006/main">
            <a:off x="6819900" y="23241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8A28929-D0CB-4685-B967-FA3969105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228850"/>
            <a:ext cx="401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发给谁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2244BCF-B8B1-4477-8800-8A1F9374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514600"/>
            <a:ext cx="4019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客户类型、指定客户、业务员客户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B878271B-79A5-44C5-BBA5-3B24CD1C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933700"/>
            <a:ext cx="48768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椭圆 20">
            <a:extLst xmlns:a="http://schemas.openxmlformats.org/drawingml/2006/main">
              <a:ext uri="{FF2B5EF4-FFF2-40B4-BE49-F238E27FC236}">
                <a16:creationId xmlns:a16="http://schemas.microsoft.com/office/drawing/2014/main" id="{C19A2201-9350-46AB-A47F-A23A12B7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480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DA643D41-CFA4-429A-9774-100C19EB2E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e0c53544e49ff"/>
          <a:stretch xmlns:a="http://schemas.openxmlformats.org/drawingml/2006/main"/>
        </p:blipFill>
        <p:spPr>
          <a:xfrm xmlns:a="http://schemas.openxmlformats.org/drawingml/2006/main">
            <a:off x="6819900" y="31051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325C8A8-28EC-475F-9FCB-4BF16358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009900"/>
            <a:ext cx="401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用在哪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A011FDB4-29F7-46AA-9253-FC8B460B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295650"/>
            <a:ext cx="4019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指定分类、品牌、商品或排除范围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33A8B941-28C4-4A8F-AF2E-62ED828B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714750"/>
            <a:ext cx="48768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椭圆 25">
            <a:extLst xmlns:a="http://schemas.openxmlformats.org/drawingml/2006/main">
              <a:ext uri="{FF2B5EF4-FFF2-40B4-BE49-F238E27FC236}">
                <a16:creationId xmlns:a16="http://schemas.microsoft.com/office/drawing/2014/main" id="{C09F444B-A63E-4FDD-B3D6-C665FBCB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829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图片 62">
            <a:extLst xmlns:a="http://schemas.openxmlformats.org/drawingml/2006/main">
              <a:ext uri="{FF2B5EF4-FFF2-40B4-BE49-F238E27FC236}">
                <a16:creationId xmlns:a16="http://schemas.microsoft.com/office/drawing/2014/main" id="{8C838C58-24D3-49FF-8492-560ACEF5C0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e572785364ab3"/>
          <a:stretch xmlns:a="http://schemas.openxmlformats.org/drawingml/2006/main"/>
        </p:blipFill>
        <p:spPr>
          <a:xfrm xmlns:a="http://schemas.openxmlformats.org/drawingml/2006/main">
            <a:off x="6819900" y="3886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B4F15C8B-4CCF-4784-A6B8-758C2407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790950"/>
            <a:ext cx="401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何时用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625C036A-AB05-422C-B363-AD29A8F1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76700"/>
            <a:ext cx="4019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活动时间、库存条件、起订条件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2D6AF937-5C00-4F9F-B9E2-80DD1B71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495800"/>
            <a:ext cx="48768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5F86E926-3013-4D92-B8E8-6CD0936A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610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图片 67">
            <a:extLst xmlns:a="http://schemas.openxmlformats.org/drawingml/2006/main">
              <a:ext uri="{FF2B5EF4-FFF2-40B4-BE49-F238E27FC236}">
                <a16:creationId xmlns:a16="http://schemas.microsoft.com/office/drawing/2014/main" id="{98047BCD-47FB-4541-987A-E1B7060410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30f302d6194432"/>
          <a:stretch xmlns:a="http://schemas.openxmlformats.org/drawingml/2006/main"/>
        </p:blipFill>
        <p:spPr>
          <a:xfrm xmlns:a="http://schemas.openxmlformats.org/drawingml/2006/main">
            <a:off x="6819900" y="4667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483B04BA-F27B-4247-8363-389999D7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572000"/>
            <a:ext cx="401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如何复盘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EEB5B5CE-0326-4342-BB6C-3AF312F8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857750"/>
            <a:ext cx="4019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领取、使用、带动订单与复购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48D30032-D1E9-412F-9A97-7FA373C1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715000"/>
            <a:ext cx="52197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313883FC-8B79-47B0-BE3E-FAB33A957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7531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券面金额与门槛为演示，实际活动按企业审核后的规则执行</a:t>
            </a:r>
          </a:p>
        </p:txBody>
      </p:sp>
    </p:spTree>
    <p:extLst>
      <p:ext uri="{BB962C8B-B14F-4D97-AF65-F5344CB8AC3E}">
        <p14:creationId xmlns:p14="http://schemas.microsoft.com/office/powerpoint/2010/main" val="70023010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28FBE638-B9D8-4FF2-A2B4-545D7CC7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C4CF202-ED4D-433C-837B-93DF21AC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 分场景客户运营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5452E76-74A7-406F-806F-44F39775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积分：承接药店会员、渠道培训、复购互动与服务权益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D116368-0177-4A34-B855-110FBB296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在适合的零售、健康品、家用器械和授权渠道场景中，用积分连接内容、活动、下单与权益兑换。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EEFC56E9-D438-4940-AA75-997028C1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F74D0D1-6515-4577-8D5A-35516FC8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FC9A9D7D-B453-48AA-9606-FA6C20C38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8E8C7C54-2A89-4D04-B308-DD20F4601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3733800" cy="3162300"/>
          </a:xfrm>
          <a:prstGeom xmlns:a="http://schemas.openxmlformats.org/drawingml/2006/main" prst="roundRect">
            <a:avLst>
              <a:gd name="adj" fmla="val 4819"/>
            </a:avLst>
          </a:prstGeom>
          <a:gradFill xmlns:a="http://schemas.openxmlformats.org/drawingml/2006/main">
            <a:gsLst>
              <a:gs pos="0">
                <a:srgbClr val="5B51A8"/>
              </a:gs>
              <a:gs pos="100000">
                <a:srgbClr val="7A62C7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57D9FC55-560A-4E37-AE74-8ECEA4D8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765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积分账户示例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C7C22E7-22A9-4FB8-8F7F-D86F8E1A1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48000"/>
            <a:ext cx="2476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4650" b="1">
                <a:solidFill>
                  <a:srgbClr val="FFE5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FE5A6"/>
                </a:solidFill>
                <a:latin typeface="Microsoft YaHei"/>
                <a:ea typeface="Microsoft YaHei"/>
                <a:cs typeface="Microsoft YaHei"/>
              </a:rPr>
              <a:t>8,620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2DA8982-6181-4066-9E5B-4C040BDD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76237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E4DE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4DEFA"/>
                </a:solidFill>
                <a:latin typeface="Microsoft YaHei"/>
                <a:ea typeface="Microsoft YaHei"/>
                <a:cs typeface="Microsoft YaHei"/>
              </a:rPr>
              <a:t>可用积分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57390BAE-95FD-4920-A87F-10B454F5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62450"/>
            <a:ext cx="800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05255443-06C0-4708-8322-94475FBF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81500"/>
            <a:ext cx="64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下单得分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C023A2E6-3916-4C16-ABFE-4C9FD613B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362450"/>
            <a:ext cx="800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C06305D-BFB3-4309-9220-C7AA5BA7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381500"/>
            <a:ext cx="64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活动加分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A2FA6CA1-65E9-435A-8A42-7E8AEC37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362450"/>
            <a:ext cx="8001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D177ABF-A8C0-4A81-AE0B-66E6D8119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381500"/>
            <a:ext cx="64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权益兑换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22E5A7B4-0DFE-415D-9274-7469BF1D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152650"/>
            <a:ext cx="30099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4DA9F311-7ED0-45E1-B1CF-423FF529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F54A672A-F796-41FF-A033-708E90EEBA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f84189ae2c49e2"/>
          <a:stretch xmlns:a="http://schemas.openxmlformats.org/drawingml/2006/main"/>
        </p:blipFill>
        <p:spPr>
          <a:xfrm xmlns:a="http://schemas.openxmlformats.org/drawingml/2006/main">
            <a:off x="51911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009ECA9-42EE-4B06-B696-A83746ED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314575"/>
            <a:ext cx="2019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获得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BBED19D1-A41A-4F7F-90F8-F5BD972E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933700"/>
            <a:ext cx="262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按订单、任务或活动获得积分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0E36A085-283D-4870-B456-62FB0073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152650"/>
            <a:ext cx="30099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1C1AA93A-5FE3-4E45-B61D-15665728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F866A01F-CDAB-47F1-AFF9-9DD4D54239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b22f2e4dc544f5"/>
          <a:stretch xmlns:a="http://schemas.openxmlformats.org/drawingml/2006/main"/>
        </p:blipFill>
        <p:spPr>
          <a:xfrm xmlns:a="http://schemas.openxmlformats.org/drawingml/2006/main">
            <a:off x="8467725" y="2390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D8A1CCD7-EC31-48FB-9CF3-A11ED214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14575"/>
            <a:ext cx="2019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沉淀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4A91BDC-2F2C-442F-8A19-75D1BECC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933700"/>
            <a:ext cx="262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形成客户参与与复购记录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DC83DC90-5CA4-498A-9720-8840F259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76650"/>
            <a:ext cx="30099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BC2ADC1E-87C1-4696-91F1-1ED09317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848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724E28D4-462C-4703-81F6-686F991598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0765b619c84e57"/>
          <a:stretch xmlns:a="http://schemas.openxmlformats.org/drawingml/2006/main"/>
        </p:blipFill>
        <p:spPr>
          <a:xfrm xmlns:a="http://schemas.openxmlformats.org/drawingml/2006/main">
            <a:off x="5191125" y="3914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06B90107-B6D8-4889-BE4F-E557C24E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838575"/>
            <a:ext cx="2019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兑换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98975CA7-9A0E-4D3D-83B5-A3D15534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457700"/>
            <a:ext cx="262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兑换券、礼品或经营权益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A1B6C5BB-F59E-407B-89F9-A7DC6B2E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676650"/>
            <a:ext cx="30099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263425E7-A883-41F0-A483-D748DC89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848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670198E0-1D3E-461B-A5E8-5B767176B6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26fda0e8da46e9"/>
          <a:stretch xmlns:a="http://schemas.openxmlformats.org/drawingml/2006/main"/>
        </p:blipFill>
        <p:spPr>
          <a:xfrm xmlns:a="http://schemas.openxmlformats.org/drawingml/2006/main">
            <a:off x="8467725" y="3914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A77E26E5-ACDD-4259-80BC-4F7D234A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838575"/>
            <a:ext cx="2019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复盘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73BD93DA-D09A-4A2D-A902-797A4C71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457700"/>
            <a:ext cx="262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分析活跃、复购与权益成本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4C297E7D-3A8E-41E6-A937-7ED80CE3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048250"/>
            <a:ext cx="65532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3EC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3C670EE6-1D11-468D-B4BF-8FD4C56A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2006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6957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6957B8"/>
                </a:solidFill>
                <a:latin typeface="Microsoft YaHei"/>
                <a:ea typeface="Microsoft YaHei"/>
                <a:cs typeface="Microsoft YaHei"/>
              </a:rPr>
              <a:t>积分适合用于客户运营，不应替代合同、价格审批或合规判断。</a:t>
            </a:r>
          </a:p>
        </p:txBody>
      </p:sp>
    </p:spTree>
    <p:extLst>
      <p:ext uri="{BB962C8B-B14F-4D97-AF65-F5344CB8AC3E}">
        <p14:creationId xmlns:p14="http://schemas.microsoft.com/office/powerpoint/2010/main" val="49759150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92AD8B77-6AAA-4B38-AC9E-84F64E57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8C42F9D-7F44-4E2F-8AEB-9E042490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 分场景客户运营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C3581FF-CA0E-48DA-861E-068CFE69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按商品与客户场景组合套餐、预售和促销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40D9ED0-94EE-4B96-9D78-7A4694157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药店健康组合、设备配件耗材、渠道新品预订与客户专属活动，可以在适用范围内组合。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DF0D815-C6BE-43CE-A609-28A7D1B9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4A294C8-20D2-4D50-AD9D-7EEB9EEF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E5C60D9-7A84-4FAA-AD5D-D6863A4C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C3AF28B-F42C-4448-850D-E21A6EF02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ED4DAE04-F28E-4A05-AD1A-FAE50FB49E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df089f6fc40d4"/>
          <a:stretch xmlns:a="http://schemas.openxmlformats.org/drawingml/2006/main"/>
        </p:blipFill>
        <p:spPr>
          <a:xfrm xmlns:a="http://schemas.openxmlformats.org/drawingml/2006/main">
            <a:off x="876300" y="23241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811DF3FC-30DC-48D1-B539-5446FB1B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3241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健康场景组合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90C98F8-D492-4627-934B-BCF19232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7051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适用非处方或健康类商品按企业政策组合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B17E87BA-B78C-4328-AC72-F23BDF02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10515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FD414CBB-65EA-4786-AA47-EBDE3D6F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242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场景更清晰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686A0629-9A62-4FB4-83F3-95C2AB93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1455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E67E30AE-7B2E-4617-A72D-D0D82325AE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6fea53a8340fc"/>
          <a:stretch xmlns:a="http://schemas.openxmlformats.org/drawingml/2006/main"/>
        </p:blipFill>
        <p:spPr>
          <a:xfrm xmlns:a="http://schemas.openxmlformats.org/drawingml/2006/main">
            <a:off x="6324600" y="23241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87050927-51C4-4F0C-AF3F-B81F7576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3241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设备耗材套餐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53505EE-26D6-486A-901D-84D4D795A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7051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雾化设备 + 面罩 + 连接管形成组合报价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6369ACDE-331F-4E97-83DC-5199F779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10515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99DA058-7F1D-4D76-9894-24B0D12C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1242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方案更完整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B317771F-D7CB-4C7C-93F4-2FE1EBEF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57EB5243-A50C-426E-932D-782B371533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36b1f2a3624247"/>
          <a:stretch xmlns:a="http://schemas.openxmlformats.org/drawingml/2006/main"/>
        </p:blipFill>
        <p:spPr>
          <a:xfrm xmlns:a="http://schemas.openxmlformats.org/drawingml/2006/main">
            <a:off x="876300" y="40005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A463617-67D7-4A78-AA1C-EC34AAFDC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0005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新品预订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42EDE4A-7BE2-49D2-B3FE-FD907B5A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381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先收集药店、诊所或渠道需求，再组织采购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282C4E87-D4FF-4E28-8BC9-908EDE92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78155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9BCBB833-E315-4497-9672-45D2DC6F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降低盲目备货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46A9E3F4-C65B-41CC-82F1-805AA442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790950"/>
            <a:ext cx="52197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0" name="图片 59">
            <a:extLst xmlns:a="http://schemas.openxmlformats.org/drawingml/2006/main">
              <a:ext uri="{FF2B5EF4-FFF2-40B4-BE49-F238E27FC236}">
                <a16:creationId xmlns:a16="http://schemas.microsoft.com/office/drawing/2014/main" id="{BC1A6E0F-EF00-4BD1-8951-7BCE160321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2d1b2feddf462d"/>
          <a:stretch xmlns:a="http://schemas.openxmlformats.org/drawingml/2006/main"/>
        </p:blipFill>
        <p:spPr>
          <a:xfrm xmlns:a="http://schemas.openxmlformats.org/drawingml/2006/main">
            <a:off x="6324600" y="40005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7AFA7AAB-70E0-4C28-AFED-9720B3BF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0005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客户专属活动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5C92706F-DA0B-42F5-9391-C3AA028B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81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指定客户、商品、时间、数量与审批范围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4FCA145F-EED4-4595-91FB-3E95BF1F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781550"/>
            <a:ext cx="1809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1548906A-9DA4-4497-804D-668BC292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48006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边界更清楚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FE29DA8E-C668-46A8-8A2D-84F238AE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715000"/>
            <a:ext cx="79629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EB1E0790-008D-406D-B58A-4E5A191F9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753100"/>
            <a:ext cx="7696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营销工具围绕真实经营政策使用，活动创建、审核与停用应有权限</a:t>
            </a:r>
          </a:p>
        </p:txBody>
      </p:sp>
    </p:spTree>
    <p:extLst>
      <p:ext uri="{BB962C8B-B14F-4D97-AF65-F5344CB8AC3E}">
        <p14:creationId xmlns:p14="http://schemas.microsoft.com/office/powerpoint/2010/main" val="8560035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62B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7D757452-DDF8-4FB1-9221-92C774E1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D72BF8A-2C31-4562-A7F4-DCAA1CB5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F6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F6FA"/>
                </a:solidFill>
                <a:latin typeface="Microsoft YaHei"/>
                <a:ea typeface="Microsoft YaHei"/>
                <a:cs typeface="Microsoft YaHei"/>
              </a:rPr>
              <a:t>04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C0611DD-8B24-4B61-9510-358BA243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把医药经营与现场任务带在手边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96E0F52-FE7C-4014-B7AD-73D683BE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C6DB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6DBE0"/>
                </a:solidFill>
                <a:latin typeface="Microsoft YaHei"/>
                <a:ea typeface="Microsoft YaHei"/>
                <a:cs typeface="Microsoft YaHei"/>
              </a:rPr>
              <a:t>老板、业务、采购、仓库和配送人员，不回电脑前也能查看数据、处理订单并推进现场任务。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887C614-3745-4DDC-8434-8B836947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BEDD484-5BD7-4AD9-993A-06F1102C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BFD4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BFD4DB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9B9530D-3EAE-4546-9C22-6EBFFD5F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6E6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6E6EA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739D5A96-9AD4-4B5F-9A1D-F5D97AA4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47850"/>
            <a:ext cx="2857500" cy="41719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031821"/>
          </a:solidFill>
          <a:ln xmlns:a="http://schemas.openxmlformats.org/drawingml/2006/main" w="9525">
            <a:solidFill>
              <a:srgbClr val="2B536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0" name="图片 49">
            <a:extLst xmlns:a="http://schemas.openxmlformats.org/drawingml/2006/main">
              <a:ext uri="{FF2B5EF4-FFF2-40B4-BE49-F238E27FC236}">
                <a16:creationId xmlns:a16="http://schemas.microsoft.com/office/drawing/2014/main" id="{F2704465-4884-4A41-84ED-512250047C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335f618be546c5"/>
          <a:srcRect xmlns:a="http://schemas.openxmlformats.org/drawingml/2006/main" l="0" t="13290" r="0" b="1329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9150" y="1943100"/>
            <a:ext cx="2667000" cy="3981450"/>
          </a:xfrm>
          <a:prstGeom xmlns:a="http://schemas.openxmlformats.org/drawingml/2006/main" prst="roundRect">
            <a:avLst>
              <a:gd name="adj" fmla="val 5714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4F5A693A-1B75-49EC-BC84-0865A4E2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057400"/>
            <a:ext cx="33909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椭圆 10">
            <a:extLst xmlns:a="http://schemas.openxmlformats.org/drawingml/2006/main">
              <a:ext uri="{FF2B5EF4-FFF2-40B4-BE49-F238E27FC236}">
                <a16:creationId xmlns:a16="http://schemas.microsoft.com/office/drawing/2014/main" id="{3A96195C-D962-4450-A033-B9DF6E1E3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2955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3" name="图片 52">
            <a:extLst xmlns:a="http://schemas.openxmlformats.org/drawingml/2006/main">
              <a:ext uri="{FF2B5EF4-FFF2-40B4-BE49-F238E27FC236}">
                <a16:creationId xmlns:a16="http://schemas.microsoft.com/office/drawing/2014/main" id="{6B79B5B4-B7C9-47CC-AE06-3CEDADEC68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c2e2c994704033"/>
          <a:stretch xmlns:a="http://schemas.openxmlformats.org/drawingml/2006/main"/>
        </p:blipFill>
        <p:spPr>
          <a:xfrm xmlns:a="http://schemas.openxmlformats.org/drawingml/2006/main">
            <a:off x="4191000" y="23526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F9E86AB4-3677-4604-8D46-E97C0AF5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1336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老板驾驶舱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B0E448B-B3DD-4638-83BC-78E7A15C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419350"/>
            <a:ext cx="2533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rPr>
              <a:t>订单 / 客户 / 商品 / 业绩排行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FF668D35-9F42-4E8B-801C-8EC20D22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57400"/>
            <a:ext cx="33909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椭圆 15">
            <a:extLst xmlns:a="http://schemas.openxmlformats.org/drawingml/2006/main">
              <a:ext uri="{FF2B5EF4-FFF2-40B4-BE49-F238E27FC236}">
                <a16:creationId xmlns:a16="http://schemas.microsoft.com/office/drawing/2014/main" id="{5F93FCC5-228B-455C-894C-F5FD6ED2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2955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4FD31BEC-ACEF-4B1B-9E33-7794627896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9991024f14b64"/>
          <a:stretch xmlns:a="http://schemas.openxmlformats.org/drawingml/2006/main"/>
        </p:blipFill>
        <p:spPr>
          <a:xfrm xmlns:a="http://schemas.openxmlformats.org/drawingml/2006/main">
            <a:off x="7886700" y="23526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A0846AA-DFF7-4BF6-9E14-C4723C4DB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1336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业务员外出开单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27580C6-3594-4CB9-A187-EF4E9300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19350"/>
            <a:ext cx="2533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rPr>
              <a:t>现场查客户、价格、库存并代客下单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895E731D-3A26-4282-86E1-7AA1F852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162300"/>
            <a:ext cx="33909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椭圆 20">
            <a:extLst xmlns:a="http://schemas.openxmlformats.org/drawingml/2006/main">
              <a:ext uri="{FF2B5EF4-FFF2-40B4-BE49-F238E27FC236}">
                <a16:creationId xmlns:a16="http://schemas.microsoft.com/office/drawing/2014/main" id="{FD223B5F-C6C3-48DD-9997-2A2F8897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4004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图片 62">
            <a:extLst xmlns:a="http://schemas.openxmlformats.org/drawingml/2006/main">
              <a:ext uri="{FF2B5EF4-FFF2-40B4-BE49-F238E27FC236}">
                <a16:creationId xmlns:a16="http://schemas.microsoft.com/office/drawing/2014/main" id="{1D8AA71A-B4C3-4D86-9AB2-7439C4120E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317ba57ca4712"/>
          <a:stretch xmlns:a="http://schemas.openxmlformats.org/drawingml/2006/main"/>
        </p:blipFill>
        <p:spPr>
          <a:xfrm xmlns:a="http://schemas.openxmlformats.org/drawingml/2006/main">
            <a:off x="4191000" y="34575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24E9A54-6459-4BF2-AD0E-EDBA242A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385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仓库作业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5D16F70-1DB7-4625-841D-BF79AFC1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524250"/>
            <a:ext cx="2533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rPr>
              <a:t>扫码入库、出库、调拨与盘点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480D187D-96C5-4168-9F15-C1BA6E2A1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162300"/>
            <a:ext cx="33909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椭圆 25">
            <a:extLst xmlns:a="http://schemas.openxmlformats.org/drawingml/2006/main">
              <a:ext uri="{FF2B5EF4-FFF2-40B4-BE49-F238E27FC236}">
                <a16:creationId xmlns:a16="http://schemas.microsoft.com/office/drawing/2014/main" id="{CF8BEC9A-C897-4FB4-9B7A-6FAFFE47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4004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图片 67">
            <a:extLst xmlns:a="http://schemas.openxmlformats.org/drawingml/2006/main">
              <a:ext uri="{FF2B5EF4-FFF2-40B4-BE49-F238E27FC236}">
                <a16:creationId xmlns:a16="http://schemas.microsoft.com/office/drawing/2014/main" id="{FA0E7B10-93B4-4481-A771-E6BF3A35E8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ad04f0e8742a3"/>
          <a:stretch xmlns:a="http://schemas.openxmlformats.org/drawingml/2006/main"/>
        </p:blipFill>
        <p:spPr>
          <a:xfrm xmlns:a="http://schemas.openxmlformats.org/drawingml/2006/main">
            <a:off x="7886700" y="34575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1FDDD6F1-461B-441F-977C-FE192BF4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2385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外勤拜访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4386E00-504B-49D9-95C2-FCB1F109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524250"/>
            <a:ext cx="2533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rPr>
              <a:t>计划、签到、跟进与下一步任务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A5B518F8-CCC4-4705-B8AD-9ED6A8B9E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67200"/>
            <a:ext cx="33909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9191963A-DD69-4F1A-93C9-2874D603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45053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3" name="图片 72">
            <a:extLst xmlns:a="http://schemas.openxmlformats.org/drawingml/2006/main">
              <a:ext uri="{FF2B5EF4-FFF2-40B4-BE49-F238E27FC236}">
                <a16:creationId xmlns:a16="http://schemas.microsoft.com/office/drawing/2014/main" id="{2FD25809-374B-4E82-876C-203CF3D2D0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ece34860424f85"/>
          <a:stretch xmlns:a="http://schemas.openxmlformats.org/drawingml/2006/main"/>
        </p:blipFill>
        <p:spPr>
          <a:xfrm xmlns:a="http://schemas.openxmlformats.org/drawingml/2006/main">
            <a:off x="4191000" y="45624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AE373483-65E1-4B81-AFBE-F9569DE2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3434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 CRM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8BFA4A0C-A891-4A42-92FC-2CCFD044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629150"/>
            <a:ext cx="2533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rPr>
              <a:t>客户、联系人、资金与跟进记录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E09F2A43-79C1-4ABB-8744-91C023843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67200"/>
            <a:ext cx="33909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椭圆 35">
            <a:extLst xmlns:a="http://schemas.openxmlformats.org/drawingml/2006/main">
              <a:ext uri="{FF2B5EF4-FFF2-40B4-BE49-F238E27FC236}">
                <a16:creationId xmlns:a16="http://schemas.microsoft.com/office/drawing/2014/main" id="{9330C1B4-07B4-4887-8A7F-CA7F6F06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5053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3B6D3375-66AB-40BA-800B-4CB841973A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8e23b672854af1"/>
          <a:stretch xmlns:a="http://schemas.openxmlformats.org/drawingml/2006/main"/>
        </p:blipFill>
        <p:spPr>
          <a:xfrm xmlns:a="http://schemas.openxmlformats.org/drawingml/2006/main">
            <a:off x="7886700" y="45624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4EAA8709-53A9-4C85-A3BA-A459B087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3434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配送签收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3D0A0C04-3833-4ED9-98D7-82678460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629150"/>
            <a:ext cx="2533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2E7"/>
                </a:solidFill>
                <a:latin typeface="Microsoft YaHei"/>
                <a:ea typeface="Microsoft YaHei"/>
                <a:cs typeface="Microsoft YaHei"/>
              </a:rPr>
              <a:t>司机任务、配送过程、签收与回单</a:t>
            </a:r>
          </a:p>
        </p:txBody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319827BA-73DC-41C6-A4B4-FF2A8037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619750"/>
            <a:ext cx="6324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19C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DC28C2B2-7FDD-4A96-9C15-9F5C9B688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657850"/>
            <a:ext cx="6057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从“移动审批”升级为“移动经营 + 移动作业 + 移动履约”</a:t>
            </a:r>
          </a:p>
        </p:txBody>
      </p:sp>
    </p:spTree>
    <p:extLst>
      <p:ext uri="{BB962C8B-B14F-4D97-AF65-F5344CB8AC3E}">
        <p14:creationId xmlns:p14="http://schemas.microsoft.com/office/powerpoint/2010/main" val="112421163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3EBB777A-A403-4BE1-94A0-9584FCDD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B7A5ECA-5195-4991-A27B-31262BDB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3E432B7-0022-4C4C-9286-18C2F7C2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老板驾驶舱：订单、客户、商品和业绩变化随时可看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5DC6594-99B8-4A88-997C-85C17F9D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经营看板帮助老板抓住销售、客户、库存和回款变化；近效期等行业异常仍需通过对应应用与报表查看。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A2015691-1F6C-4A1E-A4A4-294744967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98CAD72-2077-49E1-8A92-5E16422E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9A9F3D4-11DE-4F47-9594-91E1C302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DE511BD8-FBC2-46A9-8A6D-B025CB4C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2686050" cy="40386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9525">
            <a:solidFill>
              <a:srgbClr val="17384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图片 44">
            <a:extLst xmlns:a="http://schemas.openxmlformats.org/drawingml/2006/main">
              <a:ext uri="{FF2B5EF4-FFF2-40B4-BE49-F238E27FC236}">
                <a16:creationId xmlns:a16="http://schemas.microsoft.com/office/drawing/2014/main" id="{6C3C211F-D2C5-415B-9BE9-0430F639D8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6e0957e5b44855"/>
          <a:srcRect xmlns:a="http://schemas.openxmlformats.org/drawingml/2006/main" l="0" t="12082" r="0" b="120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038350"/>
            <a:ext cx="2495550" cy="3848100"/>
          </a:xfrm>
          <a:prstGeom xmlns:a="http://schemas.openxmlformats.org/drawingml/2006/main" prst="roundRect">
            <a:avLst>
              <a:gd name="adj" fmla="val 6107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2CABDF24-E586-415D-9129-1A9ED855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076450"/>
            <a:ext cx="77914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F4A693F1-BC08-4797-BEE0-D0BC2906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20027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B4BCBFE-5877-43D3-8608-74ABBFA0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193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C0FB4B6C-35CB-4412-B531-C3C4229B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171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经营概况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9F6B3FB-FA3A-4D27-92F6-96016F3D6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1907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订单金额 / 单数 / 客户数 / 销售趋势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636E7E90-D22A-48D1-9A9B-32276F93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762250"/>
            <a:ext cx="77914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75161180-0B6A-4319-865D-A918BED5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88607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D01DD58-1DE3-4124-B6C5-58AF6E073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051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A1C3B78-644D-4DFE-9498-03376BD1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8575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订单履约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FAEB235E-A205-474F-9E88-43D8EF9C2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8765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待审核 / 待出库 / 待收货 / 退货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4944B736-5DF4-44D8-AE37-F2D8660C1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448050"/>
            <a:ext cx="77914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84BF3DA5-8ED6-4721-82F6-957BB3E2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57187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5DFD8C8-70F5-4785-A73F-F303A962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909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F809DE8-6AA4-4C0B-89B7-402126BC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5433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客户经营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1C886359-62B0-4723-9DAE-9CD61763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5623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新增客户 / 活跃客户 / 业务员跟进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806AEA0B-523B-43D5-BAB3-AE824A2F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133850"/>
            <a:ext cx="77914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6EA"/>
          </a:solidFill>
          <a:ln xmlns:a="http://schemas.openxmlformats.org/drawingml/2006/main" w="9525">
            <a:solidFill>
              <a:srgbClr val="EDCB9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F06FF12D-7F99-4602-9DE2-5015C730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25767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1A91E3A-C907-41AD-9930-452A6130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767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BB3656B8-5ADE-46A3-A4A9-3C52CFE9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2291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商品与库存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570DF3E-5831-462F-867D-E5D60F2D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2481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热销商品 / 缺货 / 批号与效期报表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5D468189-2DE3-45B1-9548-E53B8AB4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819650"/>
            <a:ext cx="77914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B8BA64C1-A53E-40A0-94E8-D2E5296F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94347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43CF5A22-8C0F-4BB0-A227-B81280C7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9625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CF182A26-34C2-4376-BCB5-2DB5724D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9149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资金与采购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CA0C16A3-474C-4F85-99C4-357FC7936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9339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应收 / 回款 / 采购到货 / 供应商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5F41C6F5-38EF-4BAB-9595-9090E786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695950"/>
            <a:ext cx="72771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1FF7F370-0B0E-455E-B510-2ABBEB68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734050"/>
            <a:ext cx="701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经营数据与异常待办集中呈现，帮助老板更快抓住重点</a:t>
            </a:r>
          </a:p>
        </p:txBody>
      </p:sp>
    </p:spTree>
    <p:extLst>
      <p:ext uri="{BB962C8B-B14F-4D97-AF65-F5344CB8AC3E}">
        <p14:creationId xmlns:p14="http://schemas.microsoft.com/office/powerpoint/2010/main" val="90300567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51E31E1F-3EA8-45F3-A6B3-EB82A702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E4E3386-AB7C-4AB4-B66B-24662B06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FCED376-817E-4A97-82BA-5AE7E0AC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业务员外出开单：现场查客户、查药械、查价格、立即下单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A5A6A9E-222E-406F-8133-26304CD4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拜访药店、诊所、医院或经销商时，可在手机上确认客户价、规格、库存、地址和备注，减少回公司补单。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756D5171-6B56-4447-9973-52ADB752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ACB0427-B2A2-4FA2-8A25-70EB5D45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8343566-DC8C-476E-B5F5-A9249E758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E5662149-56B3-42FF-8A22-34E9844F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743200" cy="3810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9525">
            <a:solidFill>
              <a:srgbClr val="17384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893A23B8-3D77-422B-BC8B-038A6C5F97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45c763aee43ef"/>
          <a:srcRect xmlns:a="http://schemas.openxmlformats.org/drawingml/2006/main" l="0" t="15133" r="0" b="151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019300"/>
            <a:ext cx="2552700" cy="3619500"/>
          </a:xfrm>
          <a:prstGeom xmlns:a="http://schemas.openxmlformats.org/drawingml/2006/main" prst="roundRect">
            <a:avLst>
              <a:gd name="adj" fmla="val 597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02F68CF8-CC51-4A59-A842-E4DCBD6B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00025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椭圆 10">
            <a:extLst xmlns:a="http://schemas.openxmlformats.org/drawingml/2006/main">
              <a:ext uri="{FF2B5EF4-FFF2-40B4-BE49-F238E27FC236}">
                <a16:creationId xmlns:a16="http://schemas.microsoft.com/office/drawing/2014/main" id="{CE690EDD-5FC9-47EA-B236-26E79491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171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3" name="图片 42">
            <a:extLst xmlns:a="http://schemas.openxmlformats.org/drawingml/2006/main">
              <a:ext uri="{FF2B5EF4-FFF2-40B4-BE49-F238E27FC236}">
                <a16:creationId xmlns:a16="http://schemas.microsoft.com/office/drawing/2014/main" id="{0231E57D-DAFC-452B-AAE5-3FAD131794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31f3fc4e04c89"/>
          <a:stretch xmlns:a="http://schemas.openxmlformats.org/drawingml/2006/main"/>
        </p:blipFill>
        <p:spPr>
          <a:xfrm xmlns:a="http://schemas.openxmlformats.org/drawingml/2006/main">
            <a:off x="4076700" y="2228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20ED34D0-9F39-438F-9A8F-1BF595C5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07645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识别客户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3FD4E65-C2DB-4D9C-BD0E-C0FCD10A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36220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药店 / 诊所 / 医院 / 经销商及联系人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EB843AB8-E158-4EA3-A8C9-F34E43651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89560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椭圆 15">
            <a:extLst xmlns:a="http://schemas.openxmlformats.org/drawingml/2006/main">
              <a:ext uri="{FF2B5EF4-FFF2-40B4-BE49-F238E27FC236}">
                <a16:creationId xmlns:a16="http://schemas.microsoft.com/office/drawing/2014/main" id="{C8DA916D-39C2-49BD-ACD3-82C36F97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067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B686FCA1-DF8A-499D-8B58-E59E4FA3D3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ea9b9c69b49a5"/>
          <a:stretch xmlns:a="http://schemas.openxmlformats.org/drawingml/2006/main"/>
        </p:blipFill>
        <p:spPr>
          <a:xfrm xmlns:a="http://schemas.openxmlformats.org/drawingml/2006/main">
            <a:off x="4076700" y="3124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EC2F27E-0CD1-4CE6-BEFD-B7CF404A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7180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匹配目录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F595960-C28F-459E-8B7F-C6F15B22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25755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可见商品、规格包装、客户价与库存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3918F924-059D-48DB-92C8-8118EEF9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79095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椭圆 20">
            <a:extLst xmlns:a="http://schemas.openxmlformats.org/drawingml/2006/main">
              <a:ext uri="{FF2B5EF4-FFF2-40B4-BE49-F238E27FC236}">
                <a16:creationId xmlns:a16="http://schemas.microsoft.com/office/drawing/2014/main" id="{EBC1CB3B-55F0-48C0-94B0-EAEB4311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962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3" name="图片 52">
            <a:extLst xmlns:a="http://schemas.openxmlformats.org/drawingml/2006/main">
              <a:ext uri="{FF2B5EF4-FFF2-40B4-BE49-F238E27FC236}">
                <a16:creationId xmlns:a16="http://schemas.microsoft.com/office/drawing/2014/main" id="{9671F888-293A-4FA4-9CA1-4B1BB1F1E6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331aefca974639"/>
          <a:stretch xmlns:a="http://schemas.openxmlformats.org/drawingml/2006/main"/>
        </p:blipFill>
        <p:spPr>
          <a:xfrm xmlns:a="http://schemas.openxmlformats.org/drawingml/2006/main">
            <a:off x="4076700" y="4019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A7EBA6D-7699-476B-B1FE-274C68D79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86715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确认订单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E82B2B3E-2B66-4589-8A18-4533D050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15290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数量、收货地址、交付时间与备注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461C987F-134B-4AB3-9760-204537E19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68630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椭圆 25">
            <a:extLst xmlns:a="http://schemas.openxmlformats.org/drawingml/2006/main">
              <a:ext uri="{FF2B5EF4-FFF2-40B4-BE49-F238E27FC236}">
                <a16:creationId xmlns:a16="http://schemas.microsoft.com/office/drawing/2014/main" id="{10FEC043-502C-49EE-9162-6BE14CE1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857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2DBAFD7B-059B-49F6-8B6A-0BC33819DB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08964932ff458f"/>
          <a:stretch xmlns:a="http://schemas.openxmlformats.org/drawingml/2006/main"/>
        </p:blipFill>
        <p:spPr>
          <a:xfrm xmlns:a="http://schemas.openxmlformats.org/drawingml/2006/main">
            <a:off x="4076700" y="49149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EF0C51CA-382D-43FF-AE9C-449BD17B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76250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提交跟进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24AB2D19-AC46-4D5A-B88D-F0ACAB869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04825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审核、备货、配送、收货与异常反馈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8C5263F8-E257-481E-A081-214A590C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829300"/>
            <a:ext cx="6858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AD634998-3166-4E94-A160-A1510A17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867400"/>
            <a:ext cx="659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少一次二次录入，少一次价格解释，客户更快收到确认</a:t>
            </a:r>
          </a:p>
        </p:txBody>
      </p:sp>
    </p:spTree>
    <p:extLst>
      <p:ext uri="{BB962C8B-B14F-4D97-AF65-F5344CB8AC3E}">
        <p14:creationId xmlns:p14="http://schemas.microsoft.com/office/powerpoint/2010/main" val="9881268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84A3AF36-BE19-49E7-859D-123093FC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274A0E1-1113-49CA-9523-386355E9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A3884F7-17ED-4DE0-96B2-D41A30F5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移动 CRM：把药店、诊所、医院与经销商的经营过程带在身边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38D3EEF-F0D5-4784-83C3-F89FF6AE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客户资料、联系人、历史采购、价格、资金、拜访和下一步任务，持续沉淀在同一客户视图。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C00FFC1-EA2D-47FE-89F5-44C8A7E2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D185AC0-2CB3-4E99-A8C2-9970FFBB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CD22F8F-509A-4602-BEB9-85CA8FCD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4293D33C-58A3-4311-9E58-241991F6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743200" cy="3810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9525">
            <a:solidFill>
              <a:srgbClr val="17384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4145941A-E3CD-44BD-A426-A71F11EF60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5515b86c34f1c"/>
          <a:srcRect xmlns:a="http://schemas.openxmlformats.org/drawingml/2006/main" l="0" t="15133" r="0" b="151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019300"/>
            <a:ext cx="2552700" cy="3619500"/>
          </a:xfrm>
          <a:prstGeom xmlns:a="http://schemas.openxmlformats.org/drawingml/2006/main" prst="roundRect">
            <a:avLst>
              <a:gd name="adj" fmla="val 597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54DD1AA8-0B2F-4784-9ED2-1AABF25D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962150"/>
            <a:ext cx="7620000" cy="3733800"/>
          </a:xfrm>
          <a:prstGeom xmlns:a="http://schemas.openxmlformats.org/drawingml/2006/main" prst="roundRect">
            <a:avLst>
              <a:gd name="adj" fmla="val 4082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3F185EE-0011-4FA0-B440-988E30D2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324100"/>
            <a:ext cx="66103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一张客户视图，持续沉淀下一步动作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7E160109-7561-4296-AED6-B73C8F03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009900"/>
            <a:ext cx="819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33615C0-635D-485A-8C08-2862870A6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0289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今天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B2734C3-F37D-4B1A-BAC5-CA2A56EC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019425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rPr>
              <a:t>回访缺货与到货需求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AFCC5C17-F567-4CCE-BE32-B9E0701C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562350"/>
            <a:ext cx="819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42D0592-C5BB-452D-96EC-79F5CF6C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58140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本周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6D3AC31-A6A8-4D3E-87A1-672F3053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71875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rPr>
              <a:t>确认常购商品与客户价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8AA00A35-689A-45FE-8DD4-0EC39772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114800"/>
            <a:ext cx="819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363FC25-07B9-451E-9855-F6CCD97DE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1338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月底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4AEE4101-78D2-4499-A1EA-6374088B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124325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rPr>
              <a:t>复盘采购周期与回款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ADDDB989-9E11-4265-A620-A861820C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667250"/>
            <a:ext cx="819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C70B3D1-45D1-4C74-85E7-367EF14F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68630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到期前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1BAC542-8B85-44C8-9B73-69F8BA6D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676775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4E7EA"/>
                </a:solidFill>
                <a:latin typeface="Microsoft YaHei"/>
                <a:ea typeface="Microsoft YaHei"/>
                <a:cs typeface="Microsoft YaHei"/>
              </a:rPr>
              <a:t>提示资料与合同复核</a:t>
            </a:r>
          </a:p>
        </p:txBody>
      </p:sp>
    </p:spTree>
    <p:extLst>
      <p:ext uri="{BB962C8B-B14F-4D97-AF65-F5344CB8AC3E}">
        <p14:creationId xmlns:p14="http://schemas.microsoft.com/office/powerpoint/2010/main" val="2527137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0AA67802-6BEF-4D64-8912-26EBA51A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209C395-1BAA-4FC2-866E-69270DA0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4C022F1-7A39-4814-B547-3C0D44FC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外勤拜访：把门店补货、机构需求与下一步动作带回系统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F18DE51-82A4-4A0B-84A9-C4750954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拜访不是只留定位，而是让现场信息继续进入客户跟进、报价、代客下单和回款任务。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9B9C7C0C-3204-4472-B65B-D5C8A4D6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16B0767-A06C-4A44-AAB9-00D2896B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2A08011-787B-4554-9DB5-46C7F6F6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34F99102-DB56-45C3-85DE-8C80A247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743200" cy="3810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9525">
            <a:solidFill>
              <a:srgbClr val="17384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1A24B8B5-5EDB-49D8-AF61-A522CF1870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2d47f76434c77"/>
          <a:srcRect xmlns:a="http://schemas.openxmlformats.org/drawingml/2006/main" l="0" t="15133" r="0" b="151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019300"/>
            <a:ext cx="2552700" cy="3619500"/>
          </a:xfrm>
          <a:prstGeom xmlns:a="http://schemas.openxmlformats.org/drawingml/2006/main" prst="roundRect">
            <a:avLst>
              <a:gd name="adj" fmla="val 597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CA370FE1-AE2F-4BED-864E-314FF697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000250"/>
            <a:ext cx="35814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椭圆 10">
            <a:extLst xmlns:a="http://schemas.openxmlformats.org/drawingml/2006/main">
              <a:ext uri="{FF2B5EF4-FFF2-40B4-BE49-F238E27FC236}">
                <a16:creationId xmlns:a16="http://schemas.microsoft.com/office/drawing/2014/main" id="{8AB79451-9002-4074-B64D-A172921C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1717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3" name="图片 42">
            <a:extLst xmlns:a="http://schemas.openxmlformats.org/drawingml/2006/main">
              <a:ext uri="{FF2B5EF4-FFF2-40B4-BE49-F238E27FC236}">
                <a16:creationId xmlns:a16="http://schemas.microsoft.com/office/drawing/2014/main" id="{946A1E5C-B960-4E6A-BBD7-F0E2244C12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e4bacb9a7648ab"/>
          <a:stretch xmlns:a="http://schemas.openxmlformats.org/drawingml/2006/main"/>
        </p:blipFill>
        <p:spPr>
          <a:xfrm xmlns:a="http://schemas.openxmlformats.org/drawingml/2006/main">
            <a:off x="4124325" y="22383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D6D485C-9D92-40C5-9822-0B659624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16217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计划与签到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D739D0B-355B-4CD3-AE03-547E626B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7813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 / 目标 / 时间 / 位置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6866E7DF-11AA-45A4-962C-13FE7711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00250"/>
            <a:ext cx="35814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椭圆 15">
            <a:extLst xmlns:a="http://schemas.openxmlformats.org/drawingml/2006/main">
              <a:ext uri="{FF2B5EF4-FFF2-40B4-BE49-F238E27FC236}">
                <a16:creationId xmlns:a16="http://schemas.microsoft.com/office/drawing/2014/main" id="{91D37824-6A43-447A-AB43-694286A19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1717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A68C113F-DF22-46EF-BC2E-AA955E4D3E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8c921bccf4645"/>
          <a:stretch xmlns:a="http://schemas.openxmlformats.org/drawingml/2006/main"/>
        </p:blipFill>
        <p:spPr>
          <a:xfrm xmlns:a="http://schemas.openxmlformats.org/drawingml/2006/main">
            <a:off x="7934325" y="22383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CFCA9EF1-21A7-4F69-B187-CC2F5100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16217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记录需求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40CCC6D-0190-4B01-BB32-5D2E3C20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7813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缺货、常购、竞品与采购周期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4D866747-1D43-45D2-AB75-24E5BA19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676650"/>
            <a:ext cx="35814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椭圆 20">
            <a:extLst xmlns:a="http://schemas.openxmlformats.org/drawingml/2006/main">
              <a:ext uri="{FF2B5EF4-FFF2-40B4-BE49-F238E27FC236}">
                <a16:creationId xmlns:a16="http://schemas.microsoft.com/office/drawing/2014/main" id="{7C937193-E77C-490A-9BA0-46746CC7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848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3" name="图片 52">
            <a:extLst xmlns:a="http://schemas.openxmlformats.org/drawingml/2006/main">
              <a:ext uri="{FF2B5EF4-FFF2-40B4-BE49-F238E27FC236}">
                <a16:creationId xmlns:a16="http://schemas.microsoft.com/office/drawing/2014/main" id="{6EB7F40C-CDAD-47B7-A44E-A94481793C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dd32b6dd1b47d0"/>
          <a:stretch xmlns:a="http://schemas.openxmlformats.org/drawingml/2006/main"/>
        </p:blipFill>
        <p:spPr>
          <a:xfrm xmlns:a="http://schemas.openxmlformats.org/drawingml/2006/main">
            <a:off x="4124325" y="3914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870E066-9A38-4DFC-A9E1-531E3324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83857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转为业务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BADAB6B4-B7B6-414F-94D3-2A2FDFBC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4577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报价、客户价、代客下单或商机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593A7A88-DCEE-4ADD-B66E-05FDA223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676650"/>
            <a:ext cx="3581400" cy="1428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椭圆 25">
            <a:extLst xmlns:a="http://schemas.openxmlformats.org/drawingml/2006/main">
              <a:ext uri="{FF2B5EF4-FFF2-40B4-BE49-F238E27FC236}">
                <a16:creationId xmlns:a16="http://schemas.microsoft.com/office/drawing/2014/main" id="{D4C6137E-4174-4100-9F35-BBBA537A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848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E5070D0A-B39B-418E-A77B-F1A9611840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11dc567864361"/>
          <a:stretch xmlns:a="http://schemas.openxmlformats.org/drawingml/2006/main"/>
        </p:blipFill>
        <p:spPr>
          <a:xfrm xmlns:a="http://schemas.openxmlformats.org/drawingml/2006/main">
            <a:off x="7934325" y="3914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E834F26B-4154-4E07-8DFD-8EA48170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3857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复盘跟进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4009A969-2347-43B4-A4A2-5AF06B96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4577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下一步、负责人、完成期限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8F82490F-51B9-46E6-8775-A2FDFFA7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810250"/>
            <a:ext cx="54102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FDFEBBC-35A7-48A5-830B-617E15970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848350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拜访不是“去过”，而是形成下一步可执行动作</a:t>
            </a:r>
          </a:p>
        </p:txBody>
      </p:sp>
    </p:spTree>
    <p:extLst>
      <p:ext uri="{BB962C8B-B14F-4D97-AF65-F5344CB8AC3E}">
        <p14:creationId xmlns:p14="http://schemas.microsoft.com/office/powerpoint/2010/main" val="85564417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矩形: 圆角 45">
            <a:extLst xmlns:a="http://schemas.openxmlformats.org/drawingml/2006/main">
              <a:ext uri="{FF2B5EF4-FFF2-40B4-BE49-F238E27FC236}">
                <a16:creationId xmlns:a16="http://schemas.microsoft.com/office/drawing/2014/main" id="{5785D382-187B-40BD-870F-175733AE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B3581B2-2CD4-43BA-9D05-19F65A73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0542B18-FDA2-4682-8F56-975A22B2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仓库扫码作业：药品保留批次证据，设备登记序列号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4187C2DC-94EF-4EFD-A630-10DE44F3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药品收货录入批号、生产和失效日期；耗材按批次或 UDI；设备按序列号完成入出库流通追踪。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CEDC592-9ECC-44E2-86EE-E0C6DCCA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4FA6D5E-DC6A-486D-ACA8-BB83DE43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A943623-9B14-464E-933D-03A11DA9C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AA089F9-E22E-4398-ABC1-593BDBE4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743200" cy="3810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9525">
            <a:solidFill>
              <a:srgbClr val="17384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3FC34B71-0FDE-40E9-9FBD-C7D2BB8270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b72c62c5f742d1"/>
          <a:srcRect xmlns:a="http://schemas.openxmlformats.org/drawingml/2006/main" l="0" t="15133" r="0" b="151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019300"/>
            <a:ext cx="2552700" cy="3619500"/>
          </a:xfrm>
          <a:prstGeom xmlns:a="http://schemas.openxmlformats.org/drawingml/2006/main" prst="roundRect">
            <a:avLst>
              <a:gd name="adj" fmla="val 597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1B60736C-E533-4C89-BAB8-4B206BD4B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86100"/>
            <a:ext cx="23241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B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椭圆 10">
            <a:extLst xmlns:a="http://schemas.openxmlformats.org/drawingml/2006/main">
              <a:ext uri="{FF2B5EF4-FFF2-40B4-BE49-F238E27FC236}">
                <a16:creationId xmlns:a16="http://schemas.microsoft.com/office/drawing/2014/main" id="{BB4C0BF9-18C4-4B09-B0D0-96EE3214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004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388C984-CEA4-44A6-8EC8-8A372D34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766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演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FD8F94F-4149-4B09-8B2A-64608F48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181350"/>
            <a:ext cx="1200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演示｜康和连锁药房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F4508C11-D242-44BF-BFFE-2770F8CA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181350"/>
            <a:ext cx="5143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632F831-D729-4A1C-B789-59DC1747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2004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待审核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6DA0E09-6D52-4EDE-8E62-702C992C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1947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感冒灵颗粒 20盒 · 医用冷敷贴 30盒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2E0B4E7-B6A6-4843-A619-0CFF1A98E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648075"/>
            <a:ext cx="1714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rPr>
              <a:t>主仓库 · 今日 16:30 前完成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9E6ACAF9-48F9-439D-A36C-592FC681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23241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B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DF399E79-DF86-4CB3-B07B-87F3E722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14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B8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F6D4926-9993-49C0-BA10-7C9A397D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9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演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F1D00CD5-3477-4AD7-993C-46BD10B9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095750"/>
            <a:ext cx="1200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演示｜仁安社区诊所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9BD85EFF-6C73-4A44-9ED2-39014337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095750"/>
            <a:ext cx="5143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7B8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D8E8D526-2E39-44C6-AC78-95129EF4F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1148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待出库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AB0210B3-C72D-4C85-82C9-0E6631F8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3387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维生素 B1 片 10瓶 · 雾化设备 2台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600AC77-1A43-46C4-8BAD-3030BA9F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562475"/>
            <a:ext cx="1714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rPr>
              <a:t>主仓库 · 批次/序列号待核对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B0DAA015-F609-4924-BE94-EBBDCA62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962150"/>
            <a:ext cx="762000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C03B656-21F9-4026-BC0E-D77BBC2CE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2669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0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移动拣货四步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F540BAA3-28B3-4AB4-A459-87A8844C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8956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FA87306-E5C8-40C6-A1AF-7618D3EE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9146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8C4B5143-DA66-4D4C-BA29-7A081C41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85750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领取任务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D7FE8C6B-DAFF-43BE-BD4D-C536DF6F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67025"/>
            <a:ext cx="4514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订单、仓库、客户与交付窗口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D139C648-000C-4F3B-A26D-C81EA4B0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4861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1B8E6A4B-0BA3-4108-907F-560EE68BC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5052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06A61E48-3C8B-4DA6-8601-F261288B1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44805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扫描核对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8687DFA4-C2CD-413C-A84E-6D5F28028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57575"/>
            <a:ext cx="4514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商品条码 / UDI、规格、单位与数量</a:t>
            </a:r>
          </a:p>
        </p:txBody>
      </p:sp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AAB4E941-4F86-4DDB-A4E0-8D0A5E947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0767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311E5988-4E43-460C-ACDE-56AD12D0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0957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FDD3239D-FF5C-4628-9E76-801A02E0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03860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登记实物身份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03BC2621-8219-4E4F-A40A-37D6838A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48125"/>
            <a:ext cx="4514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药品批号效期；设备序列号（按产品）</a:t>
            </a:r>
          </a:p>
        </p:txBody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1CA0C10E-4E35-4087-A6C5-4987EB38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6672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8627FCA2-21D8-471E-9B47-07729F3D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6863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FA6FE145-AA37-4C75-973F-B3AAFEA1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62915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复核出库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2FA41695-4AD0-46F8-9FD7-9E0F0D7E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38675"/>
            <a:ext cx="4514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操作人、时间、实物标识与业务单据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948D1FD5-10F1-4F1C-B7E7-771204AC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905500"/>
            <a:ext cx="6477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277846CA-08E1-4B57-B870-F0BC31DA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943600"/>
            <a:ext cx="6210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让仓库动作跟着订单走，让批次或序列号跟着实物走</a:t>
            </a:r>
          </a:p>
        </p:txBody>
      </p:sp>
    </p:spTree>
    <p:extLst>
      <p:ext uri="{BB962C8B-B14F-4D97-AF65-F5344CB8AC3E}">
        <p14:creationId xmlns:p14="http://schemas.microsoft.com/office/powerpoint/2010/main" val="144561685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矩形: 圆角 47">
            <a:extLst xmlns:a="http://schemas.openxmlformats.org/drawingml/2006/main">
              <a:ext uri="{FF2B5EF4-FFF2-40B4-BE49-F238E27FC236}">
                <a16:creationId xmlns:a16="http://schemas.microsoft.com/office/drawing/2014/main" id="{A92A417B-697A-49EE-B6F6-99D377D1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1D01553-602D-4D37-8A36-BFEEE297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6ABF1AE-CCBC-4BDF-AB02-F419A23F7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配送签收：让订单、司机任务、收货结果和异常继续连在一起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44D5FCE2-EC5E-4C12-9092-10B73D87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从待配送任务到装车、在途、客户签收与回单，状态沿原订单推进；退货仍回到原订单核对。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697D1F55-0037-4EC0-B459-78128C2B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E148ABF-A1FE-4EA3-BCFA-0B98C7B0A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8BD3BF1-8C99-440C-A8F7-B1ED53DA5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34E896DF-0391-45C8-AD92-87E58ED5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743200" cy="3810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071D2A"/>
          </a:solidFill>
          <a:ln xmlns:a="http://schemas.openxmlformats.org/drawingml/2006/main" w="9525">
            <a:solidFill>
              <a:srgbClr val="17384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1C76BFFD-F23F-4E5D-AC26-17F520B33F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e321f4bbe34fa9"/>
          <a:srcRect xmlns:a="http://schemas.openxmlformats.org/drawingml/2006/main" l="0" t="15133" r="0" b="151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019300"/>
            <a:ext cx="2552700" cy="3619500"/>
          </a:xfrm>
          <a:prstGeom xmlns:a="http://schemas.openxmlformats.org/drawingml/2006/main" prst="roundRect">
            <a:avLst>
              <a:gd name="adj" fmla="val 597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FA0454B8-FC71-4790-B8E3-805F3CD7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86100"/>
            <a:ext cx="23241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B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椭圆 10">
            <a:extLst xmlns:a="http://schemas.openxmlformats.org/drawingml/2006/main">
              <a:ext uri="{FF2B5EF4-FFF2-40B4-BE49-F238E27FC236}">
                <a16:creationId xmlns:a16="http://schemas.microsoft.com/office/drawing/2014/main" id="{D85FC8A5-2569-4943-ACD0-A16EFDD5D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004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A9FCB8D6-1365-4F5D-8CEC-E608CE42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766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演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D69FAEC2-3F95-4AFB-AFF1-EE2C9BAB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181350"/>
            <a:ext cx="1200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演示｜康和连锁药房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4EBC4045-90C9-4C9E-95FF-921F98C1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181350"/>
            <a:ext cx="5143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9FD3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A8DE4DC-5247-4F49-A8E2-574FA11F7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2004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待出发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85B2F44-D50C-4A6E-8296-6DDE92A1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1947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2张订单 · 6件商品 · 南山区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7448B11-9319-49EF-BD3E-6B9D6B987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648075"/>
            <a:ext cx="1714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rPr>
              <a:t>最迟 16:30 · 药品与耗材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ACACDB06-F623-4AAF-9892-702691BA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23241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B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6C0EA148-63AE-42B0-BA4F-47F1ACDE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14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9F7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9628C95A-55A6-4D67-85FF-33BAFFBA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910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rPr>
              <a:t>演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F6E440D8-2669-42E2-A01F-A102AD8A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095750"/>
            <a:ext cx="1200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演示｜仁安社区诊所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34D4B40E-FD5C-4A86-B483-009D9D1C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095750"/>
            <a:ext cx="5143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9F72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639FA31-6E25-49BA-9C9E-65D4F6E0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1148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rPr>
              <a:t>待配送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A7CB5F4-D736-4155-9DE0-1E105C1E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3387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1张订单 · 3件商品 · 福田区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216F7670-8A97-4143-BBA5-22C5A48B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562475"/>
            <a:ext cx="1714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0">
                <a:solidFill>
                  <a:srgbClr val="80939A"/>
                </a:solidFill>
                <a:latin typeface="Microsoft YaHei"/>
                <a:ea typeface="Microsoft YaHei"/>
                <a:cs typeface="Microsoft YaHei"/>
              </a:rPr>
              <a:t>签收回单与异常备注随单留存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823D59C4-06A7-4B53-B489-4CAA0E97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00025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椭圆 26">
            <a:extLst xmlns:a="http://schemas.openxmlformats.org/drawingml/2006/main">
              <a:ext uri="{FF2B5EF4-FFF2-40B4-BE49-F238E27FC236}">
                <a16:creationId xmlns:a16="http://schemas.microsoft.com/office/drawing/2014/main" id="{DB068FAA-5F0D-4D35-B94F-578A4F84E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171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5" name="图片 74">
            <a:extLst xmlns:a="http://schemas.openxmlformats.org/drawingml/2006/main">
              <a:ext uri="{FF2B5EF4-FFF2-40B4-BE49-F238E27FC236}">
                <a16:creationId xmlns:a16="http://schemas.microsoft.com/office/drawing/2014/main" id="{A805FD21-1E2A-4CC7-BD87-48564C8FDC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042f184424cab"/>
          <a:stretch xmlns:a="http://schemas.openxmlformats.org/drawingml/2006/main"/>
        </p:blipFill>
        <p:spPr>
          <a:xfrm xmlns:a="http://schemas.openxmlformats.org/drawingml/2006/main">
            <a:off x="4076700" y="2228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623E597F-36E6-449D-9F56-331BE40D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07645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领取配送任务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D69F8421-22F2-4774-BB20-EFD59FD6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36220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订单 / 箱数 / 地址 / 联系人</a:t>
            </a:r>
          </a:p>
        </p:txBody>
      </p:sp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66BB6B0A-5239-4B09-94DE-9253378F3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89560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2" name="椭圆 31">
            <a:extLst xmlns:a="http://schemas.openxmlformats.org/drawingml/2006/main">
              <a:ext uri="{FF2B5EF4-FFF2-40B4-BE49-F238E27FC236}">
                <a16:creationId xmlns:a16="http://schemas.microsoft.com/office/drawing/2014/main" id="{2EB731E1-9720-41D8-850C-CCA75B98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067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0" name="图片 79">
            <a:extLst xmlns:a="http://schemas.openxmlformats.org/drawingml/2006/main">
              <a:ext uri="{FF2B5EF4-FFF2-40B4-BE49-F238E27FC236}">
                <a16:creationId xmlns:a16="http://schemas.microsoft.com/office/drawing/2014/main" id="{78DD11DC-AE66-4033-92A3-7D7292F8E4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e0be4d5944493f"/>
          <a:stretch xmlns:a="http://schemas.openxmlformats.org/drawingml/2006/main"/>
        </p:blipFill>
        <p:spPr>
          <a:xfrm xmlns:a="http://schemas.openxmlformats.org/drawingml/2006/main">
            <a:off x="4076700" y="3124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1E784D9B-B0C5-4D22-B81F-085783C4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7180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装车与在途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8713390F-E4D5-4B67-BAAD-86E7DABB0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25755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司机 / 车辆 / 任务状态</a:t>
            </a:r>
          </a:p>
        </p:txBody>
      </p:sp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24A13D89-9900-4761-ADFF-6D0CEBDB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79095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7" name="椭圆 36">
            <a:extLst xmlns:a="http://schemas.openxmlformats.org/drawingml/2006/main">
              <a:ext uri="{FF2B5EF4-FFF2-40B4-BE49-F238E27FC236}">
                <a16:creationId xmlns:a16="http://schemas.microsoft.com/office/drawing/2014/main" id="{DE6C2AAD-75FE-4CA0-B141-9CA9E316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962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5" name="图片 84">
            <a:extLst xmlns:a="http://schemas.openxmlformats.org/drawingml/2006/main">
              <a:ext uri="{FF2B5EF4-FFF2-40B4-BE49-F238E27FC236}">
                <a16:creationId xmlns:a16="http://schemas.microsoft.com/office/drawing/2014/main" id="{D9DBAC02-220C-4B04-AA3C-CDBE4C5BEE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62d14f86f4c91"/>
          <a:stretch xmlns:a="http://schemas.openxmlformats.org/drawingml/2006/main"/>
        </p:blipFill>
        <p:spPr>
          <a:xfrm xmlns:a="http://schemas.openxmlformats.org/drawingml/2006/main">
            <a:off x="4076700" y="4019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83B4206A-1C40-4D87-A0FD-AA4D5D08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86715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到店或到院签收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80D6A3B0-84F5-41E4-8846-48870DD90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15290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收货人 / 图片 / 备注 / 异常</a:t>
            </a:r>
          </a:p>
        </p:txBody>
      </p:sp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88732CE7-96F9-48C2-9968-E17E4BBC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686300"/>
            <a:ext cx="7620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2" name="椭圆 41">
            <a:extLst xmlns:a="http://schemas.openxmlformats.org/drawingml/2006/main">
              <a:ext uri="{FF2B5EF4-FFF2-40B4-BE49-F238E27FC236}">
                <a16:creationId xmlns:a16="http://schemas.microsoft.com/office/drawing/2014/main" id="{4202F7F8-6689-4221-BEC4-5A8C44C7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857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8719B6BC-4544-467C-9CE2-312FE5B74E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cba71359c4017"/>
          <a:stretch xmlns:a="http://schemas.openxmlformats.org/drawingml/2006/main"/>
        </p:blipFill>
        <p:spPr>
          <a:xfrm xmlns:a="http://schemas.openxmlformats.org/drawingml/2006/main">
            <a:off x="4076700" y="49149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82E15614-1D59-49E7-8F0F-EF3B6862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762500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回到原订单</a:t>
            </a: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99C92654-A67F-4A78-85E7-7C5744C3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048250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签收、退货、应收与对账继续核对</a:t>
            </a:r>
          </a:p>
        </p:txBody>
      </p:sp>
      <p:sp>
        <p:nvSpPr>
          <p:cNvPr id="46" name="矩形: 圆角 45">
            <a:extLst xmlns:a="http://schemas.openxmlformats.org/drawingml/2006/main">
              <a:ext uri="{FF2B5EF4-FFF2-40B4-BE49-F238E27FC236}">
                <a16:creationId xmlns:a16="http://schemas.microsoft.com/office/drawing/2014/main" id="{8EF87CFD-53D1-4C36-8A09-824622C3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5810250"/>
            <a:ext cx="6400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D1D2FE07-ED3F-4174-97B5-352DC7C6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交付结果不是聊天消息，而是原订单的下一段业务记录</a:t>
            </a:r>
          </a:p>
        </p:txBody>
      </p:sp>
    </p:spTree>
    <p:extLst>
      <p:ext uri="{BB962C8B-B14F-4D97-AF65-F5344CB8AC3E}">
        <p14:creationId xmlns:p14="http://schemas.microsoft.com/office/powerpoint/2010/main" val="204375992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BA3FDD96-885D-4784-8420-41AB9617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55351D9-3562-486D-92EC-0311FD83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 药械双轨追溯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D65D24B-B333-4F7B-846F-DC41A9CE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同一订单，药品与设备进入两条不同的实物管理轨道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0E48249-11D8-43DE-950A-4B7F0CAD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药品围绕批号和效期组织库存；耐用设备围绕 UDI 与序列号追踪单台流通状态。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CECD832B-34D3-4C97-A4F5-735CEBC8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4520428-6BF2-4275-B926-ADE61C06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84BCB43-A29C-46A9-95DF-1151D032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EE26DEB6-F5A9-4FC6-91FC-8C2D522DE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2171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7B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58C72F90-7D23-473E-A6AE-007A719F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38350"/>
            <a:ext cx="2019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药品轨道：批号与效期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AB42AAE2-D9ED-4FBF-A0D0-5F445942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33800"/>
            <a:ext cx="2171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9C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69C0C5E-8597-4AD0-B2D6-9DB4F6E3C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52850"/>
            <a:ext cx="2019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设备轨道：UDI与序列号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D247CA57-B914-4AFD-9F27-0360F894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1943100"/>
            <a:ext cx="25717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28B20562-B927-47AE-A15F-959E9D29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1145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89559A24-EC48-4F96-8C1B-6214BFF1FA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eb960a59d4c5b"/>
          <a:stretch xmlns:a="http://schemas.openxmlformats.org/drawingml/2006/main"/>
        </p:blipFill>
        <p:spPr>
          <a:xfrm xmlns:a="http://schemas.openxmlformats.org/drawingml/2006/main">
            <a:off x="3343275" y="21812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7751E33-5CFD-4B82-909C-0AF1A2C1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105025"/>
            <a:ext cx="158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批次入库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128E5ED-F408-4610-99AD-8ABB4274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7241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批号、生产日期、失效日期与数量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63A43ECE-3CD0-482B-A628-57045415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43100"/>
            <a:ext cx="25717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143A2286-B218-4FF7-9D0B-6D279FB8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1145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图片 61">
            <a:extLst xmlns:a="http://schemas.openxmlformats.org/drawingml/2006/main">
              <a:ext uri="{FF2B5EF4-FFF2-40B4-BE49-F238E27FC236}">
                <a16:creationId xmlns:a16="http://schemas.microsoft.com/office/drawing/2014/main" id="{0655818D-9E79-4F0F-8DB3-7E5D86F026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aa3b1d4cc04043"/>
          <a:stretch xmlns:a="http://schemas.openxmlformats.org/drawingml/2006/main"/>
        </p:blipFill>
        <p:spPr>
          <a:xfrm xmlns:a="http://schemas.openxmlformats.org/drawingml/2006/main">
            <a:off x="6143625" y="21812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AD374B1F-2CAF-441A-9912-27EAD967E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105025"/>
            <a:ext cx="158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效期控制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A0F5713D-3873-4047-B8EA-0ED79E72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7241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近效期预警、先进先出或保质期优先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737BDBF4-2382-4E3D-986F-DF11C6AB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1943100"/>
            <a:ext cx="25717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20AC6CF8-EF27-4183-98DA-2ADB2820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1145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7" name="图片 66">
            <a:extLst xmlns:a="http://schemas.openxmlformats.org/drawingml/2006/main">
              <a:ext uri="{FF2B5EF4-FFF2-40B4-BE49-F238E27FC236}">
                <a16:creationId xmlns:a16="http://schemas.microsoft.com/office/drawing/2014/main" id="{BC0844BC-8614-4132-B1DB-A0FC364B54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9e348a342d4405"/>
          <a:stretch xmlns:a="http://schemas.openxmlformats.org/drawingml/2006/main"/>
        </p:blipFill>
        <p:spPr>
          <a:xfrm xmlns:a="http://schemas.openxmlformats.org/drawingml/2006/main">
            <a:off x="8943975" y="21812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4571AE0D-E285-4841-8847-13D59E32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105025"/>
            <a:ext cx="158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批号流转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ED0F350-BEA3-4553-B864-E6937E89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7241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采购、销售、退货、调拨与盘盈亏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E04C88E3-80B6-441F-BF65-2D9D890D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657600"/>
            <a:ext cx="25717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椭圆 27">
            <a:extLst xmlns:a="http://schemas.openxmlformats.org/drawingml/2006/main">
              <a:ext uri="{FF2B5EF4-FFF2-40B4-BE49-F238E27FC236}">
                <a16:creationId xmlns:a16="http://schemas.microsoft.com/office/drawing/2014/main" id="{22938DC7-E247-4F4A-9629-71CBBC30E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8290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9C4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00C568E6-AD76-44D2-B09F-AEEA235B1C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a617f72eed4aa6"/>
          <a:stretch xmlns:a="http://schemas.openxmlformats.org/drawingml/2006/main"/>
        </p:blipFill>
        <p:spPr>
          <a:xfrm xmlns:a="http://schemas.openxmlformats.org/drawingml/2006/main">
            <a:off x="3343275" y="38957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066635CC-6DFC-4400-87D1-E8A37A087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19525"/>
            <a:ext cx="158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UDI 解析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DCF5A0D5-48C2-4536-8603-22CC5FE8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4386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DI识别产品；PI含批号等生产信息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1C0F1CDF-E947-4E89-92F6-7C241C60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57600"/>
            <a:ext cx="25717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98748DD7-7ECE-40AF-8863-285CF68B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8290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9C4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7" name="图片 76">
            <a:extLst xmlns:a="http://schemas.openxmlformats.org/drawingml/2006/main">
              <a:ext uri="{FF2B5EF4-FFF2-40B4-BE49-F238E27FC236}">
                <a16:creationId xmlns:a16="http://schemas.microsoft.com/office/drawing/2014/main" id="{003B7D3D-F8B2-4A22-9EAE-8424AB6EBF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fe0654955c4cfa"/>
          <a:stretch xmlns:a="http://schemas.openxmlformats.org/drawingml/2006/main"/>
        </p:blipFill>
        <p:spPr>
          <a:xfrm xmlns:a="http://schemas.openxmlformats.org/drawingml/2006/main">
            <a:off x="6143625" y="38957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8197AEDD-C586-4649-96F6-C8F9E50C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19525"/>
            <a:ext cx="158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序列号状态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A15A8FE6-BADF-46F4-8FB3-AC984C10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待入库、在库、待出库、已出库</a:t>
            </a:r>
          </a:p>
        </p:txBody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65AC0938-E5CB-4B42-B893-58431839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657600"/>
            <a:ext cx="257175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8" name="椭圆 37">
            <a:extLst xmlns:a="http://schemas.openxmlformats.org/drawingml/2006/main">
              <a:ext uri="{FF2B5EF4-FFF2-40B4-BE49-F238E27FC236}">
                <a16:creationId xmlns:a16="http://schemas.microsoft.com/office/drawing/2014/main" id="{62FD6E4D-D757-4C7E-A7B5-58991AFE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8290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9C4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574246DB-FAB5-47E7-99E5-E107B6C7C3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363bb70cb949de"/>
          <a:stretch xmlns:a="http://schemas.openxmlformats.org/drawingml/2006/main"/>
        </p:blipFill>
        <p:spPr>
          <a:xfrm xmlns:a="http://schemas.openxmlformats.org/drawingml/2006/main">
            <a:off x="8943975" y="389572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77854FCE-7084-4F62-8C07-66FC66B4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819525"/>
            <a:ext cx="158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客户流向</a:t>
            </a: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93E0961D-DB69-4BD9-90F9-2D6746ED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4386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出库、客户库存、验证、退货与导出</a:t>
            </a:r>
          </a:p>
        </p:txBody>
      </p:sp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7BA9AB03-831E-4BB7-8477-071F5514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657850"/>
            <a:ext cx="63627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644458E8-910F-4D65-97CD-506EB9D4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695950"/>
            <a:ext cx="609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药品不套用设备序列号逻辑，设备也不只停留在批次库存</a:t>
            </a:r>
          </a:p>
        </p:txBody>
      </p:sp>
    </p:spTree>
    <p:extLst>
      <p:ext uri="{BB962C8B-B14F-4D97-AF65-F5344CB8AC3E}">
        <p14:creationId xmlns:p14="http://schemas.microsoft.com/office/powerpoint/2010/main" val="179578228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矩形: 圆角 45">
            <a:extLst xmlns:a="http://schemas.openxmlformats.org/drawingml/2006/main">
              <a:ext uri="{FF2B5EF4-FFF2-40B4-BE49-F238E27FC236}">
                <a16:creationId xmlns:a16="http://schemas.microsoft.com/office/drawing/2014/main" id="{1E42C7F1-9FBA-4AE5-840C-F021F3E3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B15D3E6-C253-4182-8547-9CF20BDA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 药械双轨追溯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F99DB5A-7B88-43F0-BC83-0085429B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药品以批号与效期作为库存管理主线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35C73E2-0052-4971-A8C1-E8C8FEFC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启用批号与效期管理后，不同批号分别记录数量、生产日期和失效日期。效期预警与出库策略辅助仓库判断，入口展示不等于批次业务已经发生。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16B5E777-E011-4AA7-9E0D-FCA210F59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DB1B464-A627-462C-967F-E333B12B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37429CB-F08C-4299-A087-630194E61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FF19DAC3-87D9-49C4-B750-94D2F6F2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572000" cy="3429000"/>
          </a:xfrm>
          <a:prstGeom xmlns:a="http://schemas.openxmlformats.org/drawingml/2006/main" prst="roundRect">
            <a:avLst>
              <a:gd name="adj" fmla="val 4444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EC033CE-6706-4ACF-9FEB-5DA14091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193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一条药品批次链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3395E911-4296-4B99-B20A-D7EDC3E4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480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25A54A3-D3AA-4E18-ACE7-F0A5DE0A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670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3B538BD-3F98-450B-8B73-F6465D4E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00990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收货验收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71584B4C-425E-4B3F-86C8-D22D3227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028950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录入批号、生产日期、失效日期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A29FF3F4-0F6F-4D38-860C-D71B07918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514725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98EDA78-3826-4784-A448-8986B02C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533775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2088368-E1B7-4EFD-A461-38A3F2B5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476625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批次入库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AC6676C-0049-46A8-9693-254B35BC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495675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关联仓库、商品、规格与数量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B60EEDA1-C25D-4A13-BC25-A3ECB40F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9814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ABCCB18-A1B8-4664-B0D4-30B6FB9F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005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499123C0-2F84-439F-B0A3-617957D2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9433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效期库存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99084DA-A055-40B1-A687-C1574A27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962400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按预警天数识别近效期与到期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D568C93B-0C1E-4B61-9A6C-D6D272351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448175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F5B35FB7-1254-4575-824F-6649CC3E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467225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48A9815E-60E6-4138-B22B-1C8CCF74C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410075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批次出库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FD097CCA-1535-4064-9BFF-F7F3CD81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429125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先进先出或保质期优先（按设置）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279E2F2F-DCA0-4588-9276-C1C666CC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91490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B5B5B36-77D2-451B-9B4D-5F8B7A68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9339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D21E562-4622-4815-92F5-3ACBA59F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87680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流向查询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1ACC8E0-FC95-4E7F-BFF3-BF4BCC79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895850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按批次反查单据、仓库与数量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39492581-EDBF-499D-993D-DFBDB4C2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114550"/>
            <a:ext cx="573405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6" name="图片 75">
            <a:extLst xmlns:a="http://schemas.openxmlformats.org/drawingml/2006/main">
              <a:ext uri="{FF2B5EF4-FFF2-40B4-BE49-F238E27FC236}">
                <a16:creationId xmlns:a16="http://schemas.microsoft.com/office/drawing/2014/main" id="{71D85287-5636-49EC-B74A-D9C3633924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f26b841444073"/>
          <a:stretch xmlns:a="http://schemas.openxmlformats.org/drawingml/2006/main"/>
        </p:blipFill>
        <p:spPr>
          <a:xfrm xmlns:a="http://schemas.openxmlformats.org/drawingml/2006/main">
            <a:off x="7766050" y="2247900"/>
            <a:ext cx="1746250" cy="20955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F570986C-AD16-490C-92AE-FB5D1480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62200"/>
            <a:ext cx="1562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AFD1DF87-497E-4E64-9EC6-8F579C17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81250"/>
            <a:ext cx="1409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保质期应用入口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82263FB1-FDAE-40EA-B4D8-B1A7154A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686300"/>
            <a:ext cx="5734050" cy="514350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椭圆 34">
            <a:extLst xmlns:a="http://schemas.openxmlformats.org/drawingml/2006/main">
              <a:ext uri="{FF2B5EF4-FFF2-40B4-BE49-F238E27FC236}">
                <a16:creationId xmlns:a16="http://schemas.microsoft.com/office/drawing/2014/main" id="{B655192A-99F6-4373-BC39-14ABBEB1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781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1" name="图片 80">
            <a:extLst xmlns:a="http://schemas.openxmlformats.org/drawingml/2006/main">
              <a:ext uri="{FF2B5EF4-FFF2-40B4-BE49-F238E27FC236}">
                <a16:creationId xmlns:a16="http://schemas.microsoft.com/office/drawing/2014/main" id="{118F06E9-CF3A-413F-8D75-3741A5165D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34ffdcbe34712"/>
          <a:stretch xmlns:a="http://schemas.openxmlformats.org/drawingml/2006/main"/>
        </p:blipFill>
        <p:spPr>
          <a:xfrm xmlns:a="http://schemas.openxmlformats.org/drawingml/2006/main">
            <a:off x="5962650" y="4838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0C744E8C-746A-4490-89DA-61C2EC73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6250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出库策略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38708FEB-09BF-4759-8E43-3EFA0E64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48250"/>
            <a:ext cx="487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支持先进先出或保质期优先</a:t>
            </a:r>
          </a:p>
        </p:txBody>
      </p:sp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69EFF50E-4479-44E4-B8B1-D6790252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276850"/>
            <a:ext cx="5734050" cy="514350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0" name="椭圆 39">
            <a:extLst xmlns:a="http://schemas.openxmlformats.org/drawingml/2006/main">
              <a:ext uri="{FF2B5EF4-FFF2-40B4-BE49-F238E27FC236}">
                <a16:creationId xmlns:a16="http://schemas.microsoft.com/office/drawing/2014/main" id="{1D76BA23-6873-490E-899E-164AF4AE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72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6" name="图片 85">
            <a:extLst xmlns:a="http://schemas.openxmlformats.org/drawingml/2006/main">
              <a:ext uri="{FF2B5EF4-FFF2-40B4-BE49-F238E27FC236}">
                <a16:creationId xmlns:a16="http://schemas.microsoft.com/office/drawing/2014/main" id="{19A519F4-1896-4677-B687-259E258BA0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bce45d8ec4980"/>
          <a:stretch xmlns:a="http://schemas.openxmlformats.org/drawingml/2006/main"/>
        </p:blipFill>
        <p:spPr>
          <a:xfrm xmlns:a="http://schemas.openxmlformats.org/drawingml/2006/main">
            <a:off x="5962650" y="5429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AD8E43C4-96FD-4696-9406-8AC130F5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35305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流转与预警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C2F25994-E875-4F22-9C8D-5389F0B7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38800"/>
            <a:ext cx="487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批号跟踪、近效期查询、预警天数与导出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63DF3E59-6CD9-4698-ADEE-CDD79191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905500"/>
            <a:ext cx="8001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6FE6A62C-D950-4A9E-9CA4-32A1EF4E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943600"/>
            <a:ext cx="773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批号追踪可辅助定位流向，但召回通知、收回与处置仍需企业流程闭环</a:t>
            </a:r>
          </a:p>
        </p:txBody>
      </p:sp>
    </p:spTree>
    <p:extLst>
      <p:ext uri="{BB962C8B-B14F-4D97-AF65-F5344CB8AC3E}">
        <p14:creationId xmlns:p14="http://schemas.microsoft.com/office/powerpoint/2010/main" val="86737056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979D51A5-497F-4E17-9A83-8F35AF822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9FAD24D-DB52-4152-AA85-D7DE3FEB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 药械双轨追溯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18D234C-C210-4B37-AE07-BE824B05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UDI 是器械身份入口，但不等于序列号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B10E0DD-89AD-4D81-8D8B-5E662F7A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系统已有 DI 字段，并能在手机商城扫码页解析常见 UDI 数据元素，再映射到产品、批号、日期或序列号。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177D8B7B-1EF8-4665-8D44-C1BBD10D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2601A28-4467-4EA0-973B-7D93EA12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8D519FB-1444-4193-A14E-D69AA8E1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4BC07CE9-D660-48B1-8C8F-86CD162C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9911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2DB69329-FEF7-4F40-9C01-B1A28639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81250"/>
            <a:ext cx="1676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7B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9DF3140F-A0A4-473B-BEC5-71D5DE2E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0030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UDI-DI · 产品标识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298CB93-4A25-48B7-A355-520C450E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52750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回答“这是哪一种产品”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7287AE4D-810B-4515-A662-7BB2F0C04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3855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36A71BD-4EF2-458C-A9E1-FA73DDBD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576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产品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B3573C8-C530-4326-9A5D-118BE4B4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648075"/>
            <a:ext cx="3371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名称、型号规格与包装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1FD9C371-9911-4C9A-8DA2-81FFEAD5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3860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5AC111FC-00D8-43CE-AA96-F034AD10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576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主体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53B3784-62AE-44F4-BFF8-BC6E5AC7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048125"/>
            <a:ext cx="3371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注册人 / 备案人、生产厂商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D02BA8A7-B37E-47D9-AA88-FF081D84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38650"/>
            <a:ext cx="647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F8183BA-EB23-4C27-9DB2-7AE16BC8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577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8E7E805-5B12-4069-8674-0950F8B4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448175"/>
            <a:ext cx="3371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可作为产品信息查询关键字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68D180E3-8A8B-4593-A52E-E676543F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114550"/>
            <a:ext cx="5448300" cy="2724150"/>
          </a:xfrm>
          <a:prstGeom xmlns:a="http://schemas.openxmlformats.org/drawingml/2006/main" prst="roundRect">
            <a:avLst>
              <a:gd name="adj" fmla="val 5594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60095D43-41DE-4EC9-B565-8B970738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81250"/>
            <a:ext cx="1790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C12FB27-1A00-43AB-B3AD-2BA1436BB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4003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UDI-PI · 生产标识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66EF857E-73BA-4C44-9118-AF3958DB7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527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回答“这一批 / 这一件是什么”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2AB2B46B-3F2E-45F6-BCDB-3486AB9D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638550"/>
            <a:ext cx="609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EE03536-BC53-4FC9-8D55-4C6439D6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576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(10)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A5DBEFD0-1304-40F0-B0BC-5C9830E8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648075"/>
            <a:ext cx="1638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rPr>
              <a:t>生产批号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10AC8649-D387-48B9-B98F-54DD0538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638550"/>
            <a:ext cx="609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565D8A0D-C56D-409F-8B82-D033D2FB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6576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(21)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183959C0-D9DE-4C07-AFB5-059B6B10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648075"/>
            <a:ext cx="1638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rPr>
              <a:t>序列号</a:t>
            </a:r>
          </a:p>
        </p:txBody>
      </p:sp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BF0ABF15-BA2D-444A-BDF4-5400F7D4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52900"/>
            <a:ext cx="609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6ABE9B2A-A9EE-4072-8311-91EAD2762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7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(17)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7DE9B29E-5CA4-49B4-BA8B-3F3E29B4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162425"/>
            <a:ext cx="1638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rPr>
              <a:t>失效日期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3694C164-03F9-4E85-9BAA-FF907ABDC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152900"/>
            <a:ext cx="609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7DA35CD1-8D6C-4B47-9663-70C0FDF3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17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其他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8D8F472E-C98B-4D0D-8736-F02AA683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4162425"/>
            <a:ext cx="1638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3E7EA"/>
                </a:solidFill>
                <a:latin typeface="Microsoft YaHei"/>
                <a:ea typeface="Microsoft YaHei"/>
                <a:cs typeface="Microsoft YaHei"/>
              </a:rPr>
              <a:t>生产日期等（按载体与规则）</a:t>
            </a:r>
          </a:p>
        </p:txBody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2EE34C51-138A-4D8D-9FBE-DD265A9B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219700"/>
            <a:ext cx="96774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6EA"/>
          </a:solidFill>
          <a:ln xmlns:a="http://schemas.openxmlformats.org/drawingml/2006/main" w="9525">
            <a:solidFill>
              <a:srgbClr val="E9C483"/>
            </a:solidFill>
            <a:prstDash val="solid"/>
          </a:ln>
        </p:spPr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75279810-3C52-4056-BDBC-8742F8089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381625"/>
            <a:ext cx="9220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8056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0561F"/>
                </a:solidFill>
                <a:latin typeface="Microsoft YaHei"/>
                <a:ea typeface="Microsoft YaHei"/>
                <a:cs typeface="Microsoft YaHei"/>
              </a:rPr>
              <a:t>UDI-DI 用于识别产品，UDI-PI 可包含批号、效期或序列号；序列号继续连接单件入库、库存、出库与客户去向。</a:t>
            </a:r>
          </a:p>
        </p:txBody>
      </p:sp>
    </p:spTree>
    <p:extLst>
      <p:ext uri="{BB962C8B-B14F-4D97-AF65-F5344CB8AC3E}">
        <p14:creationId xmlns:p14="http://schemas.microsoft.com/office/powerpoint/2010/main" val="77443863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矩形: 圆角 57">
            <a:extLst xmlns:a="http://schemas.openxmlformats.org/drawingml/2006/main">
              <a:ext uri="{FF2B5EF4-FFF2-40B4-BE49-F238E27FC236}">
                <a16:creationId xmlns:a16="http://schemas.microsoft.com/office/drawing/2014/main" id="{FDB982BC-E4D0-4E14-9AF4-88D3E11C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7A42D4B-3460-4EE8-B822-A60B31CDF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 药械双轨追溯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D84533E-ED7F-4E9A-86E2-7E3E8DE8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耐用设备按序列号建立单件流通档案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7AD88D9-25F3-4E8D-A6D1-B454D783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不是保存一串编码，而是把入库、在库、调拨盘点、出库、客户库存、验证和退回记录下来。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84635B97-8C5C-46A4-8D76-EE044C68A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3F63F6C-4557-4C89-8C18-3FEE9EA1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AEB1F0D-36F0-4A6E-BCBD-A8A9B40A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7DDB88B4-D415-49A4-B699-18BD8D87E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67050"/>
            <a:ext cx="95059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7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3048BEA6-469B-4CC1-B901-2438D276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47900"/>
            <a:ext cx="238125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3985B134-45D4-4C3D-9FEA-E8F4A141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193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968AD4B-29DA-49DC-9CA1-96826932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384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9085230-FDF4-49E4-8B48-353E7FFD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3812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待入库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30D304DB-514F-4F77-89C1-6EF1F5CC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02895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采购到货 / 待验收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6A75374-CAE2-404E-BC71-0FBFB49E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7241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154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9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1552072F-0E05-4FA2-AC84-F03C3E4F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247900"/>
            <a:ext cx="238125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B2D9DF9A-6C0A-405F-9130-B4855C76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4193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9F7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2624C6E-91AC-4612-B30E-FEC8D33D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4384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1956891-D462-4552-9705-1505E67EA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3812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在库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34083E6-A4F7-43AA-AC52-0659BE9F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02895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已入库 / 可调拨盘点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9D42305-14F4-4F61-8AE5-0276B193D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7241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154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9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6285CD54-17CE-4CAC-AB17-53C3B74C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47900"/>
            <a:ext cx="238125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56F6DE79-2C7B-4EF4-AEC4-7A577BDC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4193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0F9D974-7895-4CFF-B984-EEBB5437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4384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34368A3C-1896-4E94-9D44-B734C913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3812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待出库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749CAF09-B8AD-4F6D-86BC-D15AEA7F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2895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已分配 / 待审核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91DA9E55-AA4F-44C4-9C34-E40E6DCED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7241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154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9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6C23A3B9-7467-4430-A415-055086E6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247900"/>
            <a:ext cx="2381250" cy="1352550"/>
          </a:xfrm>
          <a:prstGeom xmlns:a="http://schemas.openxmlformats.org/drawingml/2006/main" prst="roundRect">
            <a:avLst>
              <a:gd name="adj" fmla="val 11268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22B43785-E5DF-42C9-AB09-4A5F95E9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193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3D62CB9-5360-411C-AF05-22C549D9C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4384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3A6D76C8-681B-4C90-8755-1FA965CB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3812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已出库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E8250886-E959-4C6F-8438-7054B464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02895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rPr>
              <a:t>已发货 / 客户库存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012223C3-F738-4C5D-B57F-50185A2D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25C1271D-7333-4DD3-BDFF-69760AC7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338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采购入库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F62A404F-B99F-4093-9956-D8A524AD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14337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来源单与验收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DEE35A8D-1749-405A-8F0B-8AC99078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03860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3FF9464A-6D30-41B7-A720-CAFD7BD0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1338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库位调拨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00146158-DF44-4B1A-A3DA-98056AA1E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4337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仓库与状态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F60E562B-C902-4716-94B6-811AF81E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3860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7D26E393-376D-4D54-9225-38E2C4C7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1338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序列号盘点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89C7DE26-AEC5-42C6-83DC-247AA0FA0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14337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账实核对</a:t>
            </a:r>
          </a:p>
        </p:txBody>
      </p:sp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773CA920-985F-4FEE-9A41-E2765321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3860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68D68095-D5FC-48F4-8355-984B0BF4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1338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销售出库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0697F00A-BB49-48DF-A942-7CC1D0796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414337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客户与订单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B80FB7D8-5F8F-4315-8A39-6F096B951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856B4B49-BF71-40A6-BAA7-6BA5FCF4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006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客户库存</a:t>
            </a: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62DB1AD5-DFE5-4050-974A-FF54D489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1012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终端流向</a:t>
            </a:r>
          </a:p>
        </p:txBody>
      </p:sp>
      <p:sp>
        <p:nvSpPr>
          <p:cNvPr id="47" name="矩形: 圆角 46">
            <a:extLst xmlns:a="http://schemas.openxmlformats.org/drawingml/2006/main">
              <a:ext uri="{FF2B5EF4-FFF2-40B4-BE49-F238E27FC236}">
                <a16:creationId xmlns:a16="http://schemas.microsoft.com/office/drawing/2014/main" id="{B3CC43B7-C6AE-4132-B823-5EAFE01BC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70535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FDCA02A4-6528-49A7-BCD1-33ABFEC8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8006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客户验证</a:t>
            </a:r>
          </a:p>
        </p:txBody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1C75C4EA-B482-4021-9091-AB6829B5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81012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附件与备注</a:t>
            </a:r>
          </a:p>
        </p:txBody>
      </p:sp>
      <p:sp>
        <p:nvSpPr>
          <p:cNvPr id="50" name="矩形: 圆角 49">
            <a:extLst xmlns:a="http://schemas.openxmlformats.org/drawingml/2006/main">
              <a:ext uri="{FF2B5EF4-FFF2-40B4-BE49-F238E27FC236}">
                <a16:creationId xmlns:a16="http://schemas.microsoft.com/office/drawing/2014/main" id="{6904E89A-2B7E-4BB5-9BC5-8737BFCD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70535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ECF18EFD-BF87-41BC-9C2E-01F0D3F3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006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退货匹配</a:t>
            </a:r>
          </a:p>
        </p:txBody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7B850A90-BD23-4B9F-AD5B-3BAD3493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81012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校验原订单</a:t>
            </a:r>
          </a:p>
        </p:txBody>
      </p:sp>
      <p:sp>
        <p:nvSpPr>
          <p:cNvPr id="53" name="矩形: 圆角 52">
            <a:extLst xmlns:a="http://schemas.openxmlformats.org/drawingml/2006/main">
              <a:ext uri="{FF2B5EF4-FFF2-40B4-BE49-F238E27FC236}">
                <a16:creationId xmlns:a16="http://schemas.microsoft.com/office/drawing/2014/main" id="{99B67C87-B9CE-4063-B2B5-4BB89219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705350"/>
            <a:ext cx="25146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EDC98C"/>
            </a:solidFill>
            <a:prstDash val="solid"/>
          </a:ln>
        </p:spPr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7019B11C-E83B-427E-98B8-ACFABDD3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8006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修正留痕</a:t>
            </a:r>
          </a:p>
        </p:txBody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2E436A68-6C58-46D3-8CA4-D1F93070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4810125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同步历史记录</a:t>
            </a:r>
          </a:p>
        </p:txBody>
      </p:sp>
      <p:sp>
        <p:nvSpPr>
          <p:cNvPr id="56" name="矩形: 圆角 55">
            <a:extLst xmlns:a="http://schemas.openxmlformats.org/drawingml/2006/main">
              <a:ext uri="{FF2B5EF4-FFF2-40B4-BE49-F238E27FC236}">
                <a16:creationId xmlns:a16="http://schemas.microsoft.com/office/drawing/2014/main" id="{38FC5A46-9E6C-42BA-9383-42313DDD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5734050"/>
            <a:ext cx="67818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95A166BB-0EC6-4A16-A176-2DEFB30D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772150"/>
            <a:ext cx="6515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输入一个序列号，可沿状态、单据、仓库与客户方向逐步追查</a:t>
            </a:r>
          </a:p>
        </p:txBody>
      </p:sp>
    </p:spTree>
    <p:extLst>
      <p:ext uri="{BB962C8B-B14F-4D97-AF65-F5344CB8AC3E}">
        <p14:creationId xmlns:p14="http://schemas.microsoft.com/office/powerpoint/2010/main" val="23757751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矩形: 圆角 65">
            <a:extLst xmlns:a="http://schemas.openxmlformats.org/drawingml/2006/main">
              <a:ext uri="{FF2B5EF4-FFF2-40B4-BE49-F238E27FC236}">
                <a16:creationId xmlns:a16="http://schemas.microsoft.com/office/drawing/2014/main" id="{68BA6AF9-5E3B-4B8B-B90D-4F9E872A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FB0F5E3-0ED4-41BF-ACFD-BE430374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 药械双轨追溯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49D9A9C-4E28-4206-A459-E97B7762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业务标识关联商品、批次或单件流通记录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7749D4B-9647-4DC7-96CB-59AFA2D1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企业按商品追踪方式维护业务标识。启用序列号管理的商品，可用序列号关联入库、库存、出库和退货记录。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BD590E6-78D9-4C9B-8D58-93D263535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7B20429-F410-4E12-B4B7-FA50A982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BEE8440-0C0C-44D9-93F6-AF1C776B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672003E5-9607-4FBC-9D30-8646F418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133850" cy="3524250"/>
          </a:xfrm>
          <a:prstGeom xmlns:a="http://schemas.openxmlformats.org/drawingml/2006/main" prst="roundRect">
            <a:avLst>
              <a:gd name="adj" fmla="val 4324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2D29E56E-0535-4A78-A024-80193D91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62200"/>
            <a:ext cx="1981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6CEAACF2-82D3-4DE3-B447-98A63CA6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81250"/>
            <a:ext cx="1828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企业业务标识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06ABF17-8065-4AC0-B69F-1AFF60FB9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95600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67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给每件商品一个可追查的身份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AC891F7E-2D71-49A5-8656-1C184966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62350"/>
            <a:ext cx="781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3365151-713A-4F07-AD99-D01CAE20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5814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编码对象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3B416FE-DE65-45ED-93C7-BFE9A3C7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5623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中西药品 / 饮片 / 耗材 / 设备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E109F8CC-D304-4122-9ACC-69C3EB67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95725"/>
            <a:ext cx="781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F60446A-3487-4282-A78D-6BA54E83A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14775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编码方式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95B518D-BB5B-4B6E-9137-25178D34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89572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按追踪方式维护 / 序列号作为单件标识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8F0CAD4A-6068-4CEE-9026-CB956699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29100"/>
            <a:ext cx="781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981C7EF5-041F-494F-B35D-AAC7E353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4815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关联资料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12543F4-5B2B-4A84-B064-F046EC27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22910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商品 / 规格 / 批号 / 效期 / DI / 序列号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2712DE68-D6AC-4607-ADA0-C5C9C782B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62475"/>
            <a:ext cx="781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B0391B2-96BA-47D5-96D1-EDD3DE62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81525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流转节点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40208E7-8972-43C3-99CD-70921D41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5624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采购 / 在库 / 调拨 / 出库 / 退货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C9EDD973-CD7C-4FC7-96D4-124727BEA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95850"/>
            <a:ext cx="781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6C64ABA1-241A-4E6E-8692-27267E9C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149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查询结果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9C4FB75-4177-43A9-BDD8-8B886D96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8958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状态 / 仓库 / 单据 / 客户去向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EFFA506D-90A2-4CF1-926D-8B409CCD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29225"/>
            <a:ext cx="781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1F13079E-7C9D-4ED5-AAA6-81E6451F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48275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应用价值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C634E74-EC76-4AAC-8F14-3DF55BE2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22922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一码贯穿入库、库存、销售与退货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4BC217C3-9B07-456A-8C0D-735E059CF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133600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260D422F-8CD8-4F78-9EBF-928E694D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15265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DE1FBED7-B7EB-4ED9-B806-952C8305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114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建立商品档案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2671339A-09FA-469E-8715-C6611D50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133600"/>
            <a:ext cx="3486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名称 / 规格 / 批准或注册信息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E77708B1-8B68-40F6-AD8B-A86D9889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428875"/>
            <a:ext cx="190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B89DA41E-30D0-46CA-BF01-A3637558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DA942F02-444E-4DE9-BD58-7DE641AF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6384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F31EA3F3-E3D2-4F40-AD75-E6675DBB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600325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生成唯一标识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3AB0ED09-BCC6-44CF-ABAE-1E0796220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619375"/>
            <a:ext cx="3486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业务标识 / 序列号</a:t>
            </a:r>
          </a:p>
        </p:txBody>
      </p:sp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C600DBCB-4EC0-448A-9D16-C1B1ED4B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914650"/>
            <a:ext cx="190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E11A6CCA-380F-42F6-9F8A-790EC3AE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05150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F2D625B7-0CE3-4C37-9B22-12BE94EF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1242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1C437239-237E-46B1-8187-C0A1564D9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0861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入库绑定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508739C9-4C16-43BF-B832-0AF63832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105150"/>
            <a:ext cx="3486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批号 / 效期 / 仓库 / 数量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597B4CBF-797C-4CE4-8306-D469333E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400425"/>
            <a:ext cx="190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36C26A8D-5D59-405B-A2E1-A6E65807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9092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E6F43F06-57C3-4CF6-84D5-81E0B434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60997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60BEEEB2-D728-4976-AE4D-D429BE0C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571875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仓内流转</a:t>
            </a:r>
          </a:p>
        </p:txBody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6D9185B2-A51A-47B1-8835-C5430FCB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590925"/>
            <a:ext cx="3486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上架 / 调拨 / 盘点 / 拣货</a:t>
            </a:r>
          </a:p>
        </p:txBody>
      </p:sp>
      <p:sp>
        <p:nvSpPr>
          <p:cNvPr id="49" name="矩形: 圆角 48">
            <a:extLst xmlns:a="http://schemas.openxmlformats.org/drawingml/2006/main">
              <a:ext uri="{FF2B5EF4-FFF2-40B4-BE49-F238E27FC236}">
                <a16:creationId xmlns:a16="http://schemas.microsoft.com/office/drawing/2014/main" id="{7D8AEEB1-8504-4BFE-B4A0-C959C4D15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886200"/>
            <a:ext cx="190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矩形: 圆角 49">
            <a:extLst xmlns:a="http://schemas.openxmlformats.org/drawingml/2006/main">
              <a:ext uri="{FF2B5EF4-FFF2-40B4-BE49-F238E27FC236}">
                <a16:creationId xmlns:a16="http://schemas.microsoft.com/office/drawing/2014/main" id="{F12FED9E-23ED-477C-8DE6-3219E6F5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076700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E4A8DB5E-AC22-46AD-949D-77B1BCE93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09575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51961A89-A567-45EE-91C8-3A5C3F74E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0576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销售出库</a:t>
            </a: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CA9D309A-0298-4DFA-8BE7-EB869EB5A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076700"/>
            <a:ext cx="3486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 / 订单 / 出库单</a:t>
            </a:r>
          </a:p>
        </p:txBody>
      </p:sp>
      <p:sp>
        <p:nvSpPr>
          <p:cNvPr id="54" name="矩形: 圆角 53">
            <a:extLst xmlns:a="http://schemas.openxmlformats.org/drawingml/2006/main">
              <a:ext uri="{FF2B5EF4-FFF2-40B4-BE49-F238E27FC236}">
                <a16:creationId xmlns:a16="http://schemas.microsoft.com/office/drawing/2014/main" id="{C028D243-1BC2-4223-8231-AE859DD2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4371975"/>
            <a:ext cx="190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: 圆角 54">
            <a:extLst xmlns:a="http://schemas.openxmlformats.org/drawingml/2006/main">
              <a:ext uri="{FF2B5EF4-FFF2-40B4-BE49-F238E27FC236}">
                <a16:creationId xmlns:a16="http://schemas.microsoft.com/office/drawing/2014/main" id="{8381B2A3-61C4-4E49-9592-82DBA64D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62475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矩形 55">
            <a:extLst xmlns:a="http://schemas.openxmlformats.org/drawingml/2006/main">
              <a:ext uri="{FF2B5EF4-FFF2-40B4-BE49-F238E27FC236}">
                <a16:creationId xmlns:a16="http://schemas.microsoft.com/office/drawing/2014/main" id="{F1D4BA44-C326-4278-B361-B94FA0565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5815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8A77A550-A694-4D12-B803-E73503B4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543425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扫码查验</a:t>
            </a:r>
          </a:p>
        </p:txBody>
      </p:sp>
      <p:sp>
        <p:nvSpPr>
          <p:cNvPr id="58" name="矩形 57">
            <a:extLst xmlns:a="http://schemas.openxmlformats.org/drawingml/2006/main">
              <a:ext uri="{FF2B5EF4-FFF2-40B4-BE49-F238E27FC236}">
                <a16:creationId xmlns:a16="http://schemas.microsoft.com/office/drawing/2014/main" id="{19741E8D-4AD0-499F-B28D-05445014D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562475"/>
            <a:ext cx="3486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商品信息 / 状态 / 流转记录</a:t>
            </a:r>
          </a:p>
        </p:txBody>
      </p:sp>
      <p:sp>
        <p:nvSpPr>
          <p:cNvPr id="59" name="矩形: 圆角 58">
            <a:extLst xmlns:a="http://schemas.openxmlformats.org/drawingml/2006/main">
              <a:ext uri="{FF2B5EF4-FFF2-40B4-BE49-F238E27FC236}">
                <a16:creationId xmlns:a16="http://schemas.microsoft.com/office/drawing/2014/main" id="{73F1B88E-0ECD-4ABB-82DE-9D695008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4857750"/>
            <a:ext cx="1905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D4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矩形: 圆角 59">
            <a:extLst xmlns:a="http://schemas.openxmlformats.org/drawingml/2006/main">
              <a:ext uri="{FF2B5EF4-FFF2-40B4-BE49-F238E27FC236}">
                <a16:creationId xmlns:a16="http://schemas.microsoft.com/office/drawing/2014/main" id="{69A15DFC-4F19-4F61-A34A-1C2414BE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048250"/>
            <a:ext cx="476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C8599AE0-3A62-4AE4-A9FE-9D31B1D2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50673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2" name="矩形 61">
            <a:extLst xmlns:a="http://schemas.openxmlformats.org/drawingml/2006/main">
              <a:ext uri="{FF2B5EF4-FFF2-40B4-BE49-F238E27FC236}">
                <a16:creationId xmlns:a16="http://schemas.microsoft.com/office/drawing/2014/main" id="{3CD5015F-C6B3-4BE0-A690-B383239C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0292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反向追踪</a:t>
            </a:r>
          </a:p>
        </p:txBody>
      </p:sp>
      <p:sp>
        <p:nvSpPr>
          <p:cNvPr id="63" name="矩形 62">
            <a:extLst xmlns:a="http://schemas.openxmlformats.org/drawingml/2006/main">
              <a:ext uri="{FF2B5EF4-FFF2-40B4-BE49-F238E27FC236}">
                <a16:creationId xmlns:a16="http://schemas.microsoft.com/office/drawing/2014/main" id="{FE908035-5474-4FC0-A383-ADE9A529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5048250"/>
            <a:ext cx="3486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退货核对 / 影响范围定位</a:t>
            </a:r>
          </a:p>
        </p:txBody>
      </p:sp>
      <p:sp>
        <p:nvSpPr>
          <p:cNvPr id="64" name="矩形: 圆角 63">
            <a:extLst xmlns:a="http://schemas.openxmlformats.org/drawingml/2006/main">
              <a:ext uri="{FF2B5EF4-FFF2-40B4-BE49-F238E27FC236}">
                <a16:creationId xmlns:a16="http://schemas.microsoft.com/office/drawing/2014/main" id="{4195B87F-2B4F-4F61-8B94-D141687C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619750"/>
            <a:ext cx="6286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矩形 64">
            <a:extLst xmlns:a="http://schemas.openxmlformats.org/drawingml/2006/main">
              <a:ext uri="{FF2B5EF4-FFF2-40B4-BE49-F238E27FC236}">
                <a16:creationId xmlns:a16="http://schemas.microsoft.com/office/drawing/2014/main" id="{8D6CCF19-7B7F-474B-BC44-1C02F8E38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5657850"/>
            <a:ext cx="6019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一码关联商品、批次、库存与客户流向，发生异常时快速定位来源和去向</a:t>
            </a:r>
          </a:p>
        </p:txBody>
      </p:sp>
    </p:spTree>
    <p:extLst>
      <p:ext uri="{BB962C8B-B14F-4D97-AF65-F5344CB8AC3E}">
        <p14:creationId xmlns:p14="http://schemas.microsoft.com/office/powerpoint/2010/main" val="79801039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24A4042F-A20F-4CE3-89C2-F5930F367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4B22A3E-B172-44F9-920D-AAA54D255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 药械双轨追溯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336E260-B4B9-4063-BE62-3750831B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药品按批号定位，设备按序列号定位，为召回快速圈定范围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BE3D19A-226F-4214-A0C7-A75D43E6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先找准受影响商品、批号或设备、库存、出库单和购货单位，再由企业召回流程完成通知与处置。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774F4E01-2079-4E7E-9408-DA088C5E7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55B06FF-4947-47F2-AFE0-3528B4DC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E74D7AE-34EF-47DB-A8DB-CEF6D054C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4FF03622-CE40-4E8F-B485-28F381DA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33750"/>
            <a:ext cx="100584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7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B53D91CA-79B7-44F8-889F-4353DD89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905000" cy="19240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6" name="图片 45">
            <a:extLst xmlns:a="http://schemas.openxmlformats.org/drawingml/2006/main">
              <a:ext uri="{FF2B5EF4-FFF2-40B4-BE49-F238E27FC236}">
                <a16:creationId xmlns:a16="http://schemas.microsoft.com/office/drawing/2014/main" id="{FAB16C13-72AD-45CC-A04E-B304884DFA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7b676987a54fd0"/>
          <a:stretch xmlns:a="http://schemas.openxmlformats.org/drawingml/2006/main"/>
        </p:blipFill>
        <p:spPr>
          <a:xfrm xmlns:a="http://schemas.openxmlformats.org/drawingml/2006/main">
            <a:off x="1390650" y="25527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C5E0FCF-FDCF-4F00-A800-E9F68C44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194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输入追溯条件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6E46A45F-C252-4B91-BEC5-C24B8E8FC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147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药品/器械、商品、批号、DI 或序列号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A864DC51-F9FB-40C8-BFDC-40E4B25B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718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79B2BB6F-8DC7-437B-8D97-2E80AF30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381250"/>
            <a:ext cx="1905000" cy="19240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051D0246-8E47-4045-AA40-21D0445B05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e9e5ad8154d4d"/>
          <a:stretch xmlns:a="http://schemas.openxmlformats.org/drawingml/2006/main"/>
        </p:blipFill>
        <p:spPr>
          <a:xfrm xmlns:a="http://schemas.openxmlformats.org/drawingml/2006/main">
            <a:off x="3600450" y="25527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A6AF9EF-EA25-480C-82C6-3F3F0CDE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194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定位在库范围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351DFCB-7573-49B3-ABF5-FA998C90B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7147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仓库、数量、状态、生产与失效日期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F1B0411-7812-4E56-832E-07D7EED8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1718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1799B364-C9CB-46C2-BC8E-2FFF7689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381250"/>
            <a:ext cx="1905000" cy="19240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AF5DD6C7-E48C-4EF0-9F3C-8D162A2C8E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e7a314de44d7a"/>
          <a:stretch xmlns:a="http://schemas.openxmlformats.org/drawingml/2006/main"/>
        </p:blipFill>
        <p:spPr>
          <a:xfrm xmlns:a="http://schemas.openxmlformats.org/drawingml/2006/main">
            <a:off x="5810250" y="25527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1EE521A-90A2-4C1D-9285-9BC6010D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2194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反查下游流向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44ED8F79-E938-4D19-B184-C9E62CC6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7147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客户、订单、出库单、地址与时间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DA139BB-2B60-4B5A-8AB9-41C1ABF1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1718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9484CA19-E4E3-49DA-B89A-782BFC58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381250"/>
            <a:ext cx="1905000" cy="19240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61" name="图片 60">
            <a:extLst xmlns:a="http://schemas.openxmlformats.org/drawingml/2006/main">
              <a:ext uri="{FF2B5EF4-FFF2-40B4-BE49-F238E27FC236}">
                <a16:creationId xmlns:a16="http://schemas.microsoft.com/office/drawing/2014/main" id="{28133556-F9B7-4E6E-A3BE-CB48DE5D92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295d5e8cc546b0"/>
          <a:stretch xmlns:a="http://schemas.openxmlformats.org/drawingml/2006/main"/>
        </p:blipFill>
        <p:spPr>
          <a:xfrm xmlns:a="http://schemas.openxmlformats.org/drawingml/2006/main">
            <a:off x="8020050" y="25527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685FE80D-4E1A-4BFE-8981-CED7100A3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2194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形成影响清单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D9B5B66-F01E-4B3F-A1CA-0A7975863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7147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商品规格、批号/序列号、客户与地区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A4C7C448-CAA8-4EB7-B5FB-151FF00FD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1718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29FD3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710E5577-15BC-4EBB-8C89-D3E48122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381250"/>
            <a:ext cx="1905000" cy="1924050"/>
          </a:xfrm>
          <a:prstGeom xmlns:a="http://schemas.openxmlformats.org/drawingml/2006/main" prst="roundRect">
            <a:avLst>
              <a:gd name="adj" fmla="val 8000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D16F24E6-E1EC-4724-8B1C-D7A92F9DB4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87ca48470945c7"/>
          <a:stretch xmlns:a="http://schemas.openxmlformats.org/drawingml/2006/main"/>
        </p:blipFill>
        <p:spPr>
          <a:xfrm xmlns:a="http://schemas.openxmlformats.org/drawingml/2006/main">
            <a:off x="10229850" y="2552700"/>
            <a:ext cx="476250" cy="47625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27CFCBD1-DF05-428E-B379-F649EE51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2194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进入召回流程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983D890D-2CB1-4FBA-8EED-00FCED64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714750"/>
            <a:ext cx="156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0">
                <a:solidFill>
                  <a:srgbClr val="D0E5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0E5E8"/>
                </a:solidFill>
                <a:latin typeface="Microsoft YaHei"/>
                <a:ea typeface="Microsoft YaHei"/>
                <a:cs typeface="Microsoft YaHei"/>
              </a:rPr>
              <a:t>停止销售、通知、收回、隔离、处置与记录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B5E81C8B-5853-4654-93B5-E7D6B81A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914900"/>
            <a:ext cx="94488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6EA"/>
          </a:solidFill>
          <a:ln xmlns:a="http://schemas.openxmlformats.org/drawingml/2006/main" w="9525">
            <a:solidFill>
              <a:srgbClr val="EDC98C"/>
            </a:solidFill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B69DAD52-5FB4-42C2-8BC7-D2958716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057775"/>
            <a:ext cx="8953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8056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0561F"/>
                </a:solidFill>
                <a:latin typeface="Microsoft YaHei"/>
                <a:ea typeface="Microsoft YaHei"/>
                <a:cs typeface="Microsoft YaHei"/>
              </a:rPr>
              <a:t>批号关联出入库单据；序列号发货记录关联客户、订单、仓库、规格与时间，便于快速圈定影响范围。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0221A8EC-F1BE-4ADB-BB9A-D32B64AF9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829300"/>
            <a:ext cx="74676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33558F52-246E-4790-8F0B-CD989133F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867400"/>
            <a:ext cx="7200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追溯先回答“影响了谁”，召回流程再回答“如何通知、收回与关闭”</a:t>
            </a:r>
          </a:p>
        </p:txBody>
      </p:sp>
    </p:spTree>
    <p:extLst>
      <p:ext uri="{BB962C8B-B14F-4D97-AF65-F5344CB8AC3E}">
        <p14:creationId xmlns:p14="http://schemas.microsoft.com/office/powerpoint/2010/main" val="91434270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矩形: 圆角 46">
            <a:extLst xmlns:a="http://schemas.openxmlformats.org/drawingml/2006/main">
              <a:ext uri="{FF2B5EF4-FFF2-40B4-BE49-F238E27FC236}">
                <a16:creationId xmlns:a16="http://schemas.microsoft.com/office/drawing/2014/main" id="{56206D5D-0762-4411-B2F3-A57528B0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03F8ACA-E4F9-4B7A-973F-8E368694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 医药行业专属数据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D93A199-FB57-4CFA-9D44-540D2EBB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医药行业关键字段，进入商品档案与业务单据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BCD55AB-23CC-4919-A251-E49FFF4E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批准文号、注册证号、储存条件、生产厂商、批号效期与 DI 集中管理，业务查询更清楚。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38D2316-8545-421C-BCB7-9CB6A624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8863B3C-A22C-41A5-A799-755D97373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A64F3B6-9E53-4356-9D18-EE8C7CE8B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4DCC77A2-F42B-4447-8A52-C69F1A75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819650" cy="3429000"/>
          </a:xfrm>
          <a:prstGeom xmlns:a="http://schemas.openxmlformats.org/drawingml/2006/main" prst="roundRect">
            <a:avLst>
              <a:gd name="adj" fmla="val 4444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228115D0-B988-4A47-B8FF-5249D3051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193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药品与器械主档字段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5D33EC32-94AF-4479-ACF4-B6B903B0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051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ECBF10E-5A44-41E7-A799-78902D92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1242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医药类型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8522C00-A011-42D9-9603-D602A953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1051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rPr>
              <a:t>药品 / 医疗器械 / 其他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D9A53549-8D83-4EB7-821A-51E30B57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5623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5141F53-F297-42EA-B304-1595A16C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5814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批准注册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22EBF22-785A-4A0E-AB8A-9145E8C7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5623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rPr>
              <a:t>批准文号 / 注册证号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221A905F-B5D0-4C34-B930-3E59990D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0195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D21A6E6-1123-4EFF-8511-7FD5A2C9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386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储存厂商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572DED4-72D1-4CF5-9874-201DF8C9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195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rPr>
              <a:t>常温、阴凉、冷藏、冷冻、避光 / 生产厂商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5442CF3D-B2FF-4EFF-B4A7-783AD5F3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4767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973CD00E-55CA-4609-AD6F-685C3C48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4958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器械扩展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B8500C8-EB37-4627-BD83-6D3268DF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4767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rPr>
              <a:t>器械类别 / DI / 注册证附件 / 检查报告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A065E022-F990-4026-8D85-A2ECD599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9339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5897945-54D1-47E4-A605-722AAA4E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9530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批次扩展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BCCEC48-7F6D-4F4B-8DFC-81CEC259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9339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2E7EA"/>
                </a:solidFill>
                <a:latin typeface="Microsoft YaHei"/>
                <a:ea typeface="Microsoft YaHei"/>
                <a:cs typeface="Microsoft YaHei"/>
              </a:rPr>
              <a:t>批号 / 生产日期 / 失效日期 / 预警天数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0C60F9F7-E58D-4762-9D64-B46C1841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114550"/>
            <a:ext cx="554355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椭圆 25">
            <a:extLst xmlns:a="http://schemas.openxmlformats.org/drawingml/2006/main">
              <a:ext uri="{FF2B5EF4-FFF2-40B4-BE49-F238E27FC236}">
                <a16:creationId xmlns:a16="http://schemas.microsoft.com/office/drawing/2014/main" id="{259D0B17-91C2-4F9E-BACB-8AFFA6A4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764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3" name="图片 72">
            <a:extLst xmlns:a="http://schemas.openxmlformats.org/drawingml/2006/main">
              <a:ext uri="{FF2B5EF4-FFF2-40B4-BE49-F238E27FC236}">
                <a16:creationId xmlns:a16="http://schemas.microsoft.com/office/drawing/2014/main" id="{B7BFF692-78E5-4B8A-8D81-FEDA24C1D8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935b0d820144d1"/>
          <a:stretch xmlns:a="http://schemas.openxmlformats.org/drawingml/2006/main"/>
        </p:blipFill>
        <p:spPr>
          <a:xfrm xmlns:a="http://schemas.openxmlformats.org/drawingml/2006/main">
            <a:off x="6153150" y="23336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72E27F21-77F7-463E-9636-244E4497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9075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厂商与首营资料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AA738910-DADD-49F9-BFA2-487D99EC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476500"/>
            <a:ext cx="4686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许可证号、有效期、附件及商城下载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FF64578A-B74C-4B17-8670-0F17C09A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990850"/>
            <a:ext cx="554355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05C7512C-0A7D-49CB-B78D-4C1B999C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527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4787F700-BB21-4A45-BE22-B648971315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ddbc80366744cb"/>
          <a:stretch xmlns:a="http://schemas.openxmlformats.org/drawingml/2006/main"/>
        </p:blipFill>
        <p:spPr>
          <a:xfrm xmlns:a="http://schemas.openxmlformats.org/drawingml/2006/main">
            <a:off x="6153150" y="32099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188E8CBB-D7C2-4761-BA81-16B09121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6705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药械商品资料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17E3E3EB-942C-4CFF-9EE8-D4EE1414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52800"/>
            <a:ext cx="4686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规格、多单位、批准/注册信息、储存条件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DA7C5DAA-688E-42DE-ABE7-9FDE784CA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67150"/>
            <a:ext cx="554355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椭圆 35">
            <a:extLst xmlns:a="http://schemas.openxmlformats.org/drawingml/2006/main">
              <a:ext uri="{FF2B5EF4-FFF2-40B4-BE49-F238E27FC236}">
                <a16:creationId xmlns:a16="http://schemas.microsoft.com/office/drawing/2014/main" id="{DEFDCEBD-1226-4E9E-B33E-E79D13CA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290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3" name="图片 82">
            <a:extLst xmlns:a="http://schemas.openxmlformats.org/drawingml/2006/main">
              <a:ext uri="{FF2B5EF4-FFF2-40B4-BE49-F238E27FC236}">
                <a16:creationId xmlns:a16="http://schemas.microsoft.com/office/drawing/2014/main" id="{E6367C0A-9403-43E7-847F-2074FD9C36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c18635cde4581"/>
          <a:stretch xmlns:a="http://schemas.openxmlformats.org/drawingml/2006/main"/>
        </p:blipFill>
        <p:spPr>
          <a:xfrm xmlns:a="http://schemas.openxmlformats.org/drawingml/2006/main">
            <a:off x="6153150" y="40862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E6123F01-9153-4ECE-999B-BECCD3F2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4335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药品批次效期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CD9ED724-3D0A-4238-B579-7921538C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229100"/>
            <a:ext cx="4686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批号、生产/失效日期、预警与流转查询</a:t>
            </a:r>
          </a:p>
        </p:txBody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D85A3BBD-DD5A-4265-BBCC-D7ED4E953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743450"/>
            <a:ext cx="554355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0389CA39-15BA-49A3-BF22-52E6C6D3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9053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8" name="图片 87">
            <a:extLst xmlns:a="http://schemas.openxmlformats.org/drawingml/2006/main">
              <a:ext uri="{FF2B5EF4-FFF2-40B4-BE49-F238E27FC236}">
                <a16:creationId xmlns:a16="http://schemas.microsoft.com/office/drawing/2014/main" id="{F6625DD1-9FE4-40C1-9609-69F5DA3071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846430f8e9498a"/>
          <a:stretch xmlns:a="http://schemas.openxmlformats.org/drawingml/2006/main"/>
        </p:blipFill>
        <p:spPr>
          <a:xfrm xmlns:a="http://schemas.openxmlformats.org/drawingml/2006/main">
            <a:off x="6153150" y="49625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731219C2-4C25-4B0C-BC40-9303AA421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1965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企业扩展信息</a:t>
            </a:r>
          </a:p>
        </p:txBody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02D03DE3-F96B-4EE5-8F85-C06A2240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105400"/>
            <a:ext cx="4686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通用名、剂型、OTC、追溯信息与证照资料按需扩展</a:t>
            </a:r>
          </a:p>
        </p:txBody>
      </p:sp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DC55EE19-FEBC-4618-AF5D-EC60779C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829300"/>
            <a:ext cx="7696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AF9D1DEC-762F-4BD7-81FF-D2D353D3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6740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核心字段进入主数据与单据，企业个性化信息可通过参数或扩展承接</a:t>
            </a:r>
          </a:p>
        </p:txBody>
      </p:sp>
    </p:spTree>
    <p:extLst>
      <p:ext uri="{BB962C8B-B14F-4D97-AF65-F5344CB8AC3E}">
        <p14:creationId xmlns:p14="http://schemas.microsoft.com/office/powerpoint/2010/main" val="355283993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DCA3B134-49AC-4B1B-990B-3F468E4F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C4E3A72-5C75-4314-BBD6-1EE6B5D1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06 更多可能性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23397E9-9875-49D6-94E7-53F63D14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应用中心按业务阶段持续扩展能力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808F421-EA8F-4013-B249-1AE2366E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先启用批号、效期、医疗器械与序列号等基础应用，再按订单、仓配、客户、资金和集成需求组合。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F40D3048-52E3-4A36-B66D-CAE5C816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9551BFF-C66A-4593-BF2F-9C27B1DCD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3991D55-8A3A-4706-B0B1-A471E69C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FA947A3D-512C-4BC7-9EA2-049768EA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095750" cy="3657600"/>
          </a:xfrm>
          <a:prstGeom xmlns:a="http://schemas.openxmlformats.org/drawingml/2006/main" prst="roundRect">
            <a:avLst>
              <a:gd name="adj" fmla="val 4167"/>
            </a:avLst>
          </a:prstGeom>
          <a:gradFill xmlns:a="http://schemas.openxmlformats.org/drawingml/2006/main">
            <a:gsLst>
              <a:gs pos="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D6A2D51F-F752-4B9E-8522-20A1EEEC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43150"/>
            <a:ext cx="1009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7575BFB4-BBF6-4B9A-94E2-6BDE44AF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622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应用中心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89C902C-DA16-4237-BA68-DBDA1D7E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95600"/>
            <a:ext cx="3238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应用中心让平台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跟着医药业务继续成长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3E2F8DD9-86FD-4912-BDFE-F0789024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95750"/>
            <a:ext cx="742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9F82F83-9392-4642-A5D7-BD11C3AE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14800"/>
            <a:ext cx="590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药品基础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A71CC08-22F6-41BC-8983-3CB554E5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4095750"/>
            <a:ext cx="2362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商品批号 / 保质期 / 多仓库存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2A34B763-BD6B-4C8F-B3C9-03075622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57700"/>
            <a:ext cx="742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BADF9B5-F400-4E36-B7ED-7AEF69377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76750"/>
            <a:ext cx="590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器械基础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2517A93-12DE-42A1-86AB-FC91BCCF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4457700"/>
            <a:ext cx="2362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医疗器械 / UDI / 序列号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191666C1-9F57-4B84-BD7F-19BF8270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19650"/>
            <a:ext cx="742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78F2EF1-830E-4A54-819E-F0ACE354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38700"/>
            <a:ext cx="590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履约经营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56C34E86-5E6F-446E-96CC-35278558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4819650"/>
            <a:ext cx="2362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订单拆单 / 分拣配送 / 客户运营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DC1DBD47-7FBB-42D0-BCF4-44F2C0A2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81600"/>
            <a:ext cx="742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23318C9-8293-40DE-8720-1C81CCAF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00650"/>
            <a:ext cx="590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系统连接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A109E92-1A2D-4900-BF87-E2BBEA59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181600"/>
            <a:ext cx="2362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D4E8EB"/>
                </a:solidFill>
                <a:latin typeface="Microsoft YaHei"/>
                <a:ea typeface="Microsoft YaHei"/>
                <a:cs typeface="Microsoft YaHei"/>
              </a:rPr>
              <a:t>ERP / WMS / 物流 / 财务按需衔接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EA865401-2341-4417-8695-F3CBA11E2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076450"/>
            <a:ext cx="6343650" cy="3657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413AFFC2-B1F0-4AD2-A1E6-3A8BEEFB57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b6405c7b8459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591175" y="2476500"/>
            <a:ext cx="5486400" cy="2857500"/>
          </a:xfrm>
          <a:prstGeom xmlns:a="http://schemas.openxmlformats.org/drawingml/2006/main" prst="roundRect">
            <a:avLst>
              <a:gd name="adj" fmla="val 5333"/>
            </a:avLst>
          </a:prstGeom>
        </p:spPr>
      </p:pic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55E20D82-F3C4-4C62-8AF4-57C62A86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343150"/>
            <a:ext cx="1295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316693BE-2A6D-4C70-93BE-504CD964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362200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药械应用示例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A569197A-5EFE-485D-92B2-B0ECB3721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52197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9C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07B8FF1-F1EB-4A98-B2EA-6165BF7B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52387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药械应用按版本开通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9A4CE09B-355A-4E6B-B410-2960D1A1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905500"/>
            <a:ext cx="62484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16146279-DA3E-475E-8E08-EF0D0484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5943600"/>
            <a:ext cx="598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基础应用先落地，订单、仓配、客户与系统连接按业务阶段组合</a:t>
            </a:r>
          </a:p>
        </p:txBody>
      </p:sp>
    </p:spTree>
    <p:extLst>
      <p:ext uri="{BB962C8B-B14F-4D97-AF65-F5344CB8AC3E}">
        <p14:creationId xmlns:p14="http://schemas.microsoft.com/office/powerpoint/2010/main" val="161284391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矩形: 圆角 54">
            <a:extLst xmlns:a="http://schemas.openxmlformats.org/drawingml/2006/main">
              <a:ext uri="{FF2B5EF4-FFF2-40B4-BE49-F238E27FC236}">
                <a16:creationId xmlns:a16="http://schemas.microsoft.com/office/drawing/2014/main" id="{10B16A1C-A362-4929-8533-40FB3640D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39E11CD-D19B-4BFD-A759-B061680A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06 更多可能性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D74A535-D25F-44DF-8730-1AABC55E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从药械基础能力出发，再按经营模式组合应用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3F03E03-0B89-441F-88A9-43531D6DD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标准订货与追溯先跑通；多仓、多供应商、平台结算、在线服务和既有系统连接按需增加。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41C78FCB-7537-4B29-B126-B234CCB6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3D242B3-37E4-4260-9CEE-2C1ED5BD9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B4FF9E8-1B06-4D85-A6C2-BB60EA67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11344DA6-0E30-4EAB-AE05-4E1E187F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4AE85FCC-8958-4959-AFE4-A20616466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145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B8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5DCD0A69-5AD4-47F5-BCFF-EE2F846DB1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190aa6e07a4783"/>
          <a:stretch xmlns:a="http://schemas.openxmlformats.org/drawingml/2006/main"/>
        </p:blipFill>
        <p:spPr>
          <a:xfrm xmlns:a="http://schemas.openxmlformats.org/drawingml/2006/main">
            <a:off x="876300" y="23717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7468B83-7166-4B99-A8FB-2CBCA2DB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0955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医药商品与资料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7A723C35-6D1B-4E2C-A858-18846A15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38125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批准/注册信息、储存条件、厂商与附件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6F268F9D-885F-4444-86CF-260295A18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1930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3F5956B0-C7CD-4A55-A073-4B5346198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3145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B8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F9B0C60A-ADBF-48D6-A4E5-6C21253706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2cafcc9324b1e"/>
          <a:stretch xmlns:a="http://schemas.openxmlformats.org/drawingml/2006/main"/>
        </p:blipFill>
        <p:spPr>
          <a:xfrm xmlns:a="http://schemas.openxmlformats.org/drawingml/2006/main">
            <a:off x="4495800" y="23717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EF088D4-FA66-4CF3-98F8-3358D882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955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批号与效期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11466FC-1C7B-44E6-BB05-BBD69E06A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38125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批号流转、近效期预警与出库策略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54BFBDBA-A534-4460-B4E0-0BFD4BB4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1930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C448CD9C-705E-4ECA-B79D-92BB01AB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145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B8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6BE2D748-2EEC-415D-8CDA-AD1DD52A99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ea572dd7c245fc"/>
          <a:stretch xmlns:a="http://schemas.openxmlformats.org/drawingml/2006/main"/>
        </p:blipFill>
        <p:spPr>
          <a:xfrm xmlns:a="http://schemas.openxmlformats.org/drawingml/2006/main">
            <a:off x="8115300" y="23717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18831A1-A94D-4F01-8282-D58CEDC0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955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序列号管理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AA4D8C8-9397-4ECF-9384-3E8BB313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38125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单件设备从入库到退回的流通记录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E0CEE158-A1F0-4FF8-8119-1BECC6C4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8A0F38AE-BFB6-4CD0-9010-F7F02B2E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147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图片 78">
            <a:extLst xmlns:a="http://schemas.openxmlformats.org/drawingml/2006/main">
              <a:ext uri="{FF2B5EF4-FFF2-40B4-BE49-F238E27FC236}">
                <a16:creationId xmlns:a16="http://schemas.microsoft.com/office/drawing/2014/main" id="{D3221D9A-CEF1-4FFD-B1E7-0ECF759736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5ca998894c4ea3"/>
          <a:stretch xmlns:a="http://schemas.openxmlformats.org/drawingml/2006/main"/>
        </p:blipFill>
        <p:spPr>
          <a:xfrm xmlns:a="http://schemas.openxmlformats.org/drawingml/2006/main">
            <a:off x="876300" y="35718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CBA90FF6-6C9E-4CB1-9CC4-0AE21D85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9565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订单拆单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039E1E4-C9EA-46D8-A9EC-5387CB0A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58140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按仓库、供应主体或履约规则拆分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82712722-175A-4C16-9C71-60B53F6E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1945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80B08D3B-7C0B-4744-9C4B-B4F05BB8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5147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E0E75F48-FB2E-4546-B7A6-E7A25A9565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ea572dd7c245fc"/>
          <a:stretch xmlns:a="http://schemas.openxmlformats.org/drawingml/2006/main"/>
        </p:blipFill>
        <p:spPr>
          <a:xfrm xmlns:a="http://schemas.openxmlformats.org/drawingml/2006/main">
            <a:off x="4495800" y="35718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1F47EF95-5DB8-496C-BFAA-DF91A690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29565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在线客服 / 服务流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4FB312EE-947A-42F7-9CBE-E61A6E80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58140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咨询、订单问题与售后服务靠近客户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32CB25A5-3826-48C9-AD9E-186FC299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1945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DAB0D6C3-60A3-4641-BDE9-32347588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51472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8724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图片 88">
            <a:extLst xmlns:a="http://schemas.openxmlformats.org/drawingml/2006/main">
              <a:ext uri="{FF2B5EF4-FFF2-40B4-BE49-F238E27FC236}">
                <a16:creationId xmlns:a16="http://schemas.microsoft.com/office/drawing/2014/main" id="{8D6E71BD-A462-48D9-9A1C-2F8C308C9C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aa71f80754eed"/>
          <a:stretch xmlns:a="http://schemas.openxmlformats.org/drawingml/2006/main"/>
        </p:blipFill>
        <p:spPr>
          <a:xfrm xmlns:a="http://schemas.openxmlformats.org/drawingml/2006/main">
            <a:off x="8115300" y="35718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F7C3931C-FA47-40E1-AE87-E7C5EF21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授信与资金分账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387EC21C-9621-4B85-8298-CF2C2B48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58140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账期客户、联营或平台型结算场景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63BEE24B-68A9-400F-82EA-2B020FE5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椭圆 38">
            <a:extLst xmlns:a="http://schemas.openxmlformats.org/drawingml/2006/main">
              <a:ext uri="{FF2B5EF4-FFF2-40B4-BE49-F238E27FC236}">
                <a16:creationId xmlns:a16="http://schemas.microsoft.com/office/drawing/2014/main" id="{556A138A-6A1E-44C2-8204-EED3CE9D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14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图片 93">
            <a:extLst xmlns:a="http://schemas.openxmlformats.org/drawingml/2006/main">
              <a:ext uri="{FF2B5EF4-FFF2-40B4-BE49-F238E27FC236}">
                <a16:creationId xmlns:a16="http://schemas.microsoft.com/office/drawing/2014/main" id="{6280F6A4-E6A0-4572-A021-5EFE0DCCC0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c2b44c4f9849ce"/>
          <a:stretch xmlns:a="http://schemas.openxmlformats.org/drawingml/2006/main"/>
        </p:blipFill>
        <p:spPr>
          <a:xfrm xmlns:a="http://schemas.openxmlformats.org/drawingml/2006/main">
            <a:off x="876300" y="47720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A287F35C-6901-4C27-A13E-6789EBA5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4958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分拣与配送</a:t>
            </a: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AC219D94-B8E6-4FDB-A3A0-09A82A93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8155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待拣、复核、路线、签收与回单</a:t>
            </a:r>
          </a:p>
        </p:txBody>
      </p:sp>
      <p:sp>
        <p:nvSpPr>
          <p:cNvPr id="43" name="矩形: 圆角 42">
            <a:extLst xmlns:a="http://schemas.openxmlformats.org/drawingml/2006/main">
              <a:ext uri="{FF2B5EF4-FFF2-40B4-BE49-F238E27FC236}">
                <a16:creationId xmlns:a16="http://schemas.microsoft.com/office/drawing/2014/main" id="{A8997A41-2261-4803-9EE0-D430D9F1A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41960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椭圆 43">
            <a:extLst xmlns:a="http://schemas.openxmlformats.org/drawingml/2006/main">
              <a:ext uri="{FF2B5EF4-FFF2-40B4-BE49-F238E27FC236}">
                <a16:creationId xmlns:a16="http://schemas.microsoft.com/office/drawing/2014/main" id="{555D7502-E706-47DD-B434-7286C8BB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714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9" name="图片 98">
            <a:extLst xmlns:a="http://schemas.openxmlformats.org/drawingml/2006/main">
              <a:ext uri="{FF2B5EF4-FFF2-40B4-BE49-F238E27FC236}">
                <a16:creationId xmlns:a16="http://schemas.microsoft.com/office/drawing/2014/main" id="{D1A67407-13F2-424B-AA8C-A77BCB9E72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287b80956e49ba"/>
          <a:stretch xmlns:a="http://schemas.openxmlformats.org/drawingml/2006/main"/>
        </p:blipFill>
        <p:spPr>
          <a:xfrm xmlns:a="http://schemas.openxmlformats.org/drawingml/2006/main">
            <a:off x="4495800" y="47720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EAD33959-2F11-4A62-89B4-B75FB919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4958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采购预测</a:t>
            </a: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BEE4F906-2D20-4BDC-B4D3-AB927B4D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78155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结合历史销售与库存辅助补货</a:t>
            </a:r>
          </a:p>
        </p:txBody>
      </p:sp>
      <p:sp>
        <p:nvSpPr>
          <p:cNvPr id="48" name="矩形: 圆角 47">
            <a:extLst xmlns:a="http://schemas.openxmlformats.org/drawingml/2006/main">
              <a:ext uri="{FF2B5EF4-FFF2-40B4-BE49-F238E27FC236}">
                <a16:creationId xmlns:a16="http://schemas.microsoft.com/office/drawing/2014/main" id="{0F1FD6F9-8055-4AC1-B2A7-145772865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419600"/>
            <a:ext cx="33909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9" name="椭圆 48">
            <a:extLst xmlns:a="http://schemas.openxmlformats.org/drawingml/2006/main">
              <a:ext uri="{FF2B5EF4-FFF2-40B4-BE49-F238E27FC236}">
                <a16:creationId xmlns:a16="http://schemas.microsoft.com/office/drawing/2014/main" id="{DAFBAD0A-5A5C-4D7B-A230-F715C143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714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9FD3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4" name="图片 103">
            <a:extLst xmlns:a="http://schemas.openxmlformats.org/drawingml/2006/main">
              <a:ext uri="{FF2B5EF4-FFF2-40B4-BE49-F238E27FC236}">
                <a16:creationId xmlns:a16="http://schemas.microsoft.com/office/drawing/2014/main" id="{71791F98-AA4B-4E3D-B826-4714DD5521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316c491a24d93"/>
          <a:stretch xmlns:a="http://schemas.openxmlformats.org/drawingml/2006/main"/>
        </p:blipFill>
        <p:spPr>
          <a:xfrm xmlns:a="http://schemas.openxmlformats.org/drawingml/2006/main">
            <a:off x="8115300" y="477202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E152D8DC-C2AC-42EE-96AB-3D3CA5ED6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95800"/>
            <a:ext cx="253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ERP / WMS 连接</a:t>
            </a:r>
          </a:p>
        </p:txBody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4793EE6D-1771-42A0-8148-FCF5CF7C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781550"/>
            <a:ext cx="25336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同步商品、库存、订单、财务与物流数据</a:t>
            </a:r>
          </a:p>
        </p:txBody>
      </p:sp>
      <p:sp>
        <p:nvSpPr>
          <p:cNvPr id="53" name="矩形: 圆角 52">
            <a:extLst xmlns:a="http://schemas.openxmlformats.org/drawingml/2006/main">
              <a:ext uri="{FF2B5EF4-FFF2-40B4-BE49-F238E27FC236}">
                <a16:creationId xmlns:a16="http://schemas.microsoft.com/office/drawing/2014/main" id="{CE1C8A44-94F4-4302-9373-9D0F958A1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867400"/>
            <a:ext cx="6667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C64F2FFE-4626-4F7F-A255-9561E14A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5905500"/>
            <a:ext cx="6400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应用、接口与服务范围以版本权益、数据条件和实施方案为准</a:t>
            </a:r>
          </a:p>
        </p:txBody>
      </p:sp>
    </p:spTree>
    <p:extLst>
      <p:ext uri="{BB962C8B-B14F-4D97-AF65-F5344CB8AC3E}">
        <p14:creationId xmlns:p14="http://schemas.microsoft.com/office/powerpoint/2010/main" val="92398349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3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BF1C1A92-DEFB-4CCD-83BD-A8858355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981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8FFD04B-33C2-4C7F-9F25-D8EE61F0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07 按业态组合上线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4FC39BF-8842-41E2-BE5B-EE8D30DD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不同医药业态，先跑通最关键的一条真实业务链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55C9167-DF92-48EC-8592-0FA07E0E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不用一次启用所有功能；先按药品、耗材和设备特性，选择最能改善客户体验与经营效率的组合。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A1246F21-DF46-4A30-8FC3-E16209A2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6E5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73B0702-6124-49A7-AC9B-39E06070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8A1928F-9A62-421C-827D-FDC7AFC1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38B94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ED2BBD00-5129-4AC1-A613-09434DCD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108204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2740AC84-FD2B-4B87-B2F2-EF2468B5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526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38F9CBC7-A94E-4450-9F3F-6FF51F45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71700"/>
            <a:ext cx="28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7017B9C-7438-44B2-B536-082FE63F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1145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医药商业 / 批发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E99DD042-9578-40E2-88E9-8E9E0C10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1240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客户分层价格 + 批号效期 + 多仓履约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ACBAA5F3-E738-44C6-83B4-7DBA44B0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13360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减少重复询价、近效期遗漏与批次流向断点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71B8DB8E-4179-4517-A9C0-B35AE87B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108204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EAF8F4"/>
          </a:solidFill>
          <a:ln xmlns:a="http://schemas.openxmlformats.org/drawingml/2006/main" w="9525">
            <a:solidFill>
              <a:srgbClr val="A7DCC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B6D7CC76-FED2-46E8-81E7-2AE141A6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38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DEF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5DFB86A-515F-44BB-942E-DC576A9D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57500"/>
            <a:ext cx="28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E9F7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2259983-22BB-4DFE-96C2-B93748EC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00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连锁药店总部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E4F60C5-205B-4EF0-B6A1-6DD9063E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8098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统一目录 + 门店补货 + 常购 / 再来一单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3F7B6557-A553-417B-B3D0-65A3C8249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总部统一经营规则，门店更快完成高频补货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0207AFCF-78D5-4368-B195-F5DF1D83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108204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DD2CB0C7-BB4E-4723-AB06-5662C26E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242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5786053-63AD-4A3A-8662-78ECCBCD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43300"/>
            <a:ext cx="28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91799B5-C13B-4C6D-BF98-015037FE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4861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医院 / 诊所供应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6E7EA6EE-27A0-44F5-93FD-23FF4522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4956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合同目录 + 机构交付 + 发票对账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E09241CD-F9A4-4B6A-9196-2CEC3FFA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0520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把客户价、收货地址、签收与应收接起来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0089054F-7351-498D-ADB1-A4C2431F9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76700"/>
            <a:ext cx="108204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372CA7E6-7F82-4F85-A49E-3EAFC674D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100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179EF6B7-5F9C-4EDF-869B-B4DD9CB4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29100"/>
            <a:ext cx="28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32DD6AC-0EBB-407F-A15A-EA435B38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1719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药品品牌 / 区域经销</a:t>
            </a: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E36DEB62-7C86-4911-86E2-F4AEBC56F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1814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品牌商城 + 渠道价格 + 手机开单 + CRM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02A02F52-F818-46A4-99A6-5F1CD964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19100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支持多客户层级与业务员现场经营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AA4B3268-2C4B-41F3-B634-61EB98A8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8204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EFF0C0CB-1F2E-4F74-97EE-76FC8F8B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958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E9535041-0869-459F-834E-E3D71724F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14900"/>
            <a:ext cx="28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94A00DC1-0CB3-4ED7-81AC-5EDD73A74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577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耗材与医疗设备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E616F9A7-483F-4979-BF35-DD82CDDA8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8672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批次效期 / UDI + 序列号流通追溯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2F93FC41-30B2-4D39-8F90-6A7E8045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87680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耗材按批次，设备一件一档，来源与去向可查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2EA8B0FB-69D0-4B79-9F1A-A098EE75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695950"/>
            <a:ext cx="78105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F19C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2ABD1A74-6042-430E-B151-2CD1FA9E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734050"/>
            <a:ext cx="7543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建议试点：1 类客户 + 一组真实药械商品 + 1 个仓库 + 1 条订单到追溯链</a:t>
            </a:r>
          </a:p>
        </p:txBody>
      </p:sp>
    </p:spTree>
    <p:extLst>
      <p:ext uri="{BB962C8B-B14F-4D97-AF65-F5344CB8AC3E}">
        <p14:creationId xmlns:p14="http://schemas.microsoft.com/office/powerpoint/2010/main" val="1425225222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62B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60E0FEDB-D1DF-4D23-9D22-2D40CC60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D2B"/>
              </a:gs>
              <a:gs pos="5800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椭圆 1">
            <a:extLst xmlns:a="http://schemas.openxmlformats.org/drawingml/2006/main">
              <a:ext uri="{FF2B5EF4-FFF2-40B4-BE49-F238E27FC236}">
                <a16:creationId xmlns:a16="http://schemas.microsoft.com/office/drawing/2014/main" id="{C55DA9E3-E6B3-44B0-95F4-5FEE8266C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7620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3" name="椭圆 2">
            <a:extLst xmlns:a="http://schemas.openxmlformats.org/drawingml/2006/main">
              <a:ext uri="{FF2B5EF4-FFF2-40B4-BE49-F238E27FC236}">
                <a16:creationId xmlns:a16="http://schemas.microsoft.com/office/drawing/2014/main" id="{DBCFD74F-36C4-45E8-9CA2-D7E55783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97155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4" name="椭圆 3">
            <a:extLst xmlns:a="http://schemas.openxmlformats.org/drawingml/2006/main">
              <a:ext uri="{FF2B5EF4-FFF2-40B4-BE49-F238E27FC236}">
                <a16:creationId xmlns:a16="http://schemas.microsoft.com/office/drawing/2014/main" id="{855B444F-F30B-4E87-B01B-4C9C7B60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11811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5" name="椭圆 4">
            <a:extLst xmlns:a="http://schemas.openxmlformats.org/drawingml/2006/main">
              <a:ext uri="{FF2B5EF4-FFF2-40B4-BE49-F238E27FC236}">
                <a16:creationId xmlns:a16="http://schemas.microsoft.com/office/drawing/2014/main" id="{5AFA7AD1-ED51-4D1F-9315-3DD63D6F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39065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11CD14AD-4C67-4474-BA2E-BD9901F2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16002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7" name="椭圆 6">
            <a:extLst xmlns:a="http://schemas.openxmlformats.org/drawingml/2006/main">
              <a:ext uri="{FF2B5EF4-FFF2-40B4-BE49-F238E27FC236}">
                <a16:creationId xmlns:a16="http://schemas.microsoft.com/office/drawing/2014/main" id="{F5A103FC-6F9E-4DFA-9658-5A585CB3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80975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3273FE56-2958-45DC-AFB1-C77A8B66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01930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E8B8B93D-8FA9-4ED8-AC99-3085A8BFC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2228850"/>
            <a:ext cx="1714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4000"/>
            </a:srgbClr>
          </a:solidFill>
          <a:ln xmlns:a="http://schemas.openxmlformats.org/drawingml/2006/main" w="9525">
            <a:solidFill>
              <a:srgbClr val="FFFFFF">
                <a:alpha val="7000"/>
              </a:srgbClr>
            </a:solidFill>
            <a:prstDash val="solid"/>
          </a:ln>
        </p:spPr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80926EAF-5EEA-49AB-946C-297D2E81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DED83492-07DF-4028-8D71-B35BAA0A72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4db01260f0413b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F054441E-5034-4681-8B7C-98E604D6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66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1CC">
              <a:alpha val="22000"/>
            </a:srgbClr>
          </a:solidFill>
          <a:ln xmlns:a="http://schemas.openxmlformats.org/drawingml/2006/main" w="9525">
            <a:solidFill>
              <a:srgbClr val="7AD8F0">
                <a:alpha val="36000"/>
              </a:srgbClr>
            </a:solidFill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280574BE-705A-48D1-8C21-C33357B0C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09700"/>
            <a:ext cx="914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CEF4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CEF4FF"/>
                </a:solidFill>
                <a:latin typeface="Microsoft YaHei"/>
                <a:ea typeface="Microsoft YaHei"/>
                <a:cs typeface="Microsoft YaHei"/>
              </a:rPr>
              <a:t>关于我们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DDC69D2-019E-426B-970D-863D5932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723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深圳云上互联科技有限公司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422A219-026E-4401-AE5C-9041D2CC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D6EC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D6ECF0"/>
                </a:solidFill>
                <a:latin typeface="Microsoft YaHei"/>
                <a:ea typeface="Microsoft YaHei"/>
                <a:cs typeface="Microsoft YaHei"/>
              </a:rPr>
              <a:t>成立于 2015 年，专注订货系统与 B2B 供应链数字化服务。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00417FB8-8BBD-40FE-A632-1E9C641B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4574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53" name="图片 52">
            <a:extLst xmlns:a="http://schemas.openxmlformats.org/drawingml/2006/main">
              <a:ext uri="{FF2B5EF4-FFF2-40B4-BE49-F238E27FC236}">
                <a16:creationId xmlns:a16="http://schemas.microsoft.com/office/drawing/2014/main" id="{B665B158-3AD5-4755-8582-66F8E402A7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309d99a0454998"/>
          <a:stretch xmlns:a="http://schemas.openxmlformats.org/drawingml/2006/main"/>
        </p:blipFill>
        <p:spPr>
          <a:xfrm xmlns:a="http://schemas.openxmlformats.org/drawingml/2006/main">
            <a:off x="876300" y="405765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8B0EF60-B0DC-4B77-AD38-BA05B8E2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19550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行业产品底座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033C23C9-3EFB-4AE3-BF75-B9109992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8DD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8DDE1"/>
                </a:solidFill>
                <a:latin typeface="Microsoft YaHei"/>
                <a:ea typeface="Microsoft YaHei"/>
                <a:cs typeface="Microsoft YaHei"/>
              </a:rPr>
              <a:t>品牌商城、订单与供应链协同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94B41260-0938-45CF-BB62-A114C2B2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848100"/>
            <a:ext cx="24574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0C97090F-0FE8-4D59-86F7-8F157F48D3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116664c7a422c"/>
          <a:stretch xmlns:a="http://schemas.openxmlformats.org/drawingml/2006/main"/>
        </p:blipFill>
        <p:spPr>
          <a:xfrm xmlns:a="http://schemas.openxmlformats.org/drawingml/2006/main">
            <a:off x="3600450" y="405765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C46332C-0C77-4151-8D25-6D62E16E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4019550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实施与数据梳理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2C75CB8-7FD0-4DDA-8BD4-70528159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648200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8DD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8DDE1"/>
                </a:solidFill>
                <a:latin typeface="Microsoft YaHei"/>
                <a:ea typeface="Microsoft YaHei"/>
                <a:cs typeface="Microsoft YaHei"/>
              </a:rPr>
              <a:t>把药品、器械、客户与追溯规则落到系统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907E0A7A-F30A-479F-9B47-3B6BAD58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48100"/>
            <a:ext cx="24574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61" name="图片 60">
            <a:extLst xmlns:a="http://schemas.openxmlformats.org/drawingml/2006/main">
              <a:ext uri="{FF2B5EF4-FFF2-40B4-BE49-F238E27FC236}">
                <a16:creationId xmlns:a16="http://schemas.microsoft.com/office/drawing/2014/main" id="{B4232210-8930-4387-BABE-0E71B2F0B1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126ef270c343b6"/>
          <a:stretch xmlns:a="http://schemas.openxmlformats.org/drawingml/2006/main"/>
        </p:blipFill>
        <p:spPr>
          <a:xfrm xmlns:a="http://schemas.openxmlformats.org/drawingml/2006/main">
            <a:off x="6324600" y="405765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B2BF4BE-7ABC-4091-BDC6-99042787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19550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持续服务与扩展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95CE941-0130-4B74-9D87-E1DFF381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48200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8DD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8DDE1"/>
                </a:solidFill>
                <a:latin typeface="Microsoft YaHei"/>
                <a:ea typeface="Microsoft YaHei"/>
                <a:cs typeface="Microsoft YaHei"/>
              </a:rPr>
              <a:t>培训、应用与既有系统连接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1C69526A-A313-438B-9953-0DDE5922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324100"/>
            <a:ext cx="16764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A87F54AE-614A-49A2-8EFE-14D2540E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43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企业品牌商城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36CEFC65-4440-4E38-B4F9-D736FCF34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914650"/>
            <a:ext cx="16764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4C4EAB6B-6104-457A-BD07-6EFE52F8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337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959D5206-C94F-425D-88F9-40DB74A3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505200"/>
            <a:ext cx="16764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8724">
              <a:alpha val="34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566ED55A-D916-48B2-AD50-FD862DE9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5242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药械批次追溯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DB687E15-DE0C-4211-979A-0A4C1D37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31FE9558-EB8A-4F56-9476-BF064AB4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BFD4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BFD4DB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1F4A0B4C-DD19-4F29-A945-608FD7F1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6E6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6E6EA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000549160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62B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3A73B5CA-717C-4E84-8FFB-816B6CC9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D2B"/>
              </a:gs>
              <a:gs pos="62000">
                <a:srgbClr val="073B49"/>
              </a:gs>
              <a:gs pos="100000">
                <a:srgbClr val="087B86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矩形: 圆角 1">
            <a:extLst xmlns:a="http://schemas.openxmlformats.org/drawingml/2006/main">
              <a:ext uri="{FF2B5EF4-FFF2-40B4-BE49-F238E27FC236}">
                <a16:creationId xmlns:a16="http://schemas.microsoft.com/office/drawing/2014/main" id="{EB36BD92-37BC-4A2A-A6B1-C33D3AA3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5CA11394-CE2B-4CD4-BC5A-AC1B7021D9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ad7667f3474eeb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4" name="矩形: 圆角 3">
            <a:extLst xmlns:a="http://schemas.openxmlformats.org/drawingml/2006/main">
              <a:ext uri="{FF2B5EF4-FFF2-40B4-BE49-F238E27FC236}">
                <a16:creationId xmlns:a16="http://schemas.microsoft.com/office/drawing/2014/main" id="{0C900A59-2488-46AE-9B72-5766A936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1CC">
              <a:alpha val="22000"/>
            </a:srgbClr>
          </a:solidFill>
          <a:ln xmlns:a="http://schemas.openxmlformats.org/drawingml/2006/main" w="9525">
            <a:solidFill>
              <a:srgbClr val="7AD8F0">
                <a:alpha val="36000"/>
              </a:srgbClr>
            </a:solidFill>
            <a:prstDash val="solid"/>
          </a:ln>
        </p:spPr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AA4C09E3-A0BE-4E58-BB4C-63ED721A5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CEF4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CEF4FF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A907763-981C-43D9-8FE6-277C9AF6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5524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带一组真实药械商品，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现场验证完整业务链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B4AE153-6DAB-41C2-8C8B-97E6C3088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5810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500" b="0">
                <a:solidFill>
                  <a:srgbClr val="D3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3E8EC"/>
                </a:solidFill>
                <a:latin typeface="Microsoft YaHei"/>
                <a:ea typeface="Microsoft YaHei"/>
                <a:cs typeface="Microsoft YaHei"/>
              </a:rPr>
              <a:t>从客户资料、药械商品和客户价格开始，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500" b="0">
                <a:solidFill>
                  <a:srgbClr val="D3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3E8EC"/>
                </a:solidFill>
                <a:latin typeface="Microsoft YaHei"/>
                <a:ea typeface="Microsoft YaHei"/>
                <a:cs typeface="Microsoft YaHei"/>
              </a:rPr>
              <a:t>一直验证到批号 / 序列号、交付、对账与反向追溯。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B5980BDC-1EEB-4C41-8A3C-167FB1139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053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04E482D0-6BA3-4BFD-AD6A-B2610BF6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244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0FECE6A-DDD2-42DE-931C-6DD0FD85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863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选择真实客户与药械商品</a:t>
            </a:r>
          </a:p>
        </p:txBody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A69B2020-DF04-406C-AB67-D85ABF50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625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687B12CD-FE7A-46B5-B764-919733C4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816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021154B5-3009-40ED-820D-258B6605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435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走通商城订货、审核、出库与签收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2BAED4A5-8B0D-4CEC-8312-F0357EA0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97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9C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6ED2B62-E348-4815-BA17-6AE8CD76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388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FEE7B31C-EB4D-4654-8EA8-AF45A799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007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用批号或序列号正反向追查流向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3A04D814-EBF2-4BAF-934C-D73E543D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047750"/>
            <a:ext cx="4648200" cy="4248150"/>
          </a:xfrm>
          <a:prstGeom xmlns:a="http://schemas.openxmlformats.org/drawingml/2006/main" prst="roundRect">
            <a:avLst>
              <a:gd name="adj" fmla="val 53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0A9D1B24-8243-4E89-B22A-84899DF7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4668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产品与版本信息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BD2C68E-9D77-4BCB-AA49-2008C207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9621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C737D"/>
                </a:solidFill>
                <a:latin typeface="Microsoft YaHei"/>
                <a:ea typeface="Microsoft YaHei"/>
                <a:cs typeface="Microsoft YaHei"/>
              </a:rPr>
              <a:t>以官网当前页面与合同约定为准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935D4377-B355-4B78-8FF6-630532A7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533650"/>
            <a:ext cx="39243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3584344-CB15-4AD5-A355-219F7DC8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65747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产品官网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385870B-7E8F-4DC5-B5EE-9B30071E3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479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www.ysdinghuo.com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C2E686C9-33EA-4584-8BE3-ECBDA531E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238500"/>
            <a:ext cx="39243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6EA"/>
          </a:solidFill>
          <a:ln xmlns:a="http://schemas.openxmlformats.org/drawingml/2006/main" w="9525">
            <a:solidFill>
              <a:srgbClr val="EDC98B"/>
            </a:solidFill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FA323392-7388-440F-A998-9D7CFFE6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3623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98724"/>
                </a:solidFill>
                <a:latin typeface="Microsoft YaHei"/>
                <a:ea typeface="Microsoft YaHei"/>
                <a:cs typeface="Microsoft YaHei"/>
              </a:rPr>
              <a:t>版本价格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835AA3C7-D7D4-4C34-B857-BA2F0CBD8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35280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www.ysdinghuo.com/version_price.html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BE10F95A-1D61-42F8-9E52-0AF813DF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943350"/>
            <a:ext cx="39243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3F8FA"/>
          </a:solidFill>
          <a:ln xmlns:a="http://schemas.openxmlformats.org/drawingml/2006/main" w="9525">
            <a:solidFill>
              <a:srgbClr val="D6E5E9"/>
            </a:solidFill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383F811F-B441-4DCF-AD76-5B1C0CF0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06717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B86"/>
                </a:solidFill>
                <a:latin typeface="Microsoft YaHei"/>
                <a:ea typeface="Microsoft YaHei"/>
                <a:cs typeface="Microsoft YaHei"/>
              </a:rPr>
              <a:t>服务支持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ABE136DC-5EBF-4826-89FE-B2D9AFD6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0576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B38"/>
                </a:solidFill>
                <a:latin typeface="Microsoft YaHei"/>
                <a:ea typeface="Microsoft YaHei"/>
                <a:cs typeface="Microsoft YaHei"/>
              </a:rPr>
              <a:t>www.ysdinghuo.com/service.html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241CA7F5-5D72-44D0-8B43-00A55EE4A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676900"/>
            <a:ext cx="46482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F19C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64125DD7-E45A-4269-9D6F-5F71963F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571500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预约体验：用真实客户、药械商品和批次 / 序列号验证完整链路</a:t>
            </a:r>
          </a:p>
        </p:txBody>
      </p:sp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4EA61935-7377-470A-9EB3-565BD0A0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B1A12722-95DF-441C-A9DC-E47B89DB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BFD4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BFD4DB"/>
                </a:solidFill>
                <a:latin typeface="Microsoft YaHei"/>
                <a:ea typeface="Microsoft YaHei"/>
                <a:cs typeface="Microsoft YaHei"/>
              </a:rPr>
              <a:t>云上订货｜医药与医疗器械行业订货解决方案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75E0F425-4B02-40FF-9279-05B1CE02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6E6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6E6EA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7403406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2026-10-12T06:21:28.4340000Z</dcterms:created>
  <dcterms:modified xsi:type="dcterms:W3CDTF">2026-10-12T06:21:28.4340000Z</dcterms:modified>
</coreProperties>
</file>