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eed4d55c7d407d" /><Relationship Type="http://schemas.openxmlformats.org/officeDocument/2006/relationships/extended-properties" Target="/docProps/app.xml" Id="R7e923a520ec24430" /><Relationship Type="http://schemas.openxmlformats.org/officeDocument/2006/relationships/officeDocument" Target="/ppt/presentation.xml" Id="R6629ed762bf94df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003cf935bd4bea"/>
  </p:sldMasterIdLst>
  <p:notesMasterIdLst>
    <p:notesMasterId xmlns:r="http://schemas.openxmlformats.org/officeDocument/2006/relationships" r:id="Rc052d9b667ef443e"/>
  </p:notesMasterIdLst>
  <p:sldIdLst>
    <p:sldId xmlns:r="http://schemas.openxmlformats.org/officeDocument/2006/relationships" id="256" r:id="Re397f7b113744452"/>
    <p:sldId xmlns:r="http://schemas.openxmlformats.org/officeDocument/2006/relationships" id="257" r:id="R741074f8f7644b43"/>
    <p:sldId xmlns:r="http://schemas.openxmlformats.org/officeDocument/2006/relationships" id="258" r:id="R6571c91597b14cfa"/>
    <p:sldId xmlns:r="http://schemas.openxmlformats.org/officeDocument/2006/relationships" id="259" r:id="R0fffe29f9b54404e"/>
    <p:sldId xmlns:r="http://schemas.openxmlformats.org/officeDocument/2006/relationships" id="260" r:id="R238d508fa2d04961"/>
    <p:sldId xmlns:r="http://schemas.openxmlformats.org/officeDocument/2006/relationships" id="261" r:id="R72c5a19512de4aea"/>
    <p:sldId xmlns:r="http://schemas.openxmlformats.org/officeDocument/2006/relationships" id="262" r:id="Raed884fe4bb64f9a"/>
    <p:sldId xmlns:r="http://schemas.openxmlformats.org/officeDocument/2006/relationships" id="263" r:id="Re104addcdc2840a7"/>
    <p:sldId xmlns:r="http://schemas.openxmlformats.org/officeDocument/2006/relationships" id="264" r:id="R6399fdff09744cd2"/>
    <p:sldId xmlns:r="http://schemas.openxmlformats.org/officeDocument/2006/relationships" id="265" r:id="Rdc60071fff674ff9"/>
    <p:sldId xmlns:r="http://schemas.openxmlformats.org/officeDocument/2006/relationships" id="266" r:id="Ra98435c4ef814fb1"/>
    <p:sldId xmlns:r="http://schemas.openxmlformats.org/officeDocument/2006/relationships" id="267" r:id="R267a3be07f84405a"/>
    <p:sldId xmlns:r="http://schemas.openxmlformats.org/officeDocument/2006/relationships" id="268" r:id="R4cfa806632594502"/>
    <p:sldId xmlns:r="http://schemas.openxmlformats.org/officeDocument/2006/relationships" id="269" r:id="Rd438bf54ed1d4421"/>
    <p:sldId xmlns:r="http://schemas.openxmlformats.org/officeDocument/2006/relationships" id="270" r:id="R91640cc748de4656"/>
    <p:sldId xmlns:r="http://schemas.openxmlformats.org/officeDocument/2006/relationships" id="271" r:id="R72d8256395b546c7"/>
    <p:sldId xmlns:r="http://schemas.openxmlformats.org/officeDocument/2006/relationships" id="272" r:id="R05936830801443a2"/>
    <p:sldId xmlns:r="http://schemas.openxmlformats.org/officeDocument/2006/relationships" id="273" r:id="Radf4bf3dead24837"/>
    <p:sldId xmlns:r="http://schemas.openxmlformats.org/officeDocument/2006/relationships" id="274" r:id="R124290ff503b4c0f"/>
    <p:sldId xmlns:r="http://schemas.openxmlformats.org/officeDocument/2006/relationships" id="275" r:id="R291427059fa04405"/>
    <p:sldId xmlns:r="http://schemas.openxmlformats.org/officeDocument/2006/relationships" id="276" r:id="Rbee0f98c275847b5"/>
    <p:sldId xmlns:r="http://schemas.openxmlformats.org/officeDocument/2006/relationships" id="277" r:id="R7dc0649e43d04838"/>
    <p:sldId xmlns:r="http://schemas.openxmlformats.org/officeDocument/2006/relationships" id="278" r:id="Rddd18d3c42ce4ddb"/>
    <p:sldId xmlns:r="http://schemas.openxmlformats.org/officeDocument/2006/relationships" id="279" r:id="R811b10cd17ba4cc7"/>
    <p:sldId xmlns:r="http://schemas.openxmlformats.org/officeDocument/2006/relationships" id="280" r:id="Rf29868faff4d4276"/>
    <p:sldId xmlns:r="http://schemas.openxmlformats.org/officeDocument/2006/relationships" id="281" r:id="Ra01e8530e5cd453e"/>
    <p:sldId xmlns:r="http://schemas.openxmlformats.org/officeDocument/2006/relationships" id="282" r:id="Rc00c5d7053434f78"/>
    <p:sldId xmlns:r="http://schemas.openxmlformats.org/officeDocument/2006/relationships" id="283" r:id="Rff0a0ebf3daa403f"/>
    <p:sldId xmlns:r="http://schemas.openxmlformats.org/officeDocument/2006/relationships" id="284" r:id="R65c4ce663b2e40bc"/>
    <p:sldId xmlns:r="http://schemas.openxmlformats.org/officeDocument/2006/relationships" id="285" r:id="Rddfccf81319943c8"/>
    <p:sldId xmlns:r="http://schemas.openxmlformats.org/officeDocument/2006/relationships" id="286" r:id="R0ca4de448875435d"/>
    <p:sldId xmlns:r="http://schemas.openxmlformats.org/officeDocument/2006/relationships" id="287" r:id="R5397e825d493426b"/>
    <p:sldId xmlns:r="http://schemas.openxmlformats.org/officeDocument/2006/relationships" id="288" r:id="Rc9fa3a3c1c7445b8"/>
    <p:sldId xmlns:r="http://schemas.openxmlformats.org/officeDocument/2006/relationships" id="289" r:id="Re322fa88294c4d42"/>
    <p:sldId xmlns:r="http://schemas.openxmlformats.org/officeDocument/2006/relationships" id="290" r:id="R7307935f7fd04b00"/>
    <p:sldId xmlns:r="http://schemas.openxmlformats.org/officeDocument/2006/relationships" id="291" r:id="Rdc563573a55f4704"/>
    <p:sldId xmlns:r="http://schemas.openxmlformats.org/officeDocument/2006/relationships" id="292" r:id="Rd720ff3ae0dd4abc"/>
    <p:sldId xmlns:r="http://schemas.openxmlformats.org/officeDocument/2006/relationships" id="293" r:id="R075732b66e6540dc"/>
    <p:sldId xmlns:r="http://schemas.openxmlformats.org/officeDocument/2006/relationships" id="294" r:id="R86f0a387c1e74bf4"/>
    <p:sldId xmlns:r="http://schemas.openxmlformats.org/officeDocument/2006/relationships" id="295" r:id="R2bf970d515f947c6"/>
    <p:sldId xmlns:r="http://schemas.openxmlformats.org/officeDocument/2006/relationships" id="296" r:id="Ra6cf34f55bee442b"/>
    <p:sldId xmlns:r="http://schemas.openxmlformats.org/officeDocument/2006/relationships" id="297" r:id="R4d5294a535aa4248"/>
    <p:sldId xmlns:r="http://schemas.openxmlformats.org/officeDocument/2006/relationships" id="298" r:id="R83f1a8919c6d4596"/>
    <p:sldId xmlns:r="http://schemas.openxmlformats.org/officeDocument/2006/relationships" id="299" r:id="R13b9befd4b9d40ef"/>
    <p:sldId xmlns:r="http://schemas.openxmlformats.org/officeDocument/2006/relationships" id="300" r:id="Ref0f4975065b4bf1"/>
    <p:sldId xmlns:r="http://schemas.openxmlformats.org/officeDocument/2006/relationships" id="301" r:id="Reb59301d7daa4cdb"/>
    <p:sldId xmlns:r="http://schemas.openxmlformats.org/officeDocument/2006/relationships" id="302" r:id="Rb1d1ffabe99549e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f81b36c1cb49c5" /><Relationship Type="http://schemas.openxmlformats.org/officeDocument/2006/relationships/slideMaster" Target="/ppt/slideMasters/slideMaster1.xml" Id="R1a003cf935bd4bea" /><Relationship Type="http://schemas.openxmlformats.org/officeDocument/2006/relationships/notesMaster" Target="/ppt/notesMasters/notesMaster1.xml" Id="Rc052d9b667ef443e" /><Relationship Type="http://schemas.openxmlformats.org/officeDocument/2006/relationships/presProps" Target="/ppt/presProps.xml" Id="R6bc32226b80b4cdb" /><Relationship Type="http://schemas.openxmlformats.org/officeDocument/2006/relationships/tableStyles" Target="/ppt/tableStyles.xml" Id="R87800238efe4493e" /><Relationship Type="http://schemas.openxmlformats.org/officeDocument/2006/relationships/slide" Target="/ppt/slides/slide1.xml" Id="Re397f7b113744452" /><Relationship Type="http://schemas.openxmlformats.org/officeDocument/2006/relationships/slide" Target="/ppt/slides/slide2.xml" Id="R741074f8f7644b43" /><Relationship Type="http://schemas.openxmlformats.org/officeDocument/2006/relationships/slide" Target="/ppt/slides/slide3.xml" Id="R6571c91597b14cfa" /><Relationship Type="http://schemas.openxmlformats.org/officeDocument/2006/relationships/slide" Target="/ppt/slides/slide4.xml" Id="R0fffe29f9b54404e" /><Relationship Type="http://schemas.openxmlformats.org/officeDocument/2006/relationships/slide" Target="/ppt/slides/slide5.xml" Id="R238d508fa2d04961" /><Relationship Type="http://schemas.openxmlformats.org/officeDocument/2006/relationships/slide" Target="/ppt/slides/slide6.xml" Id="R72c5a19512de4aea" /><Relationship Type="http://schemas.openxmlformats.org/officeDocument/2006/relationships/slide" Target="/ppt/slides/slide7.xml" Id="Raed884fe4bb64f9a" /><Relationship Type="http://schemas.openxmlformats.org/officeDocument/2006/relationships/slide" Target="/ppt/slides/slide8.xml" Id="Re104addcdc2840a7" /><Relationship Type="http://schemas.openxmlformats.org/officeDocument/2006/relationships/slide" Target="/ppt/slides/slide9.xml" Id="R6399fdff09744cd2" /><Relationship Type="http://schemas.openxmlformats.org/officeDocument/2006/relationships/slide" Target="/ppt/slides/slide10.xml" Id="Rdc60071fff674ff9" /><Relationship Type="http://schemas.openxmlformats.org/officeDocument/2006/relationships/slide" Target="/ppt/slides/slide11.xml" Id="Ra98435c4ef814fb1" /><Relationship Type="http://schemas.openxmlformats.org/officeDocument/2006/relationships/slide" Target="/ppt/slides/slide12.xml" Id="R267a3be07f84405a" /><Relationship Type="http://schemas.openxmlformats.org/officeDocument/2006/relationships/slide" Target="/ppt/slides/slide13.xml" Id="R4cfa806632594502" /><Relationship Type="http://schemas.openxmlformats.org/officeDocument/2006/relationships/slide" Target="/ppt/slides/slide14.xml" Id="Rd438bf54ed1d4421" /><Relationship Type="http://schemas.openxmlformats.org/officeDocument/2006/relationships/slide" Target="/ppt/slides/slide15.xml" Id="R91640cc748de4656" /><Relationship Type="http://schemas.openxmlformats.org/officeDocument/2006/relationships/slide" Target="/ppt/slides/slide16.xml" Id="R72d8256395b546c7" /><Relationship Type="http://schemas.openxmlformats.org/officeDocument/2006/relationships/slide" Target="/ppt/slides/slide17.xml" Id="R05936830801443a2" /><Relationship Type="http://schemas.openxmlformats.org/officeDocument/2006/relationships/slide" Target="/ppt/slides/slide18.xml" Id="Radf4bf3dead24837" /><Relationship Type="http://schemas.openxmlformats.org/officeDocument/2006/relationships/slide" Target="/ppt/slides/slide19.xml" Id="R124290ff503b4c0f" /><Relationship Type="http://schemas.openxmlformats.org/officeDocument/2006/relationships/slide" Target="/ppt/slides/slide20.xml" Id="R291427059fa04405" /><Relationship Type="http://schemas.openxmlformats.org/officeDocument/2006/relationships/slide" Target="/ppt/slides/slide21.xml" Id="Rbee0f98c275847b5" /><Relationship Type="http://schemas.openxmlformats.org/officeDocument/2006/relationships/slide" Target="/ppt/slides/slide22.xml" Id="R7dc0649e43d04838" /><Relationship Type="http://schemas.openxmlformats.org/officeDocument/2006/relationships/slide" Target="/ppt/slides/slide23.xml" Id="Rddd18d3c42ce4ddb" /><Relationship Type="http://schemas.openxmlformats.org/officeDocument/2006/relationships/slide" Target="/ppt/slides/slide24.xml" Id="R811b10cd17ba4cc7" /><Relationship Type="http://schemas.openxmlformats.org/officeDocument/2006/relationships/slide" Target="/ppt/slides/slide25.xml" Id="Rf29868faff4d4276" /><Relationship Type="http://schemas.openxmlformats.org/officeDocument/2006/relationships/slide" Target="/ppt/slides/slide26.xml" Id="Ra01e8530e5cd453e" /><Relationship Type="http://schemas.openxmlformats.org/officeDocument/2006/relationships/slide" Target="/ppt/slides/slide27.xml" Id="Rc00c5d7053434f78" /><Relationship Type="http://schemas.openxmlformats.org/officeDocument/2006/relationships/slide" Target="/ppt/slides/slide28.xml" Id="Rff0a0ebf3daa403f" /><Relationship Type="http://schemas.openxmlformats.org/officeDocument/2006/relationships/slide" Target="/ppt/slides/slide29.xml" Id="R65c4ce663b2e40bc" /><Relationship Type="http://schemas.openxmlformats.org/officeDocument/2006/relationships/slide" Target="/ppt/slides/slide30.xml" Id="Rddfccf81319943c8" /><Relationship Type="http://schemas.openxmlformats.org/officeDocument/2006/relationships/slide" Target="/ppt/slides/slide31.xml" Id="R0ca4de448875435d" /><Relationship Type="http://schemas.openxmlformats.org/officeDocument/2006/relationships/slide" Target="/ppt/slides/slide32.xml" Id="R5397e825d493426b" /><Relationship Type="http://schemas.openxmlformats.org/officeDocument/2006/relationships/slide" Target="/ppt/slides/slide33.xml" Id="Rc9fa3a3c1c7445b8" /><Relationship Type="http://schemas.openxmlformats.org/officeDocument/2006/relationships/slide" Target="/ppt/slides/slide34.xml" Id="Re322fa88294c4d42" /><Relationship Type="http://schemas.openxmlformats.org/officeDocument/2006/relationships/slide" Target="/ppt/slides/slide35.xml" Id="R7307935f7fd04b00" /><Relationship Type="http://schemas.openxmlformats.org/officeDocument/2006/relationships/slide" Target="/ppt/slides/slide36.xml" Id="Rdc563573a55f4704" /><Relationship Type="http://schemas.openxmlformats.org/officeDocument/2006/relationships/slide" Target="/ppt/slides/slide37.xml" Id="Rd720ff3ae0dd4abc" /><Relationship Type="http://schemas.openxmlformats.org/officeDocument/2006/relationships/slide" Target="/ppt/slides/slide38.xml" Id="R075732b66e6540dc" /><Relationship Type="http://schemas.openxmlformats.org/officeDocument/2006/relationships/slide" Target="/ppt/slides/slide39.xml" Id="R86f0a387c1e74bf4" /><Relationship Type="http://schemas.openxmlformats.org/officeDocument/2006/relationships/slide" Target="/ppt/slides/slide40.xml" Id="R2bf970d515f947c6" /><Relationship Type="http://schemas.openxmlformats.org/officeDocument/2006/relationships/slide" Target="/ppt/slides/slide41.xml" Id="Ra6cf34f55bee442b" /><Relationship Type="http://schemas.openxmlformats.org/officeDocument/2006/relationships/slide" Target="/ppt/slides/slide42.xml" Id="R4d5294a535aa4248" /><Relationship Type="http://schemas.openxmlformats.org/officeDocument/2006/relationships/slide" Target="/ppt/slides/slide43.xml" Id="R83f1a8919c6d4596" /><Relationship Type="http://schemas.openxmlformats.org/officeDocument/2006/relationships/slide" Target="/ppt/slides/slide44.xml" Id="R13b9befd4b9d40ef" /><Relationship Type="http://schemas.openxmlformats.org/officeDocument/2006/relationships/slide" Target="/ppt/slides/slide45.xml" Id="Ref0f4975065b4bf1" /><Relationship Type="http://schemas.openxmlformats.org/officeDocument/2006/relationships/slide" Target="/ppt/slides/slide46.xml" Id="Reb59301d7daa4cdb" /><Relationship Type="http://schemas.openxmlformats.org/officeDocument/2006/relationships/slide" Target="/ppt/slides/slide47.xml" Id="Rb1d1ffabe99549e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18f673112234c0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99e9ac06d24367" /><Relationship Type="http://schemas.openxmlformats.org/officeDocument/2006/relationships/notesMaster" Target="/ppt/notesMasters/notesMaster1.xml" Id="R2465c55a797d4e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dd1f38c9e34113" /><Relationship Type="http://schemas.openxmlformats.org/officeDocument/2006/relationships/notesMaster" Target="/ppt/notesMasters/notesMaster1.xml" Id="R20c2cbe34c9a44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3328039c54949f5" /><Relationship Type="http://schemas.openxmlformats.org/officeDocument/2006/relationships/notesMaster" Target="/ppt/notesMasters/notesMaster1.xml" Id="Re162d2457fc84c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37708a5ee9f4375" /><Relationship Type="http://schemas.openxmlformats.org/officeDocument/2006/relationships/notesMaster" Target="/ppt/notesMasters/notesMaster1.xml" Id="Rfc079f7d2d38464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34003b88674eca" /><Relationship Type="http://schemas.openxmlformats.org/officeDocument/2006/relationships/notesMaster" Target="/ppt/notesMasters/notesMaster1.xml" Id="R5964e50d74bc45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fbda5ff06074c2e" /><Relationship Type="http://schemas.openxmlformats.org/officeDocument/2006/relationships/notesMaster" Target="/ppt/notesMasters/notesMaster1.xml" Id="R8f4a61c297f0483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653f4b36ff448f6" /><Relationship Type="http://schemas.openxmlformats.org/officeDocument/2006/relationships/notesMaster" Target="/ppt/notesMasters/notesMaster1.xml" Id="R3ebef01738734ca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bab09b583043b4" /><Relationship Type="http://schemas.openxmlformats.org/officeDocument/2006/relationships/notesMaster" Target="/ppt/notesMasters/notesMaster1.xml" Id="R71b150573bdc4ce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b327ee1c8b64432" /><Relationship Type="http://schemas.openxmlformats.org/officeDocument/2006/relationships/notesMaster" Target="/ppt/notesMasters/notesMaster1.xml" Id="R20752369c65143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b219388da6d4f1b" /><Relationship Type="http://schemas.openxmlformats.org/officeDocument/2006/relationships/notesMaster" Target="/ppt/notesMasters/notesMaster1.xml" Id="R8f38410b737b4d7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3280c77e6814a1f" /><Relationship Type="http://schemas.openxmlformats.org/officeDocument/2006/relationships/notesMaster" Target="/ppt/notesMasters/notesMaster1.xml" Id="Re0643babefdb48f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9e262f06a104f1e" /><Relationship Type="http://schemas.openxmlformats.org/officeDocument/2006/relationships/notesMaster" Target="/ppt/notesMasters/notesMaster1.xml" Id="R1a6d1182f64941d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13f34b1122c49be" /><Relationship Type="http://schemas.openxmlformats.org/officeDocument/2006/relationships/notesMaster" Target="/ppt/notesMasters/notesMaster1.xml" Id="Rb0b094a4a3f4405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97cf5f24c7e4ad4" /><Relationship Type="http://schemas.openxmlformats.org/officeDocument/2006/relationships/notesMaster" Target="/ppt/notesMasters/notesMaster1.xml" Id="R254664b3831a44a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f3462f17c454274" /><Relationship Type="http://schemas.openxmlformats.org/officeDocument/2006/relationships/notesMaster" Target="/ppt/notesMasters/notesMaster1.xml" Id="Reee5105159924de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aa589b52e1a4934" /><Relationship Type="http://schemas.openxmlformats.org/officeDocument/2006/relationships/notesMaster" Target="/ppt/notesMasters/notesMaster1.xml" Id="Rba1d867fdb28465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14fdefe6e584cd9" /><Relationship Type="http://schemas.openxmlformats.org/officeDocument/2006/relationships/notesMaster" Target="/ppt/notesMasters/notesMaster1.xml" Id="R2cd3f06f3f6d46f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af8a72edbfc4c9f" /><Relationship Type="http://schemas.openxmlformats.org/officeDocument/2006/relationships/notesMaster" Target="/ppt/notesMasters/notesMaster1.xml" Id="R33f8781804394cc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7a09716ef394707" /><Relationship Type="http://schemas.openxmlformats.org/officeDocument/2006/relationships/notesMaster" Target="/ppt/notesMasters/notesMaster1.xml" Id="Rd9c233b55fba464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94411ee3ea143d2" /><Relationship Type="http://schemas.openxmlformats.org/officeDocument/2006/relationships/notesMaster" Target="/ppt/notesMasters/notesMaster1.xml" Id="Ra1f999a9bcc944a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9c529df6f954fc1" /><Relationship Type="http://schemas.openxmlformats.org/officeDocument/2006/relationships/notesMaster" Target="/ppt/notesMasters/notesMaster1.xml" Id="Rf1156326d48b457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8e4f57667174407" /><Relationship Type="http://schemas.openxmlformats.org/officeDocument/2006/relationships/notesMaster" Target="/ppt/notesMasters/notesMaster1.xml" Id="R3b40a8654480405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ba1a3520ced430f" /><Relationship Type="http://schemas.openxmlformats.org/officeDocument/2006/relationships/notesMaster" Target="/ppt/notesMasters/notesMaster1.xml" Id="Rfc161a2609014a1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fa952585c3e498a" /><Relationship Type="http://schemas.openxmlformats.org/officeDocument/2006/relationships/notesMaster" Target="/ppt/notesMasters/notesMaster1.xml" Id="Rfa0e4bbbe579468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fbcac70b85a470f" /><Relationship Type="http://schemas.openxmlformats.org/officeDocument/2006/relationships/notesMaster" Target="/ppt/notesMasters/notesMaster1.xml" Id="R26a84956201d494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4bd167f69d64c02" /><Relationship Type="http://schemas.openxmlformats.org/officeDocument/2006/relationships/notesMaster" Target="/ppt/notesMasters/notesMaster1.xml" Id="Ra79c920e499e4b5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942f58da1cf4328" /><Relationship Type="http://schemas.openxmlformats.org/officeDocument/2006/relationships/notesMaster" Target="/ppt/notesMasters/notesMaster1.xml" Id="R6a0a7af98e9444a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834e4b08aa64323" /><Relationship Type="http://schemas.openxmlformats.org/officeDocument/2006/relationships/notesMaster" Target="/ppt/notesMasters/notesMaster1.xml" Id="Rc08560ed5d314ea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b90c278c8f1476a" /><Relationship Type="http://schemas.openxmlformats.org/officeDocument/2006/relationships/notesMaster" Target="/ppt/notesMasters/notesMaster1.xml" Id="R1617be4c8ba9460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ee1077da1aa4bb1" /><Relationship Type="http://schemas.openxmlformats.org/officeDocument/2006/relationships/notesMaster" Target="/ppt/notesMasters/notesMaster1.xml" Id="R8f6659bd620b456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57caf9517da4f28" /><Relationship Type="http://schemas.openxmlformats.org/officeDocument/2006/relationships/notesMaster" Target="/ppt/notesMasters/notesMaster1.xml" Id="Rde047d3c498b483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27f54be35e54bcc" /><Relationship Type="http://schemas.openxmlformats.org/officeDocument/2006/relationships/notesMaster" Target="/ppt/notesMasters/notesMaster1.xml" Id="Rbaedb114ae8c4b7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a7dffcadfc4848ea" /><Relationship Type="http://schemas.openxmlformats.org/officeDocument/2006/relationships/notesMaster" Target="/ppt/notesMasters/notesMaster1.xml" Id="R0740e4c0572e481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d1b622d2f628481d" /><Relationship Type="http://schemas.openxmlformats.org/officeDocument/2006/relationships/notesMaster" Target="/ppt/notesMasters/notesMaster1.xml" Id="R8a5ce21f041246ff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786509f524747c7" /><Relationship Type="http://schemas.openxmlformats.org/officeDocument/2006/relationships/notesMaster" Target="/ppt/notesMasters/notesMaster1.xml" Id="R14b3b6f0ebdc463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b52b0a2c0ac54d2a" /><Relationship Type="http://schemas.openxmlformats.org/officeDocument/2006/relationships/notesMaster" Target="/ppt/notesMasters/notesMaster1.xml" Id="Rd85be66b7eb4421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901ed4e3d1964c1a" /><Relationship Type="http://schemas.openxmlformats.org/officeDocument/2006/relationships/notesMaster" Target="/ppt/notesMasters/notesMaster1.xml" Id="Rdc94d115c70241b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02f2757194b416d" /><Relationship Type="http://schemas.openxmlformats.org/officeDocument/2006/relationships/notesMaster" Target="/ppt/notesMasters/notesMaster1.xml" Id="R0769170aa24c4dfd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0dd9f66e8554545" /><Relationship Type="http://schemas.openxmlformats.org/officeDocument/2006/relationships/notesMaster" Target="/ppt/notesMasters/notesMaster1.xml" Id="R2f9126f028a4453b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5e7316b2acae416b" /><Relationship Type="http://schemas.openxmlformats.org/officeDocument/2006/relationships/notesMaster" Target="/ppt/notesMasters/notesMaster1.xml" Id="Rb6d32f93020f4b37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560ffde3970e4277" /><Relationship Type="http://schemas.openxmlformats.org/officeDocument/2006/relationships/notesMaster" Target="/ppt/notesMasters/notesMaster1.xml" Id="Rcc6d019b82d34ddd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2ad15b1906a347ae" /><Relationship Type="http://schemas.openxmlformats.org/officeDocument/2006/relationships/notesMaster" Target="/ppt/notesMasters/notesMaster1.xml" Id="R3e547824522e4c73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b0592db1aee7476d" /><Relationship Type="http://schemas.openxmlformats.org/officeDocument/2006/relationships/notesMaster" Target="/ppt/notesMasters/notesMaster1.xml" Id="Rb34089b07ea54fcb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5d6150df4a774cb7" /><Relationship Type="http://schemas.openxmlformats.org/officeDocument/2006/relationships/notesMaster" Target="/ppt/notesMasters/notesMaster1.xml" Id="R7706b848d18c43b9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37f3f3cbcbee4d60" /><Relationship Type="http://schemas.openxmlformats.org/officeDocument/2006/relationships/notesMaster" Target="/ppt/notesMasters/notesMaster1.xml" Id="Rcfb7b019c26c4dd0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41993af49bcd4290" /><Relationship Type="http://schemas.openxmlformats.org/officeDocument/2006/relationships/notesMaster" Target="/ppt/notesMasters/notesMaster1.xml" Id="Rb90b2aee01934e28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239d860b5dba446f" /><Relationship Type="http://schemas.openxmlformats.org/officeDocument/2006/relationships/notesMaster" Target="/ppt/notesMasters/notesMaster1.xml" Id="R4c93b9a56658435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https://www.ysdinghuo.com/index.html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https://www.ysdinghuo.com/index.html</a:t>
            </a:r>
          </a:p>
          <a:p xmlns:a="http://schemas.openxmlformats.org/drawingml/2006/main">
            <a:r>
              <a:t>- https://www.ysdinghuo.com/product.html</a:t>
            </a:r>
          </a:p>
          <a:p xmlns:a="http://schemas.openxmlformats.org/drawingml/2006/main">
            <a:r>
              <a:t>- https://www.ysdinghuo.com/help/22-167.html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https://www.ysdinghuo.com/index.html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https://www.ysdinghuo.com/index.html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https://www.ysdinghuo.com/index.html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https://www.ysdinghuo.com/product.html</a:t>
            </a:r>
          </a:p>
          <a:p xmlns:a="http://schemas.openxmlformats.org/drawingml/2006/main">
            <a:r>
              <a:t>- https://www.ysdinghuo.com/help/22-167.html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https://www.ysdinghuo.com/product.html</a:t>
            </a:r>
          </a:p>
          <a:p xmlns:a="http://schemas.openxmlformats.org/drawingml/2006/main">
            <a:r>
              <a:t>- https://www.ysdinghuo.com/help/22-167.html</a:t>
            </a:r>
          </a:p>
          <a:p xmlns:a="http://schemas.openxmlformats.org/drawingml/2006/main">
            <a:r>
              <a:t>- https://www.ysdinghuo.com/help/24-62.html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https://www.ysdinghuo.com/help/24-692.html</a:t>
            </a:r>
          </a:p>
          <a:p xmlns:a="http://schemas.openxmlformats.org/drawingml/2006/main">
            <a:r>
              <a:t>- https://www.ysdinghuo.com/help/24-62.html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https://www.samr.gov.cn/zw/zfxxgk/zc/xzgfxwj/art/2023/art_2f6fadd3be844359be6a0e7fece23bcf.html</a:t>
            </a:r>
          </a:p>
          <a:p xmlns:a="http://schemas.openxmlformats.org/drawingml/2006/main">
            <a:r>
              <a:t>- https://www.ysdinghuo.com/help/30-245.html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https://www.ysdinghuo.com/help/24-1411.html</a:t>
            </a:r>
          </a:p>
          <a:p xmlns:a="http://schemas.openxmlformats.org/drawingml/2006/main">
            <a:r>
              <a:t>- https://www.ysdinghuo.com/help/24-721.html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https://www.ysdinghuo.com/product.html</a:t>
            </a:r>
          </a:p>
          <a:p xmlns:a="http://schemas.openxmlformats.org/drawingml/2006/main">
            <a:r>
              <a:t>- https://www.ysdinghuo.com/appCenter.html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https://www.ysdinghuo.com/decorate.html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https://www.ysdinghuo.com/help/24-1411.html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https://www.ysdinghuo.com/help/24-692.html</a:t>
            </a:r>
          </a:p>
          <a:p xmlns:a="http://schemas.openxmlformats.org/drawingml/2006/main">
            <a:r>
              <a:t>- https://www.ysdinghuo.com/help/24-62.html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https://www.ysdinghuo.com/help/22-167.html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https://www.ysdinghuo.com/help/24-721.html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https://www.ysdinghuo.com/help/22-167.html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https://www.ysdinghuo.com/blog/291/3284.html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https://www.ysdinghuo.com/help/30-245.html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https://www.samr.gov.cn/zw/zfxxgk/zc/xzgfxwj/art/2023/art_2f6fadd3be844359be6a0e7fece23bcf.html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https://www.ysdinghuo.com/help/24-721.html</a:t>
            </a:r>
          </a:p>
          <a:p xmlns:a="http://schemas.openxmlformats.org/drawingml/2006/main">
            <a:r>
              <a:t>- https://www.ysdinghuo.com/help/28-204.html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https://www.ysdinghuo.com/help/24-692.html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https://www.ysdinghuo.com/help/22-167.html</a:t>
            </a:r>
          </a:p>
          <a:p xmlns:a="http://schemas.openxmlformats.org/drawingml/2006/main">
            <a:r>
              <a:t>- https://www.ysdinghuo.com/help/24-721.html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https://www.ysdinghuo.com/help/24-1411.html</a:t>
            </a:r>
          </a:p>
          <a:p xmlns:a="http://schemas.openxmlformats.org/drawingml/2006/main">
            <a:r>
              <a:t>- https://www.ysdinghuo.com/help/24-721.html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https://www.ysdinghuo.com/product.html</a:t>
            </a:r>
          </a:p>
          <a:p xmlns:a="http://schemas.openxmlformats.org/drawingml/2006/main">
            <a:r>
              <a:t>- 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https://www.ysdinghuo.com/appCenter.html</a:t>
            </a:r>
          </a:p>
          <a:p xmlns:a="http://schemas.openxmlformats.org/drawingml/2006/main">
            <a:r>
              <a:t>- https://www.ysdinghuo.com/lianying.html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https://www.ysdinghuo.com/customerService.html</a:t>
            </a:r>
          </a:p>
          <a:p xmlns:a="http://schemas.openxmlformats.org/drawingml/2006/main">
            <a:r>
              <a:t>- https://www.ysdinghuo.com/product.html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https://www.ysdinghuo.com/version_price.html</a:t>
            </a:r>
          </a:p>
          <a:p xmlns:a="http://schemas.openxmlformats.org/drawingml/2006/main">
            <a:r>
              <a:t>- https://www.ysdinghuo.com/customerService.html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https://www.ysdinghuo.com/aboutUs.html</a:t>
            </a:r>
          </a:p>
          <a:p xmlns:a="http://schemas.openxmlformats.org/drawingml/2006/main">
            <a:r>
              <a:t>- https://www.ysdinghuo.com/index.html</a:t>
            </a:r>
          </a:p>
          <a:p xmlns:a="http://schemas.openxmlformats.org/drawingml/2006/main">
            <a:r>
              <a:t>- https://www.ysdinghuo.com/customerService.html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https://www.ysdinghuo.com/index.html</a:t>
            </a:r>
          </a:p>
          <a:p xmlns:a="http://schemas.openxmlformats.org/drawingml/2006/main">
            <a:r>
              <a:t>- https://www.ysdinghuo.com/version_price.html</a:t>
            </a:r>
          </a:p>
          <a:p xmlns:a="http://schemas.openxmlformats.org/drawingml/2006/main">
            <a:r>
              <a:t>- https://www.ysdinghuo.com/customerService.html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21b215bffc440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9b4e71bd74420e" /><Relationship Type="http://schemas.openxmlformats.org/officeDocument/2006/relationships/slideLayout" Target="/ppt/slideLayouts/slideLayout1.xml" Id="R7787b1dccf0741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87b1dccf0741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ef067566644b96" /><Relationship Type="http://schemas.openxmlformats.org/officeDocument/2006/relationships/image" Target="/ppt/media/image.png" Id="Rc343bd91b3a04d54" /><Relationship Type="http://schemas.openxmlformats.org/officeDocument/2006/relationships/image" Target="/ppt/media/image2.png" Id="R93789fb0a4f343ab" /><Relationship Type="http://schemas.openxmlformats.org/officeDocument/2006/relationships/notesSlide" Target="/ppt/notesSlides/notesSlide1.xml" Id="R2ff407b564e745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b87402a6384ab2" /><Relationship Type="http://schemas.openxmlformats.org/officeDocument/2006/relationships/image" Target="/ppt/media/image3.png" Id="R98d5cc67cc19455d" /><Relationship Type="http://schemas.openxmlformats.org/officeDocument/2006/relationships/image" Target="/ppt/media/image4.png" Id="R8bfba070dace438e" /><Relationship Type="http://schemas.openxmlformats.org/officeDocument/2006/relationships/image" Target="/ppt/media/image5.png" Id="R361e29ef13404653" /><Relationship Type="http://schemas.openxmlformats.org/officeDocument/2006/relationships/image" Target="/ppt/media/image6.png" Id="R16a72d6e8d52481f" /><Relationship Type="http://schemas.openxmlformats.org/officeDocument/2006/relationships/image" Target="/ppt/media/image7.png" Id="R5fdb7d43f4ca41e6" /><Relationship Type="http://schemas.openxmlformats.org/officeDocument/2006/relationships/notesSlide" Target="/ppt/notesSlides/notesSlide2.xml" Id="R39edff65155e490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dfb76ce55e4eac" /><Relationship Type="http://schemas.openxmlformats.org/officeDocument/2006/relationships/image" Target="/ppt/media/image8.png" Id="R54e17cd76a714c6e" /><Relationship Type="http://schemas.openxmlformats.org/officeDocument/2006/relationships/image" Target="/ppt/media/image9.png" Id="R4c1f8a91b4324219" /><Relationship Type="http://schemas.openxmlformats.org/officeDocument/2006/relationships/image" Target="/ppt/media/image10.png" Id="R555ee6d72b194b22" /><Relationship Type="http://schemas.openxmlformats.org/officeDocument/2006/relationships/image" Target="/ppt/media/image11.png" Id="R4acda522f76e4add" /><Relationship Type="http://schemas.openxmlformats.org/officeDocument/2006/relationships/image" Target="/ppt/media/image12.png" Id="Rc9e0e29db2654632" /><Relationship Type="http://schemas.openxmlformats.org/officeDocument/2006/relationships/image" Target="/ppt/media/image13.png" Id="Rcda36188986949e6" /><Relationship Type="http://schemas.openxmlformats.org/officeDocument/2006/relationships/notesSlide" Target="/ppt/notesSlides/notesSlide3.xml" Id="R2259d5fbf99248c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9c637a723e4555" /><Relationship Type="http://schemas.openxmlformats.org/officeDocument/2006/relationships/image" Target="/ppt/media/image14.png" Id="Re7f4b57c42db44ff" /><Relationship Type="http://schemas.openxmlformats.org/officeDocument/2006/relationships/image" Target="/ppt/media/image15.png" Id="R693976424c8241b8" /><Relationship Type="http://schemas.openxmlformats.org/officeDocument/2006/relationships/image" Target="/ppt/media/image16.png" Id="R7eb048ca2a55411d" /><Relationship Type="http://schemas.openxmlformats.org/officeDocument/2006/relationships/image" Target="/ppt/media/image17.png" Id="Rcf2faf70212949cb" /><Relationship Type="http://schemas.openxmlformats.org/officeDocument/2006/relationships/image" Target="/ppt/media/image18.png" Id="Rd59ed50b7e31417a" /><Relationship Type="http://schemas.openxmlformats.org/officeDocument/2006/relationships/notesSlide" Target="/ppt/notesSlides/notesSlide4.xml" Id="R95d2880c28b8460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86cca9d2914508" /><Relationship Type="http://schemas.openxmlformats.org/officeDocument/2006/relationships/image" Target="/ppt/media/image19.png" Id="Rcf14aa19060c49ab" /><Relationship Type="http://schemas.openxmlformats.org/officeDocument/2006/relationships/image" Target="/ppt/media/image20.png" Id="Re46cc4896ebb408a" /><Relationship Type="http://schemas.openxmlformats.org/officeDocument/2006/relationships/image" Target="/ppt/media/image21.png" Id="R0ffe05b8f9bf4020" /><Relationship Type="http://schemas.openxmlformats.org/officeDocument/2006/relationships/image" Target="/ppt/media/image22.png" Id="Rf382ec0862514a12" /><Relationship Type="http://schemas.openxmlformats.org/officeDocument/2006/relationships/image" Target="/ppt/media/image23.png" Id="R6266be5e69944d11" /><Relationship Type="http://schemas.openxmlformats.org/officeDocument/2006/relationships/image" Target="/ppt/media/image24.png" Id="R6b0f8af90bfb48de" /><Relationship Type="http://schemas.openxmlformats.org/officeDocument/2006/relationships/image" Target="/ppt/media/image25.png" Id="R0ea7d485eefd4c92" /><Relationship Type="http://schemas.openxmlformats.org/officeDocument/2006/relationships/image" Target="/ppt/media/image26.png" Id="Rfaeac9f92c27465b" /><Relationship Type="http://schemas.openxmlformats.org/officeDocument/2006/relationships/notesSlide" Target="/ppt/notesSlides/notesSlide5.xml" Id="Rfaceca3056d042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15a7425f5d4129" /><Relationship Type="http://schemas.openxmlformats.org/officeDocument/2006/relationships/image" Target="/ppt/media/image27.png" Id="R358a90d081814fc5" /><Relationship Type="http://schemas.openxmlformats.org/officeDocument/2006/relationships/image" Target="/ppt/media/image28.png" Id="Rffd2360f81af4d18" /><Relationship Type="http://schemas.openxmlformats.org/officeDocument/2006/relationships/image" Target="/ppt/media/image29.png" Id="R50b2057d2d9d47dc" /><Relationship Type="http://schemas.openxmlformats.org/officeDocument/2006/relationships/image" Target="/ppt/media/image30.png" Id="R12e32f28788d486a" /><Relationship Type="http://schemas.openxmlformats.org/officeDocument/2006/relationships/notesSlide" Target="/ppt/notesSlides/notesSlide6.xml" Id="Rfc7989d7eb5646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1f5669bdd46b4" /><Relationship Type="http://schemas.openxmlformats.org/officeDocument/2006/relationships/image" Target="/ppt/media/image31.png" Id="Rc4d6dba3903e4278" /><Relationship Type="http://schemas.openxmlformats.org/officeDocument/2006/relationships/image" Target="/ppt/media/image32.png" Id="R90893e9cb4004540" /><Relationship Type="http://schemas.openxmlformats.org/officeDocument/2006/relationships/image" Target="/ppt/media/image33.png" Id="R05716a9f0d3e4bde" /><Relationship Type="http://schemas.openxmlformats.org/officeDocument/2006/relationships/image" Target="/ppt/media/image34.png" Id="R59b6d58002664a29" /><Relationship Type="http://schemas.openxmlformats.org/officeDocument/2006/relationships/notesSlide" Target="/ppt/notesSlides/notesSlide7.xml" Id="R334c1f8f7849422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9746d22e5e480c" /><Relationship Type="http://schemas.openxmlformats.org/officeDocument/2006/relationships/image" Target="/ppt/media/image35.png" Id="Re5592a7499a14e26" /><Relationship Type="http://schemas.openxmlformats.org/officeDocument/2006/relationships/image" Target="/ppt/media/image36.png" Id="Rb9838895923f4e43" /><Relationship Type="http://schemas.openxmlformats.org/officeDocument/2006/relationships/image" Target="/ppt/media/image37.png" Id="R3acb1d6f9041472f" /><Relationship Type="http://schemas.openxmlformats.org/officeDocument/2006/relationships/image" Target="/ppt/media/image38.png" Id="Rec1578c0393c400d" /><Relationship Type="http://schemas.openxmlformats.org/officeDocument/2006/relationships/notesSlide" Target="/ppt/notesSlides/notesSlide8.xml" Id="Rc26d505b12994d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158b20f1ac4289" /><Relationship Type="http://schemas.openxmlformats.org/officeDocument/2006/relationships/image" Target="/ppt/media/image39.png" Id="Rc23240a7c5c3456f" /><Relationship Type="http://schemas.openxmlformats.org/officeDocument/2006/relationships/image" Target="/ppt/media/image40.png" Id="Rab2bcacda99344bb" /><Relationship Type="http://schemas.openxmlformats.org/officeDocument/2006/relationships/image" Target="/ppt/media/image41.png" Id="Rbddcb01da0954c6b" /><Relationship Type="http://schemas.openxmlformats.org/officeDocument/2006/relationships/notesSlide" Target="/ppt/notesSlides/notesSlide9.xml" Id="Rea52a45509724c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1b69b38bc14705" /><Relationship Type="http://schemas.openxmlformats.org/officeDocument/2006/relationships/notesSlide" Target="/ppt/notesSlides/notesSlide10.xml" Id="Rf5b759c8e92c40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9c1999f53e4ce4" /><Relationship Type="http://schemas.openxmlformats.org/officeDocument/2006/relationships/image" Target="/ppt/media/image42.png" Id="R522732f2835e4069" /><Relationship Type="http://schemas.openxmlformats.org/officeDocument/2006/relationships/image" Target="/ppt/media/image43.png" Id="Re24f751aff5c49b6" /><Relationship Type="http://schemas.openxmlformats.org/officeDocument/2006/relationships/image" Target="/ppt/media/image44.png" Id="Rf92697340189458f" /><Relationship Type="http://schemas.openxmlformats.org/officeDocument/2006/relationships/image" Target="/ppt/media/image45.png" Id="R96b630a4597047f6" /><Relationship Type="http://schemas.openxmlformats.org/officeDocument/2006/relationships/image" Target="/ppt/media/image46.png" Id="Re744d3472ee445c1" /><Relationship Type="http://schemas.openxmlformats.org/officeDocument/2006/relationships/notesSlide" Target="/ppt/notesSlides/notesSlide11.xml" Id="R7afd9dd30d084ee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f0781e1cdf484f" /><Relationship Type="http://schemas.openxmlformats.org/officeDocument/2006/relationships/image" Target="/ppt/media/image47.png" Id="Rdffb6ca87edd4114" /><Relationship Type="http://schemas.openxmlformats.org/officeDocument/2006/relationships/image" Target="/ppt/media/image48.png" Id="R67e47f0648d24cea" /><Relationship Type="http://schemas.openxmlformats.org/officeDocument/2006/relationships/image" Target="/ppt/media/image49.png" Id="Rb4acd08544704ae9" /><Relationship Type="http://schemas.openxmlformats.org/officeDocument/2006/relationships/image" Target="/ppt/media/image50.png" Id="Rabef17ea376e401e" /><Relationship Type="http://schemas.openxmlformats.org/officeDocument/2006/relationships/image" Target="/ppt/media/image51.png" Id="Rae1e9ffc3ac34212" /><Relationship Type="http://schemas.openxmlformats.org/officeDocument/2006/relationships/notesSlide" Target="/ppt/notesSlides/notesSlide12.xml" Id="R51403a58c666423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73535251e84001" /><Relationship Type="http://schemas.openxmlformats.org/officeDocument/2006/relationships/image" Target="/ppt/media/image52.png" Id="R3a230b837332471f" /><Relationship Type="http://schemas.openxmlformats.org/officeDocument/2006/relationships/image" Target="/ppt/media/image53.png" Id="R1fd60ce485e9421b" /><Relationship Type="http://schemas.openxmlformats.org/officeDocument/2006/relationships/image" Target="/ppt/media/image54.png" Id="R840664f10f184a8b" /><Relationship Type="http://schemas.openxmlformats.org/officeDocument/2006/relationships/notesSlide" Target="/ppt/notesSlides/notesSlide13.xml" Id="R6fe329c746594ad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c062b48ea34b36" /><Relationship Type="http://schemas.openxmlformats.org/officeDocument/2006/relationships/image" Target="/ppt/media/image55.png" Id="R8f1528fe386946eb" /><Relationship Type="http://schemas.openxmlformats.org/officeDocument/2006/relationships/notesSlide" Target="/ppt/notesSlides/notesSlide14.xml" Id="Rb325b94ea07448d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f3f1b6e99f4010" /><Relationship Type="http://schemas.openxmlformats.org/officeDocument/2006/relationships/image" Target="/ppt/media/image56.png" Id="Rb3deb61401ad4b0f" /><Relationship Type="http://schemas.openxmlformats.org/officeDocument/2006/relationships/notesSlide" Target="/ppt/notesSlides/notesSlide15.xml" Id="Rbda1b4143dfb4f9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4b05b8b91a42d2" /><Relationship Type="http://schemas.openxmlformats.org/officeDocument/2006/relationships/image" Target="/ppt/media/image57.png" Id="R34f960ea7f484f32" /><Relationship Type="http://schemas.openxmlformats.org/officeDocument/2006/relationships/notesSlide" Target="/ppt/notesSlides/notesSlide16.xml" Id="R42c316387d23495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c372976c8a4d3f" /><Relationship Type="http://schemas.openxmlformats.org/officeDocument/2006/relationships/image" Target="/ppt/media/image58.png" Id="Ra69812fee05040f8" /><Relationship Type="http://schemas.openxmlformats.org/officeDocument/2006/relationships/notesSlide" Target="/ppt/notesSlides/notesSlide17.xml" Id="Reb77bb3720fd4d6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b40d9c51c44ede" /><Relationship Type="http://schemas.openxmlformats.org/officeDocument/2006/relationships/image" Target="/ppt/media/image59.png" Id="R96a8285d24704120" /><Relationship Type="http://schemas.openxmlformats.org/officeDocument/2006/relationships/notesSlide" Target="/ppt/notesSlides/notesSlide18.xml" Id="R39e949a1628c4e9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f5c118e85b43ea" /><Relationship Type="http://schemas.openxmlformats.org/officeDocument/2006/relationships/image" Target="/ppt/media/image60.png" Id="Rde9c98d6ef364baf" /><Relationship Type="http://schemas.openxmlformats.org/officeDocument/2006/relationships/notesSlide" Target="/ppt/notesSlides/notesSlide19.xml" Id="Rb9f829b13ac948e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2071f164ad475b" /><Relationship Type="http://schemas.openxmlformats.org/officeDocument/2006/relationships/image" Target="/ppt/media/image61.png" Id="R89df59b647464529" /><Relationship Type="http://schemas.openxmlformats.org/officeDocument/2006/relationships/image" Target="/ppt/media/image62.png" Id="Re470e74535da49ca" /><Relationship Type="http://schemas.openxmlformats.org/officeDocument/2006/relationships/image" Target="/ppt/media/image63.png" Id="Rd2471a040bd646b0" /><Relationship Type="http://schemas.openxmlformats.org/officeDocument/2006/relationships/image" Target="/ppt/media/image64.png" Id="R6abda6c422c24a97" /><Relationship Type="http://schemas.openxmlformats.org/officeDocument/2006/relationships/notesSlide" Target="/ppt/notesSlides/notesSlide20.xml" Id="Rd3f7b4a3e45a49d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6ce0d1e6d743a4" /><Relationship Type="http://schemas.openxmlformats.org/officeDocument/2006/relationships/image" Target="/ppt/media/image65.png" Id="R4d6ea3eb2dcc4800" /><Relationship Type="http://schemas.openxmlformats.org/officeDocument/2006/relationships/notesSlide" Target="/ppt/notesSlides/notesSlide21.xml" Id="R311e35a13e694fb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4322d9b66b401f" /><Relationship Type="http://schemas.openxmlformats.org/officeDocument/2006/relationships/image" Target="/ppt/media/image66.png" Id="Rffde3d6bc1d54968" /><Relationship Type="http://schemas.openxmlformats.org/officeDocument/2006/relationships/notesSlide" Target="/ppt/notesSlides/notesSlide22.xml" Id="Ra43feee7016f474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a454cc2c0b4918" /><Relationship Type="http://schemas.openxmlformats.org/officeDocument/2006/relationships/image" Target="/ppt/media/image67.png" Id="Rc7ef530ab3734774" /><Relationship Type="http://schemas.openxmlformats.org/officeDocument/2006/relationships/notesSlide" Target="/ppt/notesSlides/notesSlide23.xml" Id="R5b7d8a38cd7c4e4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dda9f055114c2b" /><Relationship Type="http://schemas.openxmlformats.org/officeDocument/2006/relationships/image" Target="/ppt/media/image68.png" Id="R5a83ece85657495c" /><Relationship Type="http://schemas.openxmlformats.org/officeDocument/2006/relationships/notesSlide" Target="/ppt/notesSlides/notesSlide24.xml" Id="R4cf216bfa032496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952590332447b8" /><Relationship Type="http://schemas.openxmlformats.org/officeDocument/2006/relationships/image" Target="/ppt/media/image69.png" Id="R1e5fa2c75ab6453b" /><Relationship Type="http://schemas.openxmlformats.org/officeDocument/2006/relationships/notesSlide" Target="/ppt/notesSlides/notesSlide25.xml" Id="R7076095b133c49d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5ba3ce4f74420" /><Relationship Type="http://schemas.openxmlformats.org/officeDocument/2006/relationships/image" Target="/ppt/media/image70.png" Id="R7c642f2c58614ea8" /><Relationship Type="http://schemas.openxmlformats.org/officeDocument/2006/relationships/notesSlide" Target="/ppt/notesSlides/notesSlide26.xml" Id="Rc810dbdaded7407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b744db522e46c3" /><Relationship Type="http://schemas.openxmlformats.org/officeDocument/2006/relationships/image" Target="/ppt/media/image71.png" Id="Rebabbac8e56f462e" /><Relationship Type="http://schemas.openxmlformats.org/officeDocument/2006/relationships/notesSlide" Target="/ppt/notesSlides/notesSlide27.xml" Id="R8421227ec581450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6a49521c054b79" /><Relationship Type="http://schemas.openxmlformats.org/officeDocument/2006/relationships/image" Target="/ppt/media/image72.png" Id="Rbd612a2aa5c041df" /><Relationship Type="http://schemas.openxmlformats.org/officeDocument/2006/relationships/notesSlide" Target="/ppt/notesSlides/notesSlide28.xml" Id="Raff35769285648f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65e120d9ff4633" /><Relationship Type="http://schemas.openxmlformats.org/officeDocument/2006/relationships/image" Target="/ppt/media/image73.png" Id="Ra36a1a863bc84258" /><Relationship Type="http://schemas.openxmlformats.org/officeDocument/2006/relationships/image" Target="/ppt/media/image74.png" Id="Rb94289ca62694c0c" /><Relationship Type="http://schemas.openxmlformats.org/officeDocument/2006/relationships/image" Target="/ppt/media/image75.png" Id="R2a02af10ee3c43bf" /><Relationship Type="http://schemas.openxmlformats.org/officeDocument/2006/relationships/image" Target="/ppt/media/image76.png" Id="R337cafbbf5014d8d" /><Relationship Type="http://schemas.openxmlformats.org/officeDocument/2006/relationships/image" Target="/ppt/media/image77.png" Id="Red94b496871e4753" /><Relationship Type="http://schemas.openxmlformats.org/officeDocument/2006/relationships/image" Target="/ppt/media/image78.png" Id="R4994e5a49b074fd2" /><Relationship Type="http://schemas.openxmlformats.org/officeDocument/2006/relationships/notesSlide" Target="/ppt/notesSlides/notesSlide29.xml" Id="R29239d8a651048e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a4648a32e4fc8" /><Relationship Type="http://schemas.openxmlformats.org/officeDocument/2006/relationships/image" Target="/ppt/media/image79.png" Id="R0f11da76a22e466f" /><Relationship Type="http://schemas.openxmlformats.org/officeDocument/2006/relationships/notesSlide" Target="/ppt/notesSlides/notesSlide30.xml" Id="R8bd923ca7f0b42f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4177b786354561" /><Relationship Type="http://schemas.openxmlformats.org/officeDocument/2006/relationships/image" Target="/ppt/media/image80.png" Id="Redf531d385bc4097" /><Relationship Type="http://schemas.openxmlformats.org/officeDocument/2006/relationships/image" Target="/ppt/media/image81.png" Id="R57c401b730af4369" /><Relationship Type="http://schemas.openxmlformats.org/officeDocument/2006/relationships/image" Target="/ppt/media/image82.png" Id="Rf409d27902514f03" /><Relationship Type="http://schemas.openxmlformats.org/officeDocument/2006/relationships/image" Target="/ppt/media/image83.png" Id="R5f51611d7d1f4d7f" /><Relationship Type="http://schemas.openxmlformats.org/officeDocument/2006/relationships/image" Target="/ppt/media/image84.png" Id="R5d4dd67cae004da1" /><Relationship Type="http://schemas.openxmlformats.org/officeDocument/2006/relationships/image" Target="/ppt/media/image85.png" Id="R17125d432abc4c66" /><Relationship Type="http://schemas.openxmlformats.org/officeDocument/2006/relationships/image" Target="/ppt/media/image86.png" Id="Rdbf997d1fa3e4f32" /><Relationship Type="http://schemas.openxmlformats.org/officeDocument/2006/relationships/image" Target="/ppt/media/image87.png" Id="R41ca69a683a640fe" /><Relationship Type="http://schemas.openxmlformats.org/officeDocument/2006/relationships/notesSlide" Target="/ppt/notesSlides/notesSlide31.xml" Id="R1ddb271a50464dd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f4deb3cdfe4146" /><Relationship Type="http://schemas.openxmlformats.org/officeDocument/2006/relationships/image" Target="/ppt/media/image88.png" Id="R078be3ea70834ba1" /><Relationship Type="http://schemas.openxmlformats.org/officeDocument/2006/relationships/notesSlide" Target="/ppt/notesSlides/notesSlide32.xml" Id="Rc02365d68a354b36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1c328c507b4422" /><Relationship Type="http://schemas.openxmlformats.org/officeDocument/2006/relationships/image" Target="/ppt/media/image89.png" Id="R6c86336c55ee4e86" /><Relationship Type="http://schemas.openxmlformats.org/officeDocument/2006/relationships/notesSlide" Target="/ppt/notesSlides/notesSlide33.xml" Id="R223ef409e46b4cd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459d1cb0c44af" /><Relationship Type="http://schemas.openxmlformats.org/officeDocument/2006/relationships/image" Target="/ppt/media/image90.png" Id="Rb1546cfe707d48b0" /><Relationship Type="http://schemas.openxmlformats.org/officeDocument/2006/relationships/image" Target="/ppt/media/image91.png" Id="R0e87923fc9cc4342" /><Relationship Type="http://schemas.openxmlformats.org/officeDocument/2006/relationships/notesSlide" Target="/ppt/notesSlides/notesSlide34.xml" Id="R254ca417031d4a3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237af0a4654d4a" /><Relationship Type="http://schemas.openxmlformats.org/officeDocument/2006/relationships/image" Target="/ppt/media/image92.png" Id="Rb35e4a5984bb4077" /><Relationship Type="http://schemas.openxmlformats.org/officeDocument/2006/relationships/notesSlide" Target="/ppt/notesSlides/notesSlide35.xml" Id="R4bf72ea8d44f4df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5bbdf5241e4b09" /><Relationship Type="http://schemas.openxmlformats.org/officeDocument/2006/relationships/image" Target="/ppt/media/image93.png" Id="R0a18a39bd43a46d8" /><Relationship Type="http://schemas.openxmlformats.org/officeDocument/2006/relationships/notesSlide" Target="/ppt/notesSlides/notesSlide36.xml" Id="Reab652b4cd7f4bbd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3461fa92a140fc" /><Relationship Type="http://schemas.openxmlformats.org/officeDocument/2006/relationships/image" Target="/ppt/media/image94.png" Id="Rbe29ca30ef484ec4" /><Relationship Type="http://schemas.openxmlformats.org/officeDocument/2006/relationships/notesSlide" Target="/ppt/notesSlides/notesSlide37.xml" Id="R6ec5a05ebdf84b5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10f61bf9a34fb8" /><Relationship Type="http://schemas.openxmlformats.org/officeDocument/2006/relationships/image" Target="/ppt/media/image95.png" Id="Rfdbe6455436742dc" /><Relationship Type="http://schemas.openxmlformats.org/officeDocument/2006/relationships/image" Target="/ppt/media/image96.png" Id="R0fe05b88ed914f4f" /><Relationship Type="http://schemas.openxmlformats.org/officeDocument/2006/relationships/notesSlide" Target="/ppt/notesSlides/notesSlide38.xml" Id="R4d8c9785e5104994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edb2f9fb3b4a8a" /><Relationship Type="http://schemas.openxmlformats.org/officeDocument/2006/relationships/image" Target="/ppt/media/image97.png" Id="R1f2df014f34142ee" /><Relationship Type="http://schemas.openxmlformats.org/officeDocument/2006/relationships/image" Target="/ppt/media/image98.png" Id="R1c97c07ff8af4af0" /><Relationship Type="http://schemas.openxmlformats.org/officeDocument/2006/relationships/notesSlide" Target="/ppt/notesSlides/notesSlide39.xml" Id="Rd8cf6d0a072046c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2a494eaaf045d9" /><Relationship Type="http://schemas.openxmlformats.org/officeDocument/2006/relationships/image" Target="/ppt/media/image99.png" Id="R2cf34c397ce64468" /><Relationship Type="http://schemas.openxmlformats.org/officeDocument/2006/relationships/image" Target="/ppt/media/image100.png" Id="R4377bb725a6e4fc5" /><Relationship Type="http://schemas.openxmlformats.org/officeDocument/2006/relationships/notesSlide" Target="/ppt/notesSlides/notesSlide40.xml" Id="R46024e4940ef4acc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ae3875e5a243e3" /><Relationship Type="http://schemas.openxmlformats.org/officeDocument/2006/relationships/image" Target="/ppt/media/image101.png" Id="R3e87ee98a5194b93" /><Relationship Type="http://schemas.openxmlformats.org/officeDocument/2006/relationships/notesSlide" Target="/ppt/notesSlides/notesSlide41.xml" Id="Rc3db2150312040e8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b47d5248642a2" /><Relationship Type="http://schemas.openxmlformats.org/officeDocument/2006/relationships/image" Target="/ppt/media/image102.png" Id="Re20139fc6f314b1c" /><Relationship Type="http://schemas.openxmlformats.org/officeDocument/2006/relationships/notesSlide" Target="/ppt/notesSlides/notesSlide42.xml" Id="R96a6e67da95348e2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7ec686c34d4bf4" /><Relationship Type="http://schemas.openxmlformats.org/officeDocument/2006/relationships/image" Target="/ppt/media/image103.png" Id="R46d5eb771f3b43e7" /><Relationship Type="http://schemas.openxmlformats.org/officeDocument/2006/relationships/image" Target="/ppt/media/image104.png" Id="R31ff19c01c6145e3" /><Relationship Type="http://schemas.openxmlformats.org/officeDocument/2006/relationships/image" Target="/ppt/media/image105.png" Id="Rcb64a2ef98f24e8b" /><Relationship Type="http://schemas.openxmlformats.org/officeDocument/2006/relationships/image" Target="/ppt/media/image106.png" Id="Ra60428c81a2845c4" /><Relationship Type="http://schemas.openxmlformats.org/officeDocument/2006/relationships/image" Target="/ppt/media/image107.png" Id="R58b9223631614c03" /><Relationship Type="http://schemas.openxmlformats.org/officeDocument/2006/relationships/image" Target="/ppt/media/image108.png" Id="R9a786875afbe4bd1" /><Relationship Type="http://schemas.openxmlformats.org/officeDocument/2006/relationships/image" Target="/ppt/media/image109.png" Id="R6dcdce10dcb54c9f" /><Relationship Type="http://schemas.openxmlformats.org/officeDocument/2006/relationships/notesSlide" Target="/ppt/notesSlides/notesSlide43.xml" Id="R66301a74a5c54e98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7f84ff480436a" /><Relationship Type="http://schemas.openxmlformats.org/officeDocument/2006/relationships/notesSlide" Target="/ppt/notesSlides/notesSlide44.xml" Id="R4117f85955964e7c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28161e30ac4490" /><Relationship Type="http://schemas.openxmlformats.org/officeDocument/2006/relationships/notesSlide" Target="/ppt/notesSlides/notesSlide45.xml" Id="R70f132d980e947c7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fac8764b304a2b" /><Relationship Type="http://schemas.openxmlformats.org/officeDocument/2006/relationships/image" Target="/ppt/media/image110.png" Id="R1ce5ab4504654460" /><Relationship Type="http://schemas.openxmlformats.org/officeDocument/2006/relationships/image" Target="/ppt/media/image111.png" Id="Rc39b3051d85f4ffb" /><Relationship Type="http://schemas.openxmlformats.org/officeDocument/2006/relationships/image" Target="/ppt/media/image112.png" Id="Rf88467769fe44c1b" /><Relationship Type="http://schemas.openxmlformats.org/officeDocument/2006/relationships/image" Target="/ppt/media/image113.png" Id="R73abd8a902b845a7" /><Relationship Type="http://schemas.openxmlformats.org/officeDocument/2006/relationships/notesSlide" Target="/ppt/notesSlides/notesSlide46.xml" Id="R47eeb0f8932f4340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ec07dcaa414fdc" /><Relationship Type="http://schemas.openxmlformats.org/officeDocument/2006/relationships/image" Target="/ppt/media/image114.png" Id="R3995f9eb60a44209" /><Relationship Type="http://schemas.openxmlformats.org/officeDocument/2006/relationships/notesSlide" Target="/ppt/notesSlides/notesSlide47.xml" Id="Rdd7a2750274f4b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5B4812-E301-48FB-9F56-7DE72C9845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43bd91b3a04d5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1C1647-9D28-4F67-A07E-E99EB0B9D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E27">
                  <a:alpha val="96000"/>
                </a:srgbClr>
              </a:gs>
              <a:gs pos="44000">
                <a:srgbClr val="06323A">
                  <a:alpha val="72000"/>
                </a:srgbClr>
              </a:gs>
              <a:gs pos="74000">
                <a:srgbClr val="06323A">
                  <a:alpha val="8000"/>
                </a:srgbClr>
              </a:gs>
              <a:gs pos="100000">
                <a:srgbClr val="0632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140E89-3508-4B76-ADD2-B8528F9BA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1D1D17-1082-4773-9A4F-B1D67AAF25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789fb0a4f343ab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8C854B-A0F6-4AC0-B41F-72AAB702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236220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A6B3">
              <a:alpha val="22000"/>
            </a:srgbClr>
          </a:solidFill>
          <a:ln xmlns:a="http://schemas.openxmlformats.org/drawingml/2006/main" w="9525">
            <a:solidFill>
              <a:srgbClr val="72DFE7">
                <a:alpha val="32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E17177-CA30-4668-871C-3F72F14EE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71600"/>
            <a:ext cx="2209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5FB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FBFF"/>
                </a:solidFill>
                <a:latin typeface="Microsoft YaHei"/>
                <a:ea typeface="Microsoft YaHei"/>
                <a:cs typeface="Microsoft YaHei"/>
              </a:rPr>
              <a:t>餐饮连锁行业解决方案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8627E3-0A14-41B0-9DE8-0D33736C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64770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让每一家门店的需求，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准时、准确进入总部供应链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7CD0EF-09DD-4B0C-AADA-270ECAD6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81400"/>
            <a:ext cx="647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725" b="1">
                <a:solidFill>
                  <a:srgbClr val="D7EE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D7EEF0"/>
                </a:solidFill>
                <a:latin typeface="Microsoft YaHei"/>
                <a:ea typeface="Microsoft YaHei"/>
                <a:cs typeface="Microsoft YaHei"/>
              </a:rPr>
              <a:t>云上订货 · 餐饮连锁订货系统解决方案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CAF9BC-67D7-4B93-ABB4-02DA56C76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14800"/>
            <a:ext cx="619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rPr>
              <a:t>从门店补货、总部集单，到仓库拣货、配送签收与财务对账，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EFF9F9"/>
                </a:solidFill>
                <a:latin typeface="Microsoft YaHei"/>
                <a:ea typeface="Microsoft YaHei"/>
                <a:cs typeface="Microsoft YaHei"/>
              </a:rPr>
              <a:t>让扩店不再依赖越来越多的微信群和表格。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ED8EC7-E1DF-4244-9B96-BE16E732A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0471A6-9B2D-452B-B304-3A76B1432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直营 + 加盟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E1FF80-B3BD-47D5-81E8-C32CAB082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31F2DD-3999-41F1-BEC4-6BEFC5FB2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鲜冻干 + 包材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CED079-489D-4577-B9A4-DCA5C28E2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1FC3E2-6389-4C11-815B-2556AC2E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中央仓 + 区域仓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88B2E1-02B7-4C15-9600-BB428EE9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5276850"/>
            <a:ext cx="1257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CEBF25-E751-45B4-B3CD-472AD9DD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295900"/>
            <a:ext cx="1104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手机协同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091306-B630-4CB2-B80C-0946C8F0C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62650"/>
            <a:ext cx="771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C5DB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C5DBDE"/>
                </a:solidFill>
                <a:latin typeface="Microsoft YaHei"/>
                <a:ea typeface="Microsoft YaHei"/>
                <a:cs typeface="Microsoft YaHei"/>
              </a:rPr>
              <a:t>中式正餐 · 快餐 · 小吃粉面 · 火锅烧烤 · 茶饮咖啡 · 烘焙 · 团餐 · 加盟连锁</a:t>
            </a:r>
          </a:p>
        </p:txBody>
      </p:sp>
    </p:spTree>
    <p:extLst>
      <p:ext uri="{BB962C8B-B14F-4D97-AF65-F5344CB8AC3E}">
        <p14:creationId xmlns:p14="http://schemas.microsoft.com/office/powerpoint/2010/main" val="15450424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72E94E1-3F11-4636-876C-F4944DA6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27407F-A8F9-43A8-BE3D-729772BF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门店越多，越需要统一语言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3A2602-7761-4318-8AA0-E4FF9534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1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连锁订货，不是把微信群搬到手机上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0A1A66-29D0-48C2-A18D-C934169DB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真正的价值，是让门店需求继续驱动总部集单、采购准备、仓库履约、配送签收和财务核对。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66464B-7D02-4226-8DDE-D31FBF527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8FC274-16D1-4177-A3E6-5568A6EB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324D20-59A2-4F48-8B16-42EEBADBA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2B8F39-22B4-4070-8A82-C24FD2615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371850"/>
            <a:ext cx="98298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D9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A60228-7234-44A0-A2F5-0CBC53D9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6DD575-23C2-4010-822A-83807657C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E2E3B3F-E0A8-425D-8418-CDCD85F134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d5cc67cc19455d"/>
          <a:stretch xmlns:a="http://schemas.openxmlformats.org/drawingml/2006/main"/>
        </p:blipFill>
        <p:spPr>
          <a:xfrm xmlns:a="http://schemas.openxmlformats.org/drawingml/2006/main">
            <a:off x="14478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C67358-DC67-4ECF-81AA-D4C37729E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门店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BC0216-3202-4B74-9888-C0A77061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选商品 · 定数量 · 约交期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1EBCF7-60AD-4041-AB47-8BEA9FE2D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85312A-5F92-4C69-A8D3-E04F5C82E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79285A-DA62-4BD6-8C09-6047488D4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6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4C94AE4E-9B45-4C40-896F-BC162053A6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fba070dace438e"/>
          <a:stretch xmlns:a="http://schemas.openxmlformats.org/drawingml/2006/main"/>
        </p:blipFill>
        <p:spPr>
          <a:xfrm xmlns:a="http://schemas.openxmlformats.org/drawingml/2006/main">
            <a:off x="36576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DBA69F-9F7E-4761-98F1-CA968B437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D0F02E-A8CE-424B-81CC-958561241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D3E8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D3E8E8"/>
                </a:solidFill>
                <a:latin typeface="Microsoft YaHei"/>
                <a:ea typeface="Microsoft YaHei"/>
                <a:cs typeface="Microsoft YaHei"/>
              </a:rPr>
              <a:t>审规则 · 汇需求 · 分任务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0AA8C4-6F7C-4D00-98D3-B40BA0DC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003309-CB7E-4327-923F-DAAD4C3C1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8196F1-7238-4267-A88E-B776E6198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3BE42B06-BED1-402D-A9CA-455739D48F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1e29ef13404653"/>
          <a:stretch xmlns:a="http://schemas.openxmlformats.org/drawingml/2006/main"/>
        </p:blipFill>
        <p:spPr>
          <a:xfrm xmlns:a="http://schemas.openxmlformats.org/drawingml/2006/main">
            <a:off x="58674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750687-9DE5-4E49-AF94-8D5F4EACB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 / 中央厨房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B6B20E-5288-4896-B88B-A5546BFC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备货 · 拣货 · 出库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F0F215-6C1B-46D8-A8D5-488F9F329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DB37377-3838-42E4-BB75-25FC4D7B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A2DD3E1-3086-41A4-8342-BEBCF41C9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6D5CEF19-F9F1-442E-86B3-055B4DD940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a72d6e8d52481f"/>
          <a:stretch xmlns:a="http://schemas.openxmlformats.org/drawingml/2006/main"/>
        </p:blipFill>
        <p:spPr>
          <a:xfrm xmlns:a="http://schemas.openxmlformats.org/drawingml/2006/main">
            <a:off x="80772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6783265-FA8C-49BB-90AA-E446C08F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307B779-31E2-4AA6-8981-BF8B8032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送达 · 异常 · 回单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9C586FE-6B3D-4F58-846D-0DC56926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19087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C8BB4C7-5585-41E5-BD5C-865154F5D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324100"/>
            <a:ext cx="1905000" cy="2038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2260D22-2869-4E14-9E90-0CC7DCC43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0764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6DCD6"/>
            </a:solidFill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92C0B61B-208D-4D92-9EA6-40F90E58DD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db7d43f4ca41e6"/>
          <a:stretch xmlns:a="http://schemas.openxmlformats.org/drawingml/2006/main"/>
        </p:blipFill>
        <p:spPr>
          <a:xfrm xmlns:a="http://schemas.openxmlformats.org/drawingml/2006/main">
            <a:off x="10287000" y="21907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C012265-B6F0-4815-A097-4ADF0D72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91465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财务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BE8C807-682B-425E-8D56-6E2CEB345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505200"/>
            <a:ext cx="15621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收款 · 对账 · 额度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6D09C89-7B65-4C3F-A0FB-213D1C7ED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914900"/>
            <a:ext cx="72009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FE28E52-19C3-4C21-B5B3-B2DA0AB3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953000"/>
            <a:ext cx="6896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一张门店订单，成为总部与履约岗位共同执行的业务依据</a:t>
            </a:r>
          </a:p>
        </p:txBody>
      </p:sp>
    </p:spTree>
    <p:extLst>
      <p:ext uri="{BB962C8B-B14F-4D97-AF65-F5344CB8AC3E}">
        <p14:creationId xmlns:p14="http://schemas.microsoft.com/office/powerpoint/2010/main" val="3751529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740B02-F4BE-48DF-8DA7-C56F23A3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03582F-0E03-4DE2-AB33-2C70DC6E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门店越多，越需要统一语言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20CA50-F9BF-4A48-912B-87C04C311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门店每增加一家，协同复杂度可能增加一层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08E0F9-CBA5-461B-AF7F-09A5D330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商品更多、价格更多、交期更紧、参与岗位更多，人工沟通很快成为扩张瓶颈。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8DE735-F298-4A31-8E8F-6A24F115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1DD0BE-2D21-4F69-83FB-869262BC6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E36107-0544-4352-BC36-0AF920390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D252E9-8804-438B-ABA0-48E607EE1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838700" cy="33528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EE58D-50C9-4D06-BD7B-DB42BD934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24100"/>
            <a:ext cx="10477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E2F49E-3EFC-44D3-8584-D7643A23C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43150"/>
            <a:ext cx="895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少量门店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B5325D-B99E-402D-ABB1-65728691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838450"/>
            <a:ext cx="3905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靠熟人、群聊和表格</a:t>
            </a:r>
          </a:p>
          <a:p xmlns:a="http://schemas.openxmlformats.org/drawingml/2006/main">
            <a:pPr algn="l">
              <a:buNone/>
              <a:def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还能勉强维持</a:t>
            </a:r>
          </a:p>
        </p:txBody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CA62A37-4BFD-43AB-9A68-B3EF70000C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e17cd76a714c6e"/>
          <a:stretch xmlns:a="http://schemas.openxmlformats.org/drawingml/2006/main"/>
        </p:blipFill>
        <p:spPr>
          <a:xfrm xmlns:a="http://schemas.openxmlformats.org/drawingml/2006/main">
            <a:off x="952500" y="3886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A331DB-1998-4B1A-B1C8-9EC31BCBD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05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店长口头报货</a:t>
            </a:r>
          </a:p>
        </p:txBody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6ED9A19-3046-4AD4-B0ED-78E6BFFF16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1f8a91b4324219"/>
          <a:stretch xmlns:a="http://schemas.openxmlformats.org/drawingml/2006/main"/>
        </p:blipFill>
        <p:spPr>
          <a:xfrm xmlns:a="http://schemas.openxmlformats.org/drawingml/2006/main">
            <a:off x="952500" y="43624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EA0ABA-2F95-46F4-B19F-9D53330F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3815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商品叫法不一</a:t>
            </a:r>
          </a:p>
        </p:txBody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10E856A-0958-42FC-8589-E548FC16BA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5ee6d72b194b22"/>
          <a:stretch xmlns:a="http://schemas.openxmlformats.org/drawingml/2006/main"/>
        </p:blipFill>
        <p:spPr>
          <a:xfrm xmlns:a="http://schemas.openxmlformats.org/drawingml/2006/main">
            <a:off x="952500" y="4838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54FFC7-932B-4C02-8140-A2C43D1F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857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月底人工对账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75ACEB-A2E5-4E6D-81D7-46AEFF5BF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095500"/>
            <a:ext cx="5600700" cy="3352800"/>
          </a:xfrm>
          <a:prstGeom xmlns:a="http://schemas.openxmlformats.org/drawingml/2006/main" prst="roundRect">
            <a:avLst>
              <a:gd name="adj" fmla="val 4545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93AC72-032C-42A0-A48C-A909EE66D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324100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9B2925-98B9-4EA0-AC88-9996F6BA5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431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规模化连锁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9A7047-8E68-4EF1-AEDB-9B41ADACC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838450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需要可复制的</a:t>
            </a:r>
          </a:p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商品、价格与履约规则</a:t>
            </a:r>
          </a:p>
        </p:txBody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D977B4D4-7E73-4327-82A1-A7C256B0D2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cda522f76e4add"/>
          <a:stretch xmlns:a="http://schemas.openxmlformats.org/drawingml/2006/main"/>
        </p:blipFill>
        <p:spPr>
          <a:xfrm xmlns:a="http://schemas.openxmlformats.org/drawingml/2006/main">
            <a:off x="6191250" y="3905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47E2DA-827F-48FE-8844-541212D7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9052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rPr>
              <a:t>直营 / 加盟 / 项目客户分层</a:t>
            </a:r>
          </a:p>
        </p:txBody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64164F5-86C1-493B-B842-F72AC97B2B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e0e29db2654632"/>
          <a:stretch xmlns:a="http://schemas.openxmlformats.org/drawingml/2006/main"/>
        </p:blipFill>
        <p:spPr>
          <a:xfrm xmlns:a="http://schemas.openxmlformats.org/drawingml/2006/main">
            <a:off x="6191250" y="4381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BCBF14-0F7D-46FD-8C96-AA8F6CEC1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3815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rPr>
              <a:t>中央仓 / 区域仓 / 中央厨房协同</a:t>
            </a:r>
          </a:p>
        </p:txBody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E471B319-0327-488B-A1FE-D0892A3CAE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a36188986949e6"/>
          <a:stretch xmlns:a="http://schemas.openxmlformats.org/drawingml/2006/main"/>
        </p:blipFill>
        <p:spPr>
          <a:xfrm xmlns:a="http://schemas.openxmlformats.org/drawingml/2006/main">
            <a:off x="6191250" y="4857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848211-EA81-4415-9F47-EC306CDD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8577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7E9E9"/>
                </a:solidFill>
                <a:latin typeface="Microsoft YaHei"/>
                <a:ea typeface="Microsoft YaHei"/>
                <a:cs typeface="Microsoft YaHei"/>
              </a:rPr>
              <a:t>订单、门店、商品与待办透明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24D968C-90E0-4366-9687-3929D7BF9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33375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039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5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E42FA97-4EBA-4A8B-9DB1-57452B822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829300"/>
            <a:ext cx="73152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1C333A-998A-457F-B2AE-74478720E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5867400"/>
            <a:ext cx="701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统一订货规则，减少扩店对新增接单人力的依赖</a:t>
            </a:r>
          </a:p>
        </p:txBody>
      </p:sp>
    </p:spTree>
    <p:extLst>
      <p:ext uri="{BB962C8B-B14F-4D97-AF65-F5344CB8AC3E}">
        <p14:creationId xmlns:p14="http://schemas.microsoft.com/office/powerpoint/2010/main" val="12560491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9C6249-B516-4020-9752-116A0B5089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f4b57c42db44f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4D503-333C-439C-8886-22D26B48E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F28">
                  <a:alpha val="96000"/>
                </a:srgbClr>
              </a:gs>
              <a:gs pos="46000">
                <a:srgbClr val="06313A">
                  <a:alpha val="78000"/>
                </a:srgbClr>
              </a:gs>
              <a:gs pos="74000">
                <a:srgbClr val="06313A">
                  <a:alpha val="16000"/>
                </a:srgbClr>
              </a:gs>
              <a:gs pos="100000">
                <a:srgbClr val="0631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F02932-9D03-4E34-AD33-CC7F077C4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2400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AD022D-6FDA-4168-AE10-133F8D2B2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625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rPr>
              <a:t>01 门店越多，越需要统一语言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656E4E-485F-4B9A-9AF7-09B231AC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5905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餐饮连锁是一张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多角色、多节点的供货网络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5F8C5E-4A4C-49F6-825A-7294335F8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52700"/>
            <a:ext cx="5810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rPr>
              <a:t>总部、供应商、中央厨房、区域仓、直营店、加盟店与团餐项目，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5E8EA"/>
                </a:solidFill>
                <a:latin typeface="Microsoft YaHei"/>
                <a:ea typeface="Microsoft YaHei"/>
                <a:cs typeface="Microsoft YaHei"/>
              </a:rPr>
              <a:t>需要围绕同一张订单分享一致的商品与交付信息。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86CC81-38D2-4C22-A961-39FD1427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385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817AA47-C707-4743-BE77-4FFA44AA94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3976424c8241b8"/>
          <a:stretch xmlns:a="http://schemas.openxmlformats.org/drawingml/2006/main"/>
        </p:blipFill>
        <p:spPr>
          <a:xfrm xmlns:a="http://schemas.openxmlformats.org/drawingml/2006/main">
            <a:off x="895350" y="38004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9D182F-4217-400F-9AE1-AC3E8655E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8004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总部规则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D23EEC-8B5A-4CEB-A1E6-59259D38F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36385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A72BFA0-0FFE-44AD-9BB5-E2FDFC9ACE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b048ca2a55411d"/>
          <a:stretch xmlns:a="http://schemas.openxmlformats.org/drawingml/2006/main"/>
        </p:blipFill>
        <p:spPr>
          <a:xfrm xmlns:a="http://schemas.openxmlformats.org/drawingml/2006/main">
            <a:off x="3467100" y="38004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A732CB-7381-4107-BFA9-23F4D849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8004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供应商 / 中央厨房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F8BBC2-955C-4477-97FE-6028F4E3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148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5A0A051-E3E4-4E67-BD70-5E6A91B918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2faf70212949cb"/>
          <a:stretch xmlns:a="http://schemas.openxmlformats.org/drawingml/2006/main"/>
        </p:blipFill>
        <p:spPr>
          <a:xfrm xmlns:a="http://schemas.openxmlformats.org/drawingml/2006/main">
            <a:off x="895350" y="4676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EBBA70-738A-4830-BBAE-16D15973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6767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中央仓 / 区域仓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03FD23-CC6A-4AC0-8299-816197AE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4514850"/>
            <a:ext cx="234315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80C16A9-6EE7-49E7-BD62-A24ECAD3F6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9ed50b7e31417a"/>
          <a:stretch xmlns:a="http://schemas.openxmlformats.org/drawingml/2006/main"/>
        </p:blipFill>
        <p:spPr>
          <a:xfrm xmlns:a="http://schemas.openxmlformats.org/drawingml/2006/main">
            <a:off x="3467100" y="4676775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D1A26B-0263-4185-A3BE-48F3254E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676775"/>
            <a:ext cx="1466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直营 / 加盟门店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3F3F42-D3F5-44F8-8364-7708D5DDC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76900"/>
            <a:ext cx="512445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EE6170-C05C-4B2D-8304-1A266C4B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15000"/>
            <a:ext cx="4819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统一的不是门店经营，而是订货与履约的共同语言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C050FB-6141-4299-B2ED-45F7789F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E1376C-7979-4BB3-B3CA-EC829264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4EF480-9C05-4BDF-A4D3-92CF9AC10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067103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09063B7-9C7D-40BA-8827-F31F2B445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74F70F-2D3E-4349-9977-A13F8875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门店越多，越需要统一语言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ADA5C0-0571-41DC-BFA8-06D26A6A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八种餐饮业态，补货重点各不相同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F95C00-3BD3-4DDE-AD1D-C2A0AA21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同样是订货，正餐看原料与半成品，茶饮看规格与包材，团餐看大宗计划，加盟店看价格与额度。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3E469-03EF-4EA0-85A0-B0EEA9958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28565-0A67-410F-829B-ECA478A8D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BA0F84-B68E-47BD-A4B4-8C0373BF7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AFC741-2ACA-4892-818A-5FC458EB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DE86EC-1883-4A6D-A6EE-36BE689C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3246F3D-87BC-454A-BA8D-88461198BD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14aa19060c49ab"/>
          <a:stretch xmlns:a="http://schemas.openxmlformats.org/drawingml/2006/main"/>
        </p:blipFill>
        <p:spPr>
          <a:xfrm xmlns:a="http://schemas.openxmlformats.org/drawingml/2006/main">
            <a:off x="9239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3A01CE-F7EF-46FC-ABF9-3C50C2A0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中式正餐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0DE1F9-B138-458D-9D37-F965814B5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鲜品、半成品、调味料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交期与门店差异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F33E33-88D9-4895-9670-8183B1726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49DD99-7C6C-4498-98D8-8E560974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96E6DF5A-C77D-4C9B-98E6-99465D8847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6cc4896ebb408a"/>
          <a:stretch xmlns:a="http://schemas.openxmlformats.org/drawingml/2006/main"/>
        </p:blipFill>
        <p:spPr>
          <a:xfrm xmlns:a="http://schemas.openxmlformats.org/drawingml/2006/main">
            <a:off x="36290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5B593A-4489-4FC5-B5DE-A897C17FA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快餐连锁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5FB880-F4E0-491F-9B6E-2AD0D5912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高频单品、固定清单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早餐 / 午高峰补货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DBD244-2F86-45B2-AE57-C8F911E7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84BFB4-3AB6-4919-8AAD-7A850075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AB221028-3EED-418E-9025-BC4A296417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fe05b8f9bf4020"/>
          <a:stretch xmlns:a="http://schemas.openxmlformats.org/drawingml/2006/main"/>
        </p:blipFill>
        <p:spPr>
          <a:xfrm xmlns:a="http://schemas.openxmlformats.org/drawingml/2006/main">
            <a:off x="63341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03F24E-93E0-488D-9C23-624394370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小吃粉面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D8F74D-5528-46F9-810D-C8F4D40DB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汤底、米面、小料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一键订齐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73424E-EA0E-407A-85A0-EC1FC36B1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764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631004-8D24-48A9-82FC-41B87F243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2479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E7CD046B-59DF-4797-8B09-0563BDBE29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82ec0862514a12"/>
          <a:stretch xmlns:a="http://schemas.openxmlformats.org/drawingml/2006/main"/>
        </p:blipFill>
        <p:spPr>
          <a:xfrm xmlns:a="http://schemas.openxmlformats.org/drawingml/2006/main">
            <a:off x="9039225" y="23145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254892-AE9E-4028-BA87-12A523419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2479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火锅烧烤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C6FBBA-A8B9-4C42-A7B0-86500960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857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底料、冻品、蘸料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整箱与零拆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DA84B4A-4D61-44EE-B650-F50BC637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E1E768C-9CDD-4BAF-B202-01C74DE61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F6CE50E0-4A84-4128-BDAD-E20096EDBD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66be5e69944d11"/>
          <a:stretch xmlns:a="http://schemas.openxmlformats.org/drawingml/2006/main"/>
        </p:blipFill>
        <p:spPr>
          <a:xfrm xmlns:a="http://schemas.openxmlformats.org/drawingml/2006/main">
            <a:off x="9239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8DB49A7-AE3A-4017-B3EC-3B1C17517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茶饮咖啡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4A30B9F-99FC-4CAC-A7DA-443DED89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茶汤、糖浆、杯材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新品预售与活动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3A9C29E-D762-47C5-A71E-426C0E29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4FF9022-5968-426F-A575-118A956AA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0EE3883B-34FE-4C3F-BD86-AEEE9FD370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0f8af90bfb48de"/>
          <a:stretch xmlns:a="http://schemas.openxmlformats.org/drawingml/2006/main"/>
        </p:blipFill>
        <p:spPr>
          <a:xfrm xmlns:a="http://schemas.openxmlformats.org/drawingml/2006/main">
            <a:off x="36290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BC29553-7399-4165-9FF8-612C50708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烘焙连锁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46FDECA-B33F-446E-8D75-8294D1D9C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面粉、黄油、冷冻半成品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规格与效期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8F6AB65-DE0C-456D-9F3B-026E67CE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ECDE0D5-AD48-4D25-A348-8CE49647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372D79D0-9D09-47AA-A5E6-1F3970E8E3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a7d485eefd4c92"/>
          <a:stretch xmlns:a="http://schemas.openxmlformats.org/drawingml/2006/main"/>
        </p:blipFill>
        <p:spPr>
          <a:xfrm xmlns:a="http://schemas.openxmlformats.org/drawingml/2006/main">
            <a:off x="63341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E989706-E81D-44E2-9417-FB651A715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团餐食堂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5924112-2C8A-479A-9542-F0F854991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米面粮油、肉禽蔬菜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大宗计划与交期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9A74A0B-BD29-4E2C-BA7E-7F152301D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867150"/>
            <a:ext cx="24765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182048F-30B0-4E85-A215-E60B1746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40386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836FE122-4CC2-4606-99F6-7B8C0351A9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eac9f92c27465b"/>
          <a:stretch xmlns:a="http://schemas.openxmlformats.org/drawingml/2006/main"/>
        </p:blipFill>
        <p:spPr>
          <a:xfrm xmlns:a="http://schemas.openxmlformats.org/drawingml/2006/main">
            <a:off x="9039225" y="41052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8239FE4-92C3-454D-B0A4-80EB6FA21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4038600"/>
            <a:ext cx="1504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加盟连锁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8E67BA4-0CD6-4DC3-93D4-ACC04571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482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可订范围、价格、额度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品牌与规则复制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129B914-FD17-4ADE-85BC-6A4DBCCF6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5772150"/>
            <a:ext cx="80772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EB40FDF-79DA-4F03-816A-0F8FBFB88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810250"/>
            <a:ext cx="7772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业态不同，先抓最关键的补货链；底层仍共享客户、商品、订单、库存与资金</a:t>
            </a:r>
          </a:p>
        </p:txBody>
      </p:sp>
    </p:spTree>
    <p:extLst>
      <p:ext uri="{BB962C8B-B14F-4D97-AF65-F5344CB8AC3E}">
        <p14:creationId xmlns:p14="http://schemas.microsoft.com/office/powerpoint/2010/main" val="1330804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FD00BFBE-11BA-4764-8EBB-4C92FD228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CA410B-1623-4E02-820C-19644C1AF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门店越多，越需要统一语言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B41DBB-B2C8-4EDB-A965-6AC36648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门店订单，是总部最直接的补货需求信号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AEEEBB-E292-4EAC-B1F3-E93B86923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需求在线汇集后，总部才能按商品、门店与交货时间组织仓库、中央厨房和采购准备。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8330D2-9A20-4B5E-B399-02FC4D59D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6F0EF7-C26E-4360-AC1C-110416DF8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F01EB5-B39F-47D1-BE8A-40DD4A9CD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BD47D4-80BC-405A-809C-905E9936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C69EA1-AF3A-4AD6-BCA0-406F20BE5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288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2956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0D21BD-5F41-4920-847F-F4FADF4E1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7D30ED-0388-433A-B652-CE5DF5FDA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1526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南山直营店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0C2816-2D2C-4E7B-98D5-1EBA122CB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4193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鲜切菜 / 鸡排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4C5DCC-ED16-469C-BD62-6F2D752F2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3622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2956A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CECF25-5B4E-47C8-BCE2-932A1ECF8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0F0D23-1E89-4FCD-B687-9D6CDCF9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05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5E06EE-DDE2-4322-953B-39150D0F4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24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A6BBBD-FD99-4F72-9A54-6E6AE801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289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坂田加盟店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A62710-0C23-4EDB-A473-CA7EAC0F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956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底料 / 肥牛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16DA5C-F2A1-4A5F-832D-21E2B6EBD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2385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BFAAA5-4701-41C6-A7A5-65C10DB81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9ECF82-6D48-4492-9CC1-AE0FA946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814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9A709F-8AF7-46B9-AE28-4F2118F9E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3C03EA-9601-4779-A848-AA09C0F0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9052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科技园团餐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CA675D-3681-4D7E-8D0E-CD24E7612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1719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大米 / 食用油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488DBB-C7C2-442C-ACC0-4ED6CC84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1148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8FA8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9CAB62-C290-4DE4-B1A5-1119A7B05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3009900" cy="68580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DAEF20-90FC-44F0-AB26-1708AD44C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577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74A29D-3BD3-4C08-B6BA-28D0DFF3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768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AFA704B-D516-401A-BAD9-3E881356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78155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茶饮旗舰店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857F53F-D0EF-4A42-89A8-7F5CC6AA5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048250"/>
            <a:ext cx="1981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茶汤 / 杯材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D21C4CE-8757-4499-9F5A-D60DE7A6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991100"/>
            <a:ext cx="8953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357B6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DDB8CED-EA6B-4302-84F4-B0DC62824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171700"/>
            <a:ext cx="2476500" cy="3124200"/>
          </a:xfrm>
          <a:prstGeom xmlns:a="http://schemas.openxmlformats.org/drawingml/2006/main" prst="roundRect">
            <a:avLst>
              <a:gd name="adj" fmla="val 615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493BDD86-AD80-40BC-B2DE-53B9ED9509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8a90d081814fc5"/>
          <a:stretch xmlns:a="http://schemas.openxmlformats.org/drawingml/2006/main"/>
        </p:blipFill>
        <p:spPr>
          <a:xfrm xmlns:a="http://schemas.openxmlformats.org/drawingml/2006/main">
            <a:off x="5676900" y="2457450"/>
            <a:ext cx="647700" cy="64770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846DCDE-5C2A-4BC5-A0DF-EE889F551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314700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总部订单池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27A7303-6034-4703-9EA0-F4C0313D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829050"/>
            <a:ext cx="171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rPr>
              <a:t>按商品 · 门店 · 交期</a:t>
            </a:r>
          </a:p>
          <a:p xmlns:a="http://schemas.openxmlformats.org/drawingml/2006/main">
            <a:pPr algn="ctr">
              <a:buNone/>
              <a:def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4E9E8"/>
                </a:solidFill>
                <a:latin typeface="Microsoft YaHei"/>
                <a:ea typeface="Microsoft YaHei"/>
                <a:cs typeface="Microsoft YaHei"/>
              </a:rPr>
              <a:t>持续汇集门店需求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B0DDACA-ED74-4391-81AF-4CEA0DFB5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609850"/>
            <a:ext cx="4381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2B1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67950A9-4EB0-46E0-A119-66FC0EC1C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286000"/>
            <a:ext cx="37338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8B1BCE8D-F34B-4400-94E2-A6DA76B11C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d2360f81af4d18"/>
          <a:stretch xmlns:a="http://schemas.openxmlformats.org/drawingml/2006/main"/>
        </p:blipFill>
        <p:spPr>
          <a:xfrm xmlns:a="http://schemas.openxmlformats.org/drawingml/2006/main">
            <a:off x="7962900" y="247650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8B23CB2-3C10-47A9-9113-2913DA37F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4574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仓库备货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4C044E3-1937-4AAE-9E35-C5179EFB0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781300"/>
            <a:ext cx="2686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按订单商品与数量组织拣配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DC3172C-0927-4880-91D4-A89B1C54D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657600"/>
            <a:ext cx="4381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2B1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280C990-BE48-4BE2-AB0B-144D1E151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333750"/>
            <a:ext cx="37338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63EA1477-D670-432C-8043-01B30E8A6F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b2057d2d9d47dc"/>
          <a:stretch xmlns:a="http://schemas.openxmlformats.org/drawingml/2006/main"/>
        </p:blipFill>
        <p:spPr>
          <a:xfrm xmlns:a="http://schemas.openxmlformats.org/drawingml/2006/main">
            <a:off x="7962900" y="352425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6CD5B65-D479-432B-89C3-E37274A4D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5052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中央厨房准备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BA615F1-817F-464C-8B72-2BA5BD489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829050"/>
            <a:ext cx="2686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按门店需求准备半成品与物料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0EE887D-DAE8-4ECF-A04E-9173320E7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705350"/>
            <a:ext cx="438150" cy="285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2B1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23265F5-6D9D-404B-BDD0-94FF0C3B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381500"/>
            <a:ext cx="3733800" cy="80010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0F481E08-DDE9-4C3B-BF38-EC737C4EA2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e32f28788d486a"/>
          <a:stretch xmlns:a="http://schemas.openxmlformats.org/drawingml/2006/main"/>
        </p:blipFill>
        <p:spPr>
          <a:xfrm xmlns:a="http://schemas.openxmlformats.org/drawingml/2006/main">
            <a:off x="7962900" y="4572000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30B3685-7412-4318-AECA-488BE0A8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55295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采购参考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507F693-7810-455F-857B-05750A315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876800"/>
            <a:ext cx="2686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结合库存与周期形成采购依据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3861592-83F0-43A5-8BA1-BB2908342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829300"/>
            <a:ext cx="5715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1ED3591D-E300-4D43-8BDE-58C83F06A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867400"/>
            <a:ext cx="5410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先把需求收准，再谈备货、采购和配送效率</a:t>
            </a:r>
          </a:p>
        </p:txBody>
      </p:sp>
    </p:spTree>
    <p:extLst>
      <p:ext uri="{BB962C8B-B14F-4D97-AF65-F5344CB8AC3E}">
        <p14:creationId xmlns:p14="http://schemas.microsoft.com/office/powerpoint/2010/main" val="16657784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DAD939D-6459-4B8B-9F9B-4D8B99AFE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CB04B5-FB48-49D2-A70A-70C1779A4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门店越多，越需要统一语言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8D9B02-99DF-4EC0-95C7-08C5CA48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微信群里的要货单，很难直接变成可执行任务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718BE-F4E1-4C56-AE38-D5597543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名称不统一、数量反复改、交货时间遗漏，接单人员每天都在二次确认。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8D63CC-A368-4AFC-A3DF-58A19E172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493980-3B85-47E8-9A1A-2A7BDD85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E244B-0042-4475-9175-806927CE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0FA4F5-4333-4B01-A35E-8265B100F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629150" cy="33909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B0E705-F6FC-4C69-89A4-37A65964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05050"/>
            <a:ext cx="9525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DE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C10CBE-7CBF-457A-A68C-D0C3871F4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24100"/>
            <a:ext cx="800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rPr>
              <a:t>人工接单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705CEF-DC03-47AC-AC04-DEFB64B2D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F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B177C6-6D01-4A67-8DA7-BB1F8ADC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84797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rPr>
              <a:t>南山店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0B2551-3005-444E-B853-9452CB9D1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00037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鸡排 5件，番茄再来点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CEA6E8-AD16-4230-86A9-1D78A68E8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37185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0CF8F9-D4E5-444A-A936-9C17209B9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43852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总部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D89066-EB70-482B-9382-08A738E4D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59092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哪款鸡排？一件多少袋？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AA60A5-AC7C-4974-B63F-48FB798A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6240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FF8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A99BBE-1815-484D-B31A-FA294D646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02907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32956A"/>
                </a:solidFill>
                <a:latin typeface="Microsoft YaHei"/>
                <a:ea typeface="Microsoft YaHei"/>
                <a:cs typeface="Microsoft YaHei"/>
              </a:rPr>
              <a:t>南山店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6F2A8E-B608-42A2-8F97-A589E4D3C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18147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上次那款，明早要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4CDC05-A417-4846-9F4E-9ADA87BF9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552950"/>
            <a:ext cx="3028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F4F5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4B49DC-F038-446B-9D62-3F92A70A5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619625"/>
            <a:ext cx="609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总部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DD85E3-CCAA-42CE-9313-FFC7F056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772025"/>
            <a:ext cx="278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送哪个地址？几点前？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2B0182-A03F-4C24-B1A3-3348EC8DA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4290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8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68BAB4-1D20-45E7-B5C7-3CF67A4A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76450"/>
            <a:ext cx="5410200" cy="3390900"/>
          </a:xfrm>
          <a:prstGeom xmlns:a="http://schemas.openxmlformats.org/drawingml/2006/main" prst="roundRect">
            <a:avLst>
              <a:gd name="adj" fmla="val 449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10A3BE-7A8C-48F0-AB4B-5E1846A35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305050"/>
            <a:ext cx="12382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28A0F7-AEF8-4DBB-A77B-AC4CCC9CD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24100"/>
            <a:ext cx="1085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标准商城订单</a:t>
            </a:r>
          </a:p>
        </p:txBody>
      </p:sp>
      <p:pic>
        <p:nvPic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C3F932B2-B467-4DB6-9650-0EE7885F17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d6dba3903e4278"/>
          <a:stretch xmlns:a="http://schemas.openxmlformats.org/drawingml/2006/main"/>
        </p:blipFill>
        <p:spPr>
          <a:xfrm xmlns:a="http://schemas.openxmlformats.org/drawingml/2006/main">
            <a:off x="6457950" y="28956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1F012A8-6190-44F1-9545-770A1815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287655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C0B2EB8-1130-4F43-BB79-01B859BCF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87655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黑椒鸡排 120g×10片</a:t>
            </a:r>
          </a:p>
        </p:txBody>
      </p:sp>
      <p:pic>
        <p:nvPic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7B5B6680-685B-4849-A605-F6F172F5F0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893e9cb4004540"/>
          <a:stretch xmlns:a="http://schemas.openxmlformats.org/drawingml/2006/main"/>
        </p:blipFill>
        <p:spPr>
          <a:xfrm xmlns:a="http://schemas.openxmlformats.org/drawingml/2006/main">
            <a:off x="6457950" y="34480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273B101-5385-4457-8051-B9045C5BB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42900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数量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D3F1A6A-B01C-40D8-8B50-5500DF0B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42900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 箱（10 袋 / 箱）</a:t>
            </a:r>
          </a:p>
        </p:txBody>
      </p:sp>
      <p:pic>
        <p:nvPic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00ED1767-C39E-48D7-9010-C21E0BDE4F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716a9f0d3e4bde"/>
          <a:stretch xmlns:a="http://schemas.openxmlformats.org/drawingml/2006/main"/>
        </p:blipFill>
        <p:spPr>
          <a:xfrm xmlns:a="http://schemas.openxmlformats.org/drawingml/2006/main">
            <a:off x="6457950" y="40005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1BBAF16-4A11-42C2-A963-08E4173D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98145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交期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6ED5309-DC57-4E45-AF59-FA7F2C42A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98145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明日 08:30 前 · 南山旗舰店</a:t>
            </a:r>
          </a:p>
        </p:txBody>
      </p:sp>
      <p:pic>
        <p:nvPic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B7A7082F-E348-45F3-9514-3988C7245A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b6d58002664a29"/>
          <a:stretch xmlns:a="http://schemas.openxmlformats.org/drawingml/2006/main"/>
        </p:blipFill>
        <p:spPr>
          <a:xfrm xmlns:a="http://schemas.openxmlformats.org/drawingml/2006/main">
            <a:off x="6457950" y="4552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EB822A5-4316-40EB-AC90-7EBDEB4D8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4533900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9DCDD"/>
                </a:solidFill>
                <a:latin typeface="Microsoft YaHei"/>
                <a:ea typeface="Microsoft YaHei"/>
                <a:cs typeface="Microsoft YaHei"/>
              </a:rPr>
              <a:t>价格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EECD180-7D23-4548-B8FB-19B9F25C3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533900"/>
            <a:ext cx="3409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自动带出该门店适用价格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8887D27-318D-4539-984B-2F3E4A91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5829300"/>
            <a:ext cx="78867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4CF2A7B-040A-4831-A7E9-7FEE4539D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867400"/>
            <a:ext cx="7581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一次下单把“什么、多少、什么规格、何时送、什么价格”说清楚</a:t>
            </a:r>
          </a:p>
        </p:txBody>
      </p:sp>
    </p:spTree>
    <p:extLst>
      <p:ext uri="{BB962C8B-B14F-4D97-AF65-F5344CB8AC3E}">
        <p14:creationId xmlns:p14="http://schemas.microsoft.com/office/powerpoint/2010/main" val="1939880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ED448A2-423F-473B-8406-DA941B9F8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68B7DD-78F7-4D9F-AA83-3A8AE57D0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门店越多，越需要统一语言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B72475-1664-485D-9729-C34CFB845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一箱、一袋、一斤、一桶：单位不同就容易订错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60F517-7613-4DD2-A33A-252A330BE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餐饮商品需要同时处理包装规格、计量单位、起订量、限订量与整件零拆关系。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FF75D4-35F6-4038-89EB-F13197EAA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DBB1FE-5914-4501-8010-296952F3D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54460-673C-4204-AC6F-FAC25A8E6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E713A5-FE97-433D-B0DB-4377AF5C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F010CC9-E425-4924-973F-2CB0721440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592a7499a14e26"/>
          <a:srcRect xmlns:a="http://schemas.openxmlformats.org/drawingml/2006/main" l="0" t="25000" r="0" b="25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7250" y="2266950"/>
            <a:ext cx="21336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C9BFF6-1A06-4CA3-AA99-20457F46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480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火锅底料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BD337B-A386-46FF-B36A-EC91FB5A4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05250"/>
            <a:ext cx="19431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5C54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9A7171-BA45-4F9F-AE8D-A6151E75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924300"/>
            <a:ext cx="1790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rPr>
              <a:t>500g / 袋 · 20袋 / 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FE22D2-6617-4645-90F7-5063C3179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053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可按袋或箱订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F5275C-99BE-4AD9-8478-766AFB21D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86F6D5E-DACE-45C9-A443-9F97A04892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838895923f4e43"/>
          <a:srcRect xmlns:a="http://schemas.openxmlformats.org/drawingml/2006/main" l="0" t="25000" r="0" b="25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62350" y="2266950"/>
            <a:ext cx="21336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9A1BD3-38D7-47FE-9072-5BE45F03C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4480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肥牛卷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3679DF-A347-49A4-B60A-61DEFD64E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905250"/>
            <a:ext cx="19431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7D82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F93078-2854-4572-AA3C-CF4D040E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924300"/>
            <a:ext cx="1790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2.5kg / 盒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1FF4F7-9DC4-496B-9D30-C2B4F210C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053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冻品整盒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C46453-49F1-4C2C-8706-B4C2CB84C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5475420-D5E3-45E2-8655-A80EA1CD2A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cb1d6f9041472f"/>
          <a:srcRect xmlns:a="http://schemas.openxmlformats.org/drawingml/2006/main" l="0" t="24882" r="0" b="248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2266950"/>
            <a:ext cx="21336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C9C0C2-6361-4618-9984-0FA87006E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480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鲜米粉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CD3FF0-6FD7-49E5-AF34-5F9AA5D5C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905250"/>
            <a:ext cx="19431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38FA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244051-78C4-48F0-849A-B8FBF3A5F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924300"/>
            <a:ext cx="1790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5kg / 箱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DA2110-6DFF-4195-A306-0484E391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053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按箱补货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43975F-4D02-4907-A7AE-DC88293E9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114550"/>
            <a:ext cx="24765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21A528BE-3AC1-4D55-867E-85764A25E4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1578c0393c400d"/>
          <a:srcRect xmlns:a="http://schemas.openxmlformats.org/drawingml/2006/main" l="0" t="24882" r="0" b="248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72550" y="2266950"/>
            <a:ext cx="21336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9C944C1-D418-4B9B-9128-78106DE83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34480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外卖餐盒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3CFBEA5-73B8-4E9E-A06A-396D43D74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905250"/>
            <a:ext cx="19431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357B6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7B589A-9F99-4C2A-A7C4-13DD2D6BA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924300"/>
            <a:ext cx="1790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rPr>
              <a:t>300套 / 箱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4B98A5A-EC15-4118-85F3-27E7A8450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053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包材整箱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8792A14-342F-462B-8016-F6F2D74F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876800"/>
            <a:ext cx="910590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DCA91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DA4CC7B-2216-462F-BA8F-8DD1B964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029200"/>
            <a:ext cx="8496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系统把多单位换算、规格与订货门槛显示在商品和订单里；库存统计仍回到统一基础单位。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3F62E6E-7615-4B53-B37E-D348C442A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829300"/>
            <a:ext cx="5905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5A9584F-6759-40C3-8E18-D624DCE9C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5867400"/>
            <a:ext cx="5600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门店看得懂包装，总部算得清数量，仓库拣得准实物</a:t>
            </a:r>
          </a:p>
        </p:txBody>
      </p:sp>
    </p:spTree>
    <p:extLst>
      <p:ext uri="{BB962C8B-B14F-4D97-AF65-F5344CB8AC3E}">
        <p14:creationId xmlns:p14="http://schemas.microsoft.com/office/powerpoint/2010/main" val="11299802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D215155-56FB-41D4-A58A-DD284D242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5BCB2F-63DD-48C0-9114-BAA173C74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门店越多，越需要统一语言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ABF9A4-9E8A-4877-A129-032E957C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鲜品、冻品、干货：库存节奏并不相同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0D5E97-0AB0-4D35-BFE5-F4AF0CEF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短保商品看批次与效期，冻品看批量备货，干货与包材看周转；先分类，才能用合适的规则管理。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407E36-5FE6-42E1-8E55-0CFA560CA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B1A80D-2B72-41B6-914D-82A95A52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02E159-F49A-4D9C-9EBC-867AAE5E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E2D6FF-3D96-4B7D-A33B-7A9503B60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390900" cy="34290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AD1EF4-9F50-4229-A68C-7EBAD232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390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2956A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70C8FD1-4C75-44F8-AA90-9DFA9D2DAD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3240a7c5c3456f"/>
          <a:srcRect xmlns:a="http://schemas.openxmlformats.org/drawingml/2006/main" l="0" t="32911" r="0" b="329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76300" y="2343150"/>
            <a:ext cx="3009900" cy="10287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B6BACA-8563-4D84-8777-237B0670C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24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鲜品 / 短保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79C621-7B35-4049-8AC8-EA93AF75B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6240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油麦菜 · 鲜切土豆丝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番茄 · 鲜米粉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4EA024-C114-45AA-AF85-5F446FB1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743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67C35A-1F26-4CB0-AFCA-D1C0BA3C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387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批次 / 生产日期 / 失效日期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临期预警与先到期优先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70DCFE-4ED3-4613-B1F5-11D449758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95500"/>
            <a:ext cx="3390900" cy="34290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5EBEA5-8FFA-4045-8C50-5EC9C51C1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95500"/>
            <a:ext cx="3390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8FA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C00099C-4AA8-419C-829E-61C0A6865C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2bcacda99344bb"/>
          <a:srcRect xmlns:a="http://schemas.openxmlformats.org/drawingml/2006/main" l="0" t="32911" r="0" b="329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95800" y="2343150"/>
            <a:ext cx="3009900" cy="10287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F717E1-0630-4313-91A5-E6413776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524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冻品 / 半成品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D52279-4EBE-4AD6-8931-45F4C1C2E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96240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肥牛卷 · 鸡排 · 虾滑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冷冻蛋挞皮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B632DB-AA7D-45D6-BC61-258A80D4E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629150"/>
            <a:ext cx="2743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45E35E-536D-4419-9CAB-1529B9F41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8387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整件备货 / 分批出库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按门店需求组织履约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1E3D41-59FF-4357-B159-6A992C66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95500"/>
            <a:ext cx="3390900" cy="34290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0A44CF-08A4-4B8D-9C9E-DF5EF216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95500"/>
            <a:ext cx="33909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2CC313C-4D1B-4EC8-843F-345738FDC3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dcb01da0954c6b"/>
          <a:srcRect xmlns:a="http://schemas.openxmlformats.org/drawingml/2006/main" l="0" t="32911" r="0" b="329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15300" y="2343150"/>
            <a:ext cx="3009900" cy="10287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ED1418-4457-4434-BED0-7ECC911FB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524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干货 / 调料 / 包材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8C3F87-5BEC-4EE1-9AB1-F6DB6608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962400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大米 · 食用油 · 底料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杯材 · 餐盒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AD9F88-9283-4CEA-AD58-BD3234B1F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629150"/>
            <a:ext cx="27432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B56B1FD-25D0-4DCC-AF1A-C5B55452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8387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安全库存 / 周转 / 多单位</a:t>
            </a:r>
          </a:p>
          <a:p xmlns:a="http://schemas.openxmlformats.org/drawingml/2006/main">
            <a:pPr algn="ctr">
              <a:lnSpc>
                <a:spcPct val="112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高频补货与整箱采购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DEE40C8-DE8C-4361-A924-A87CADC81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829300"/>
            <a:ext cx="84963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2AB1291-F19C-4D01-93B5-85397CDFC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867400"/>
            <a:ext cx="819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库存、批次与效期记录在线化，为鲜冻干分类管理提供业务依据</a:t>
            </a:r>
          </a:p>
        </p:txBody>
      </p:sp>
    </p:spTree>
    <p:extLst>
      <p:ext uri="{BB962C8B-B14F-4D97-AF65-F5344CB8AC3E}">
        <p14:creationId xmlns:p14="http://schemas.microsoft.com/office/powerpoint/2010/main" val="10323378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1F5AC10-E256-4213-A156-7570A896F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46EBB0-7066-4D2B-B470-E483A812A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 门店越多，越需要统一语言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94DCB6-D5DC-48D9-9850-E21DF3E53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直营、加盟、团餐项目，不能共用一套价格与结算口径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F7B3FF-3C5C-4E10-BAB2-49B280053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等级价、指定价、可订商品目录、现款、账期与额度，需要在订单产生时就明确。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3558C-4FD2-4AF1-843F-9B096164A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EE319D-C570-42D1-906E-6EB02487D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E0C47E-412C-4705-ABEC-C94CF9078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4B7862-B23E-4504-A93E-6B5650D26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1455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客户类型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08EC6-D0C4-47CC-805E-0F6424EC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145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商品与价格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A3238E-A217-4264-B6B4-F7FBCC4DE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1145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付款与账期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CA6A87-F3FF-4090-8F93-F5F39D37D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1145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经营重点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CC325D-E715-42A7-BDB2-7C57B9A2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08204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DDDF1A-011F-4A09-865E-B72DF459A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95575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6248C8-3C1A-48B8-B969-75BC5D32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14625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直营店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473498-61CE-4781-954C-2CFD4CD6C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765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总部统一价 / 指定价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B3BA77-80A5-4841-A0C4-3F7E4A8DF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6765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现款、预存款或按企业规则结算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460695-F957-4221-BCC8-7ECFC5113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67652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统一品类与频次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EFBE53-C2AD-46E5-9C73-B4F2E924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AE0166-2C69-41B0-B88E-36863C4F3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67125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9723B1-44B3-409E-A98D-E93393858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86175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加盟店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885C68-CFA8-46BE-9683-F477E7E60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64807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加盟等级价 / 指定价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8C3D30-B917-4C1F-969D-31D1886A4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64807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在线支付、预存款、账期与授信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550C39-0D66-45DE-A05F-ED0424F43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64807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防止政策错用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9CB722-4A26-4DE0-BBE1-96463296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108204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26A4AE-7F8C-45BB-AC0F-D8FB92AE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1200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B40C7F-2276-4049-BEC2-D2ECE9CC1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57725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团餐项目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B0C3EEA-EC54-4399-B8E5-9A5D90E2B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6196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指定价 / 可订商品目录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BA323A0-0034-40E5-B812-8B0D1998D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6196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按项目周期收款与对账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FB63788-969B-430E-A062-2F025661C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619625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交期与大宗计划优先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92904DB-97EF-4801-A775-B28EA966D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715000"/>
            <a:ext cx="72390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2E8573F-2131-4F28-B973-D13825207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7531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客户登录后自动看到自己的商品、价格与付款条件，减少口头确认</a:t>
            </a:r>
          </a:p>
        </p:txBody>
      </p:sp>
    </p:spTree>
    <p:extLst>
      <p:ext uri="{BB962C8B-B14F-4D97-AF65-F5344CB8AC3E}">
        <p14:creationId xmlns:p14="http://schemas.microsoft.com/office/powerpoint/2010/main" val="3075514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8D747EB-89A0-48B5-B4E7-DB9236D9D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68106A-853E-4D30-AA99-6DDD256C2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rPr>
              <a:t>02 从门店下单到履约闭环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C481A9-14AC-454A-888E-635483D5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一套系统，连接门店需求与总部履约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D1AD2E-E54F-40CB-8507-69F931655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rPr>
              <a:t>从品牌商城开始，把商品、订单、仓库、配送、货款与经营数据连接起来。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D9CACD-C8B3-430E-B358-5A11D813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318C3A-4294-4B0B-9930-ABFC664AD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40C9C0-5B00-4D1E-AA3F-443705A8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EC4801-D3D3-4C44-88B9-E1CE164AC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71900"/>
            <a:ext cx="99441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BA7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179289-0A72-4F5C-895D-D023ED723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F5671F-5B74-4236-AAA5-36901EC05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720D683-E6E5-4DBA-8E04-6962827D5A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2732f2835e4069"/>
          <a:stretch xmlns:a="http://schemas.openxmlformats.org/drawingml/2006/main"/>
        </p:blipFill>
        <p:spPr>
          <a:xfrm xmlns:a="http://schemas.openxmlformats.org/drawingml/2006/main">
            <a:off x="14478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5297DD-45FA-4BCD-B6AA-1AC292E36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 / 加盟商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4BB217-AA2A-4778-9FA3-6D283CE25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手机商城 · PC商城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245F27-42A3-47A7-A252-5CF4D5E83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4B4EC0-95DF-4A54-97B1-B2ACEBBA0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gradFill xmlns:a="http://schemas.openxmlformats.org/drawingml/2006/main">
            <a:gsLst>
              <a:gs pos="0">
                <a:srgbClr val="0A8390"/>
              </a:gs>
              <a:gs pos="100000">
                <a:srgbClr val="16A3AA"/>
              </a:gs>
            </a:gsLst>
            <a:lin ang="8100000"/>
          </a:gradFill>
          <a:ln xmlns:a="http://schemas.openxmlformats.org/drawingml/2006/main" w="9525">
            <a:solidFill>
              <a:srgbClr val="7BDCE0">
                <a:alpha val="40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46E1A5-C7C2-4186-BDB1-FAB198F00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456695A9-BA9C-49EC-9A87-42792DF262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4f751aff5c49b6"/>
          <a:stretch xmlns:a="http://schemas.openxmlformats.org/drawingml/2006/main"/>
        </p:blipFill>
        <p:spPr>
          <a:xfrm xmlns:a="http://schemas.openxmlformats.org/drawingml/2006/main">
            <a:off x="36576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42D5A8-60E1-42DA-B36C-52333805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订单中枢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007921-AF0F-4CEB-9906-F5BC1F836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客户价 · 审核 · 集单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C7078C-076D-4002-8B90-63F8CFA1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7B5EF0-0227-4A14-9A48-B251A319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773109-A8B8-4F32-BB9C-F415B909D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76E679EB-CE34-4007-B6B2-29DEA9D509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2697340189458f"/>
          <a:stretch xmlns:a="http://schemas.openxmlformats.org/drawingml/2006/main"/>
        </p:blipFill>
        <p:spPr>
          <a:xfrm xmlns:a="http://schemas.openxmlformats.org/drawingml/2006/main">
            <a:off x="58674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C866B7-6226-46F2-B7F6-7FC7B929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 / 中央厨房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34FDF8-B4F5-4F41-9196-E771E0A4B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库存 · 批次 · 拣货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E2126F-98E3-404E-8A97-796AB6C2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F4F308-A93B-4866-95A9-CA145B6BB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08CA2C6-EFE1-49A9-88D6-9DDFDEE01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FD4345CB-FAEB-4F8C-BD90-1379124216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b630a4597047f6"/>
          <a:stretch xmlns:a="http://schemas.openxmlformats.org/drawingml/2006/main"/>
        </p:blipFill>
        <p:spPr>
          <a:xfrm xmlns:a="http://schemas.openxmlformats.org/drawingml/2006/main">
            <a:off x="80772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1A0875E-8746-4A98-9D98-CA6FB318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配送执行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03A661D-1E2D-4AB5-86D9-9435DE35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任务 · 送达 · 回单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684823C-D904-41A4-BC05-EC010D9F6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385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19C6148-D2D7-45A3-951A-7338DD544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09800"/>
            <a:ext cx="1905000" cy="22479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FB1EEA4-849E-4626-ABAB-4EA04CFFE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245745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6A94FD75-6C0C-413A-B36E-87B01C76D5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44d3472ee445c1"/>
          <a:stretch xmlns:a="http://schemas.openxmlformats.org/drawingml/2006/main"/>
        </p:blipFill>
        <p:spPr>
          <a:xfrm xmlns:a="http://schemas.openxmlformats.org/drawingml/2006/main">
            <a:off x="10287000" y="2562225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C0569C6-5BAD-448F-A5BF-E3C726F7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295650"/>
            <a:ext cx="1562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资金与经营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79CA898-50A9-472F-AE41-A3789C853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886200"/>
            <a:ext cx="152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AE1E3"/>
                </a:solidFill>
                <a:latin typeface="Microsoft YaHei"/>
                <a:ea typeface="Microsoft YaHei"/>
                <a:cs typeface="Microsoft YaHei"/>
              </a:rPr>
              <a:t>收款 · 对账 · 分析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BB26E22-DBFD-41EF-B182-5C9B34318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5105400"/>
            <a:ext cx="62103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ADDE833-7E6B-4319-B235-2C7D2492A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14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每个岗位看到自己的任务，每个环节共享同一订单</a:t>
            </a:r>
          </a:p>
        </p:txBody>
      </p:sp>
    </p:spTree>
    <p:extLst>
      <p:ext uri="{BB962C8B-B14F-4D97-AF65-F5344CB8AC3E}">
        <p14:creationId xmlns:p14="http://schemas.microsoft.com/office/powerpoint/2010/main" val="67365198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574EB13-0A21-4B82-836D-F0749C2BD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CD3B0F-C59D-48EC-9A55-EB7F825C6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从门店下单到履约闭环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F325CF-4624-403C-844D-71C511589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每个岗位看到自己的任务，每个环节共享同一订单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636081-857B-4640-8EAF-E646A7D68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门店负责选品与确认，总部负责规则，仓库负责履约，财务负责货款，老板负责经营判断。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FF7617-1072-4D51-A132-E028F464D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EA0995-145C-4076-96D5-F77C86498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13857E-F25D-4E38-BA3F-2F5C9DF5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290A2B-FD9B-4AEC-868F-BD5AE8CFD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7B0ECB-AF60-42B0-9A25-12846982C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2956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426DA03-460D-4F7B-A583-FE9AB0EA32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fb6ca87edd4114"/>
          <a:stretch xmlns:a="http://schemas.openxmlformats.org/drawingml/2006/main"/>
        </p:blipFill>
        <p:spPr>
          <a:xfrm xmlns:a="http://schemas.openxmlformats.org/drawingml/2006/main">
            <a:off x="14478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793759-0333-47FF-A546-118DF4A2B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店长 / 加盟商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013C4C-C924-4BD0-96BF-510789701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165C7-9859-491C-A9EB-A5166A090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手机或PC自主补货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查看价格、库存与进度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AC03AE-5469-47E8-AF6B-6D0E0A22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749BE1-D15A-40DC-9E8C-6BF76B9EE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D82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AEA63CA-D9F9-48BF-9AB0-CA2C815850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e47f0648d24cea"/>
          <a:stretch xmlns:a="http://schemas.openxmlformats.org/drawingml/2006/main"/>
        </p:blipFill>
        <p:spPr>
          <a:xfrm xmlns:a="http://schemas.openxmlformats.org/drawingml/2006/main">
            <a:off x="36576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1C11BE-013F-4A3C-9903-5857CA86B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总部运营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54A4B3-2C0D-4232-AC0C-589F04367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1D033D-534E-4E32-B215-4B92F6B61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统一商品、价格、活动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审核订单与门店政策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230DCD-68F1-402A-8830-F08C8067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09460F-FA73-4F85-8DD5-29827A5A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8FA8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412D1B39-871B-4797-A7E6-1118FEDE00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acd08544704ae9"/>
          <a:stretch xmlns:a="http://schemas.openxmlformats.org/drawingml/2006/main"/>
        </p:blipFill>
        <p:spPr>
          <a:xfrm xmlns:a="http://schemas.openxmlformats.org/drawingml/2006/main">
            <a:off x="58674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CAB38E-ABBC-4831-8E47-8939D9579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 / 中央厨房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A43D93-D7B4-4BEB-8CB3-53944D6A4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277AF21-307B-4B85-95F0-3C28EEE20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按待履约任务备货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拣货、出库与异常处理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3885105-2BD2-4FF3-AA4C-10CD781F0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6A7194-2E10-4F0D-89E6-00F6A6AEE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C12B0E13-5532-4CF9-BD06-82160162E5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ef17ea376e401e"/>
          <a:stretch xmlns:a="http://schemas.openxmlformats.org/drawingml/2006/main"/>
        </p:blipFill>
        <p:spPr>
          <a:xfrm xmlns:a="http://schemas.openxmlformats.org/drawingml/2006/main">
            <a:off x="80772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4DBE62F-3DF5-48ED-82BC-A8437EF9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司机 / 配送人员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64FBA1A-68B8-4021-81D5-39BF88DE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E9E0519-C004-4745-8B89-11D66542D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查看配送任务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送达、签收与回单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3E44C8E-BA1B-4C6F-8F56-79CF3E16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95500"/>
            <a:ext cx="1905000" cy="31813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D1F8D91-3D85-438C-833B-FD162EBA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2362200"/>
            <a:ext cx="7239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4428EBDB-1C69-47A3-B799-E1F220637F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1e9ffc3ac34212"/>
          <a:stretch xmlns:a="http://schemas.openxmlformats.org/drawingml/2006/main"/>
        </p:blipFill>
        <p:spPr>
          <a:xfrm xmlns:a="http://schemas.openxmlformats.org/drawingml/2006/main">
            <a:off x="10287000" y="2533650"/>
            <a:ext cx="381000" cy="38100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4898C79-728A-48A9-8D38-267017B89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333750"/>
            <a:ext cx="1600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财务 / 老板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EB43096-F22A-46F4-B746-B2689202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4057650"/>
            <a:ext cx="13335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B646A72-AB97-438B-BEFC-2EE212180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362450"/>
            <a:ext cx="15621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收款、对账、额度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经营概况与待办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AA93CFB-E348-42DC-835B-14D7C964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772150"/>
            <a:ext cx="41910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1E2D673-58D8-4E09-8071-88C575DA1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5810250"/>
            <a:ext cx="3886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角色权限可以不同，业务口径必须一致</a:t>
            </a:r>
          </a:p>
        </p:txBody>
      </p:sp>
    </p:spTree>
    <p:extLst>
      <p:ext uri="{BB962C8B-B14F-4D97-AF65-F5344CB8AC3E}">
        <p14:creationId xmlns:p14="http://schemas.microsoft.com/office/powerpoint/2010/main" val="136780667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B00CE44-3E57-4032-97E3-78AC38233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A8857-6061-4DB1-A31F-CFF51594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从门店下单到履约闭环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662E3E-7F24-4C38-88DF-21D85362E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把总部供应链，做成门店每天愿意打开的品牌订货商城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817769-7A0F-4C13-A33F-FAA17D0C6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手机商城适合随时补货，PC商城适合批量核对和集中采购；不同终端共享同一套商品、价格与订单。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1C0415-5B11-4568-92B3-01DAA8CA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0596A1-22D4-4B7F-B25C-9A1045B89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64DB36-6A5A-4D92-A366-FAE4C1504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69AEF7-DEF4-4B05-8CB6-0745A2001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57400" cy="38481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FE5AF1-8446-4E57-BB44-C8FCD677A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464" y="2095500"/>
            <a:ext cx="57607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66A5187-245B-453B-90BE-DB2C4E6AD7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230b837332471f"/>
          <a:stretch xmlns:a="http://schemas.openxmlformats.org/drawingml/2006/main"/>
        </p:blipFill>
        <p:spPr>
          <a:xfrm xmlns:a="http://schemas.openxmlformats.org/drawingml/2006/main">
            <a:off x="883924" y="2171700"/>
            <a:ext cx="1661152" cy="3600450"/>
          </a:xfrm>
          <a:prstGeom xmlns:a="http://schemas.openxmlformats.org/drawingml/2006/main" prst="roundRect">
            <a:avLst>
              <a:gd name="adj" fmla="val 808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B767CF-1DCD-4306-8FFE-590145D67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44830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934829-D178-4553-89E9-CE7A03363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6735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D2CA8A-25C6-43C1-9115-0907FEDB5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038350"/>
            <a:ext cx="2057400" cy="38481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814385-ECD8-4433-A2A1-CC979267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3414" y="2095500"/>
            <a:ext cx="57607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C7BE09A-1B79-45FB-A606-6C4E5896AE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60ce485e9421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150874" y="2514600"/>
            <a:ext cx="1661152" cy="3257550"/>
          </a:xfrm>
          <a:prstGeom xmlns:a="http://schemas.openxmlformats.org/drawingml/2006/main" prst="roundRect">
            <a:avLst>
              <a:gd name="adj" fmla="val 808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068CE4-5EF6-47AD-87E8-FFD50AD19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544830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AD48F0-F77A-4C99-82E0-264EE8D8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546735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668084-E653-404F-AA13-C28557457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152650"/>
            <a:ext cx="619125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5BB7A6A-7286-4790-ABED-D91D01641D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0664f10f184a8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492220" y="2590800"/>
            <a:ext cx="3836709" cy="3009900"/>
          </a:xfrm>
          <a:prstGeom xmlns:a="http://schemas.openxmlformats.org/drawingml/2006/main" prst="roundRect">
            <a:avLst>
              <a:gd name="adj" fmla="val 3797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50AFC3-3BAF-42BA-95AB-739278C8A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362200"/>
            <a:ext cx="13906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E0C9AC-7FA3-4597-8101-2AFA3CD6B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38125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PC商品详情与加购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FD351E-D904-40D6-A806-1B6A85239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2768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51C269-480C-4FC4-924E-F0FAA4F1B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2959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FBF262-4FC0-4E1A-9630-F5C0DCD8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981700"/>
            <a:ext cx="1200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B7645F-EB1D-41D9-984E-BF0732F6D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007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随时补货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82531F-0BC1-46F4-B77B-3AD3F965A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981700"/>
            <a:ext cx="1447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B1A1F8-B441-4ABF-A2ED-2B5A7E26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6000750"/>
            <a:ext cx="1295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38FA8"/>
                </a:solidFill>
                <a:latin typeface="Microsoft YaHei"/>
                <a:ea typeface="Microsoft YaHei"/>
                <a:cs typeface="Microsoft YaHei"/>
              </a:rPr>
              <a:t>按品类快速选品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B409E8B-EE94-434F-9730-1D01F4BC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829300"/>
            <a:ext cx="14097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85911FB-EB61-4382-B4EF-F5B95B577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848350"/>
            <a:ext cx="1257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大屏详情核对</a:t>
            </a:r>
          </a:p>
        </p:txBody>
      </p:sp>
    </p:spTree>
    <p:extLst>
      <p:ext uri="{BB962C8B-B14F-4D97-AF65-F5344CB8AC3E}">
        <p14:creationId xmlns:p14="http://schemas.microsoft.com/office/powerpoint/2010/main" val="60605023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7ADF184-76D8-4F46-A2A6-83A946566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75732F-6C76-46DB-A341-5FF14C7A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从门店下单到履约闭环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C20276-7383-4D7E-B0A3-92935B8EA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商城可以装修，品牌与餐饮业态都能被看见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117DDB-881C-4DE3-B599-2F3D1FBC5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从上百个丰富装修模板与组件快速起步，再按品牌色、商品专区和活动节奏持续运营。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CE631C-E1F6-42E5-9CA1-8A713852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EB4B3-CA81-49EC-99BF-9DE50C452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8DA706-1566-477C-831F-2E5E6C8D6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F9D844-5483-41EA-992B-0D9462895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067550" cy="3714750"/>
          </a:xfrm>
          <a:prstGeom xmlns:a="http://schemas.openxmlformats.org/drawingml/2006/main" prst="roundRect">
            <a:avLst>
              <a:gd name="adj" fmla="val 41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3CF0F49-A210-4CD0-A920-2F0A21225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1528fe386946eb"/>
          <a:stretch xmlns:a="http://schemas.openxmlformats.org/drawingml/2006/main"/>
        </p:blipFill>
        <p:spPr>
          <a:xfrm xmlns:a="http://schemas.openxmlformats.org/drawingml/2006/main">
            <a:off x="2202380" y="2133600"/>
            <a:ext cx="4034390" cy="3524250"/>
          </a:xfrm>
          <a:prstGeom xmlns:a="http://schemas.openxmlformats.org/drawingml/2006/main" prst="roundRect">
            <a:avLst>
              <a:gd name="adj" fmla="val 3243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82F3D1-AEA3-4E01-BC04-AA5678795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123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DBF7E2-B149-452F-B8AA-C321C9575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商城装修模板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A95F91-FAE2-4598-808F-49CBACFC7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5334000"/>
            <a:ext cx="1409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FC0D35-E179-4433-A2AE-DDC796CD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353050"/>
            <a:ext cx="1276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4FB242-776B-4556-A1EB-4884BFDD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95500"/>
            <a:ext cx="34290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8C2D96-6C10-49DC-94B4-A180DC4EE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669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85C5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678283-D53C-45A3-BD21-847E945B0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0030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69A661-35C7-4D82-85B9-5C470DD76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247900"/>
            <a:ext cx="2305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火锅烧烤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A22F90-3FDD-459E-854A-D00071E45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571750"/>
            <a:ext cx="2305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底料 · 冻品 · 周末备货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C5596F-6ABB-4669-BE2B-D45A9FF72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19450"/>
            <a:ext cx="34290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9CB9C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A3F064-E5ED-4A36-995F-710BFDB1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3909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80C88E-E4C2-4B0F-955D-1100D4DF6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52425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357B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0797FE-418F-4FAD-B32B-2163B1861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371850"/>
            <a:ext cx="2305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茶饮咖啡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9C86EE-F0F9-4B34-A7A0-0D7EEBD64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695700"/>
            <a:ext cx="2305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糖浆 · 茶汤 · 杯材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7EC6C6-996B-4670-BAFA-AF9524A13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343400"/>
            <a:ext cx="3429000" cy="9144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FC8CD6-B8C0-42AA-9E29-D5188B5C1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51485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FC599D-030E-457E-ACF9-F0E7CF513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648200"/>
            <a:ext cx="49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6C4ED4-EB06-46B2-B871-09C7C7009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495800"/>
            <a:ext cx="2305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烘焙连锁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C04DAD-3442-44B7-B7A6-EE7AF795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819650"/>
            <a:ext cx="2305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面粉 · 黄油 · 新品预售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AA5CCE9-0468-44D4-B86B-DEB76B9C3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467350"/>
            <a:ext cx="34290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9A64685-4EFD-436C-B51F-7D8457CF0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524500"/>
            <a:ext cx="3200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品牌色 · Banner · 商品楼层 · 活动专区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B2BD8B6-7377-4EED-992C-5A1A49FD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924550"/>
            <a:ext cx="69723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AF12476-0C08-4861-8E24-D674EC14D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96265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门店看到的是您的品牌商城，不是统一外观的公共货架</a:t>
            </a:r>
          </a:p>
        </p:txBody>
      </p:sp>
    </p:spTree>
    <p:extLst>
      <p:ext uri="{BB962C8B-B14F-4D97-AF65-F5344CB8AC3E}">
        <p14:creationId xmlns:p14="http://schemas.microsoft.com/office/powerpoint/2010/main" val="70268050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4C4FF3F-50F4-4521-B8CF-8F5F0B01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7437D5-EC3B-427F-8AE0-74F9D818B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从门店下单到履约闭环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9A11EB-5F6E-4B21-9E4D-3DDFD3C0C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不同门店，只看到自己能订的商品与价格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BEBAB4-C161-4588-8397-81791C78C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从商品价格页统一维护零售价、批发价、等级价与指定价，再按客户规则带入订单。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34F70D-861D-42CF-85B5-255678C0B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E0A3B9-B126-4EE0-B9D6-CBA4185E7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819558-5983-4EF2-B61A-085FD32E6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E9F486-8118-4EDE-BC0A-25A7C3D0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09124F8-BCB5-492B-8F37-9C05586D95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deb61401ad4b0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476500"/>
            <a:ext cx="5577840" cy="3143250"/>
          </a:xfrm>
          <a:prstGeom xmlns:a="http://schemas.openxmlformats.org/drawingml/2006/main" prst="roundRect">
            <a:avLst>
              <a:gd name="adj" fmla="val 363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76D366-12BE-4888-9FFC-60568B0ED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8ED20D-0E43-4764-B5EF-99595A40E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商品销售价格设置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4DF60A-C7C9-4F35-B677-D92A2E89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DC994B-6BA7-4518-B547-5755A6F2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5CD02C-3DB4-498E-B41F-B8581FB2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3D8F78-FE42-44A9-A6C0-C2B88EFA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780DC2-F298-4C48-B9F0-61AD033ED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B85A44-450E-449F-AAF3-D635C835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客户分层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1F3A59-C6F7-4E66-B237-32303803C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直营、加盟、区域门店或项目客户可使用不同规则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FBA923-95B2-4115-A083-A7F23C249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FAE683-C942-45AD-A23B-899A72FD6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C57292-7502-4109-8BF0-7F5DE7050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74AF10-FE8A-4F46-8AC0-00EA5917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商品范围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CA8404-8F1E-4213-A8E7-B91C01CBB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按客户或业务策略控制可见与可订商品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782D4E-4624-4076-9FF0-B7608E8D5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54A238-E66C-472D-83D1-A28CD4051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B8E953-2CF5-42C0-9443-5D8DA9F1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4F4DD5-241B-408D-B50C-FA5BFC96C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价格自动带出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C41A698-9531-4149-9958-68BA869F1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等级价、指定价等随客户进入订单，减少人工询价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2DEB3B-A128-4445-ADCD-2C1659C64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4ED2186-EA20-490F-BB56-5059C57E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价格政策在下单时生效，比接单后再核价更稳</a:t>
            </a:r>
          </a:p>
        </p:txBody>
      </p:sp>
    </p:spTree>
    <p:extLst>
      <p:ext uri="{BB962C8B-B14F-4D97-AF65-F5344CB8AC3E}">
        <p14:creationId xmlns:p14="http://schemas.microsoft.com/office/powerpoint/2010/main" val="29199314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8DF3C79-013A-418C-A03B-3B058C879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4C3347-DC70-4198-9D46-EA9116F7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从门店下单到履约闭环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50EC4F-150C-47F1-84C7-A95B01ADD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按餐饮品类快速选品，高频补货不必反复搜索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37027B-B6A3-46E9-B3FD-5CFF52DC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门店从分类页进入粮油调料、禽肉蛋品、农贸生鲜、酒水饮料等常用目录，直接查看库存与价格并加购。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E0331A-FABE-4FD1-BB98-12EDB70C7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981011-7DDF-4BAD-B8C3-CFB292D5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DD5C7E-7DE1-4BAE-8BDC-6A70284AE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5685F2-6E76-4101-812D-A2DEAFED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CFA2705-D862-4558-B607-AEFFC4D3E2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f960ea7f484f3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349375" y="2476500"/>
            <a:ext cx="6197600" cy="3143250"/>
          </a:xfrm>
          <a:prstGeom xmlns:a="http://schemas.openxmlformats.org/drawingml/2006/main" prst="roundRect">
            <a:avLst>
              <a:gd name="adj" fmla="val 363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351E7E-AFA7-4E74-BB38-D055ACAB0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409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FC0271-9995-4C74-97EC-B20646470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25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餐饮商城分类选品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B2BFF7-9473-41DB-873B-AFEFE9061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F29BE7-0A3D-480D-956B-FF684EC26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68B7F2-9868-4AB6-A7E6-B9D9DCED3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890FE6-5C6E-4A2B-8985-11400B6A9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67B5AF-73BA-4EAB-9AAE-8AE46EEAB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D9896F-90FC-406A-BD19-E7FF25021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分类明确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09CA9E-A828-4286-BEFA-41EB66CD5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常用餐饮原料按业务品类集中呈现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94E3E0-D5D1-48A1-B88B-31733330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786EB0-B798-422B-85BD-9BC10344C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273C4A-5DAB-4D43-8EE6-A54738C05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FBCFB4-9732-451D-9569-FB9BE2FAA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信息一屏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3C19B4-49E8-4BEC-BF78-8AFD7782A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商品名称、规格、库存与价格直接可见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439C02-E615-4EFF-AF4E-D32D6674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AED200-C870-4072-8AFC-9A81387E7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C4CA3F-6EDE-49D7-B649-16681A321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E6A42E-3975-4A01-A906-52B6C5BB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快速加购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0FAFEC7-B37A-40E5-B888-DFD559ED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门店核对商品后即可调整数量加入清单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0DE19AA-3A4B-4987-BE2A-EECD9137A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1DE6942-C9DD-4B45-89E0-7CA3E16A0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让店长把时间留给门店经营，而不是反复搜索商品</a:t>
            </a:r>
          </a:p>
        </p:txBody>
      </p:sp>
    </p:spTree>
    <p:extLst>
      <p:ext uri="{BB962C8B-B14F-4D97-AF65-F5344CB8AC3E}">
        <p14:creationId xmlns:p14="http://schemas.microsoft.com/office/powerpoint/2010/main" val="12513346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E6AD6C0-7DAC-4B3C-B8F7-D71A2D200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335278-C93C-4216-AA86-F2AAB5EA3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从门店下单到履约闭环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5E6D1F-8CCC-425E-8195-CF6858E4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规格、编码与包装单位，把餐饮商品说清楚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33AF7C-B81C-45D3-91C9-A034E86E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商品详情集中呈现规格编码、销售包装、价格和库存口径，门店在加购前即可核对。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1F2B1E-D6BD-4AF2-AEE6-156C80536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9521A2-4F89-43A3-ACF8-C0186F937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554F7E-4D7B-4071-AB28-E92768DCB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2BBE5A-6D45-43EE-A473-CC4E35562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0DD5FA2-1173-4038-9732-1C51CE262D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9812fee05040f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453522" y="2476500"/>
            <a:ext cx="3989306" cy="3143250"/>
          </a:xfrm>
          <a:prstGeom xmlns:a="http://schemas.openxmlformats.org/drawingml/2006/main" prst="roundRect">
            <a:avLst>
              <a:gd name="adj" fmla="val 363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1E4EF1-BC5A-4173-A0BF-B8A27BC3F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4668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1983D7-0C09-448B-848C-A4EE05D7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14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餐饮商品详情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5BC438-5D7C-41D2-A7C9-180165599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2C5EC0-E195-4691-8045-D9E7E5E29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67C289-CEED-4D65-BBE0-554986A8F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67384E-8A2E-4FAF-8A94-73BDA457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F35336-A0B6-40B4-8580-9C1DF68CF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A65A5D-3B9D-4555-9767-465467F7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规格说清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C53D09-6D3C-4A7B-84FF-9E6C258D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鲜切肥牛卷按5kg/箱展示，门店理解实物包装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B242C5-D74F-46BA-BA14-4A2A544A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38D0BE-1101-4592-9BE5-6BA704229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FEB16A-C9CC-466E-90E8-B51EBBE42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46004A-F0BE-4427-9CA8-89AA6E77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编码可核对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863C67-65A9-4C4A-8C9C-7DE21D005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规格编码与商品名称同屏，减少口头描述歧义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C5B076-35D2-41A3-8D5D-088AFB3A5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0019DB-B09A-406B-A271-068D54F0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3DDFF0-F8A7-41F4-B783-FB6752803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DEFCA4-256B-47D5-B548-FF18231BB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价格先确认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6EFCCB1-4B55-4FEF-B894-FC7FCE601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优惠价、销售单位与库存口径在加购前可见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5F32FE3-8C1B-41ED-A204-6742438A3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538EDE8-5E94-4E31-A875-FB2767663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商品详情说清楚，门店下单与仓库拣货才不打架</a:t>
            </a:r>
          </a:p>
        </p:txBody>
      </p:sp>
    </p:spTree>
    <p:extLst>
      <p:ext uri="{BB962C8B-B14F-4D97-AF65-F5344CB8AC3E}">
        <p14:creationId xmlns:p14="http://schemas.microsoft.com/office/powerpoint/2010/main" val="140897404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047CDFE-62F8-4D76-B2C9-EE325A70F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6B6BD-058C-4A0D-9B2A-89A627DFF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从门店下单到履约闭环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70B6A2-DEA8-4754-AC65-580E6570F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先把商品档案标准化，再扩展组合业务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19437C-CFB4-40BF-948D-F3C9BA12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商品档案统一名称、规格、单位、库存与价格；需要套餐、BOM或组装时，可再从应用能力按业务启用。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9054E9-1107-46C0-BA55-37F71E51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232D62-DCF9-479E-A51B-A23451F57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702E9-BB8E-46B8-8671-8ABD74ACC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F5F767-3EA7-4F33-A34D-E3171712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314CEC5-B856-48C0-95BF-29D3D2D31D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a8285d2470412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476500"/>
            <a:ext cx="5577840" cy="3143250"/>
          </a:xfrm>
          <a:prstGeom xmlns:a="http://schemas.openxmlformats.org/drawingml/2006/main" prst="roundRect">
            <a:avLst>
              <a:gd name="adj" fmla="val 363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3801C8-D2FE-41BD-B3DA-8F05AE7E2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0190A9-8568-4DE9-AF9A-B106E178F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餐饮商品档案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52FED4-7185-40DD-95D2-2DA60B515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665DF1-5798-411F-9624-1ABC22B4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D7C17C-2F12-4820-8946-4BAE7FD1D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74AEC3-6FFF-4BC6-8051-B721BE523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328FBB-D664-408B-8394-64894C03B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96FE0F-1BB7-469A-B230-34524E882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商品先标准化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483FAD-617E-412D-8736-E3A2F254A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主料、辅料、调料和包材使用统一档案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50369A-2BD4-431F-91F5-0CEBBE622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967E60-4205-4C67-95C5-E6AAD3B44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9A90F2-70CA-448B-943A-32F50920F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6D1021-F8C7-41BD-A0F9-2DD78C28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字段同口径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49A099-19CC-4C48-AFB6-E3CDC81C5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名称、编号、单位与库存由总部集中维护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DA9E4C-1D90-4363-BC94-FC13B6C18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CD4464-7D1B-44CB-AE60-6C68E47FE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57F627-4129-4A20-9EFF-CD29A2C2A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518A4F-9488-494F-8FB2-887928A88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组合再扩展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34899FB-35F9-4C52-A974-564BE5D10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套餐、BOM与组装关系根据实际业务启用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FC1C99A-63ED-4FE7-9BEC-991C22560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C80C45-4ED7-47F9-A96E-9521EE43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先用商品档案打底，再按业务阶段扩展组合能力</a:t>
            </a:r>
          </a:p>
        </p:txBody>
      </p:sp>
    </p:spTree>
    <p:extLst>
      <p:ext uri="{BB962C8B-B14F-4D97-AF65-F5344CB8AC3E}">
        <p14:creationId xmlns:p14="http://schemas.microsoft.com/office/powerpoint/2010/main" val="50789684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5FC8576-FBB8-4BC7-AF1F-AEFAECE8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7BD072-89C1-4C41-AA28-7A3E381FA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 从门店下单到履约闭环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45BB48-C9C6-4A81-9EF3-E8385DC1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核对餐饮商品详情，直接进入加购与订货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E5F4B-492D-4A50-9837-2A2CA47B1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门店在商品详情页核对名称、规格编码、包装、销售价格与库存口径，再加入购物车。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1E56D9-7735-4357-A71B-3AF3EF652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EBDD1F-87FD-46CB-9955-C142BAF8B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511E0C-FCEE-46E6-9B9F-C86B3B04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BDF41E-8BC1-48E1-AF22-51A7C9DB4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8859F6B-D8C3-471B-9550-9E5BCB29CA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9c98d6ef364ba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453522" y="2476500"/>
            <a:ext cx="3989306" cy="3143250"/>
          </a:xfrm>
          <a:prstGeom xmlns:a="http://schemas.openxmlformats.org/drawingml/2006/main" prst="roundRect">
            <a:avLst>
              <a:gd name="adj" fmla="val 363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F3D2FE-7E6F-4848-A45C-0928E655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F4A5F6-7425-48B8-81FF-B84B5496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餐饮商品详情与加购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492E65-FB65-4CF4-8E37-7225E7CBD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819BB9-C1A1-4C58-B3EF-BEA3EF7BC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E4E435-C435-4F33-A4BD-77892511E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293C2B-6514-4A22-9828-8F2EAF66E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9EE521-A206-4290-8E53-BA1C3B94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2A8C46-99CC-4640-86A9-111545D4F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商品看得清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0FC851-FB57-4DF7-A03C-11DDB844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名称、规格编码、包装与价格集中呈现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0B55B8-744F-4876-A611-A9890150A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B312E5-2C00-4E6C-833B-A7927D6C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8058D0-86F4-433C-8009-5367FACC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E59268-3DE7-4D0D-BB56-A6D9FB7C8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加购有入口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6D92D7-816B-45B6-BB2F-48C5DF278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立即购买和加入购物车都在详情页可见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715E87-63BF-476C-B6F3-D034EE27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3BD44F-F735-4A03-9430-390598D8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748930-B08B-417F-9F84-CA25117AE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026801-2B4D-4825-98D0-48DA9F82E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订单有依据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755C62F-2608-4ECD-A490-79320DCEA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同一商品档案继续承接后续审核与履约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39BF8AD-3038-4BC2-8BD8-F9C3DF56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6244ACB-8128-4A0D-87CE-F1253AFB8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加购前把商品信息核对清楚，减少后续改单与沟通</a:t>
            </a:r>
          </a:p>
        </p:txBody>
      </p:sp>
    </p:spTree>
    <p:extLst>
      <p:ext uri="{BB962C8B-B14F-4D97-AF65-F5344CB8AC3E}">
        <p14:creationId xmlns:p14="http://schemas.microsoft.com/office/powerpoint/2010/main" val="33210182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ACCF61B-2058-46FC-81A0-B32746A4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6EDB98-571D-46A0-825C-040EE998F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 商城营销，让门店持续在线运营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2B18F7-8D86-4686-86D7-8922A20AB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促销不只服务零售，也能承接门店集中备货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0C2680-0D04-4A86-9AA5-F194A2CB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订单满减、商品直降、买赠、优惠券、套餐与预售，可用于新品铺货、旺季备货与周转活动。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D8774F-F9F4-4C4F-8F3E-46882CEEF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BA6ADE-D7EB-40B2-A4A3-AF78F995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64D768-C353-4AAC-86A2-AD404DD5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FABF91-BAA0-4786-BB57-C5126E11C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029450" cy="3638550"/>
          </a:xfrm>
          <a:prstGeom xmlns:a="http://schemas.openxmlformats.org/drawingml/2006/main" prst="roundRect">
            <a:avLst>
              <a:gd name="adj" fmla="val 41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6061AA6-009C-4699-9EDE-E7C77639AE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f59b647464529"/>
          <a:stretch xmlns:a="http://schemas.openxmlformats.org/drawingml/2006/main"/>
        </p:blipFill>
        <p:spPr>
          <a:xfrm xmlns:a="http://schemas.openxmlformats.org/drawingml/2006/main">
            <a:off x="1442085" y="2152650"/>
            <a:ext cx="5516880" cy="3448050"/>
          </a:xfrm>
          <a:prstGeom xmlns:a="http://schemas.openxmlformats.org/drawingml/2006/main" prst="roundRect">
            <a:avLst>
              <a:gd name="adj" fmla="val 3315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328712-D424-48D9-8B55-176B18AA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1123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A47BDB-F40B-41F0-8460-14BDFAF19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餐饮促销管理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3E4129-8826-4698-9E24-DC3D7B4BD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2768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EBC762-7A4B-4899-AB30-82D1DB16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52959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3C5FF8-3D8A-4813-92AC-71DBC7403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095500"/>
            <a:ext cx="348615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B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A81483-3432-465F-8AF8-7B461DF51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2860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357B6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AE5AD81-A30E-45DC-ADF4-7FAB9D9C07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70e74535da49ca"/>
          <a:stretch xmlns:a="http://schemas.openxmlformats.org/drawingml/2006/main"/>
        </p:blipFill>
        <p:spPr>
          <a:xfrm xmlns:a="http://schemas.openxmlformats.org/drawingml/2006/main">
            <a:off x="8267700" y="2362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2A0228-B91E-4EC2-BCAE-BAD5D234E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47900"/>
            <a:ext cx="2362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优惠券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609F63-4152-4B3E-8EDA-768E366B0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552700"/>
            <a:ext cx="2362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夏季饮品上新券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满1000减80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E9CA41-A090-4E9D-8A6B-0F9210A28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38500"/>
            <a:ext cx="348615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04F2C8-E49C-444C-8172-0ADF95516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4290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85C54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A8DB8E76-916A-4DB9-8AE9-F8710B8F7C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471a040bd646b0"/>
          <a:stretch xmlns:a="http://schemas.openxmlformats.org/drawingml/2006/main"/>
        </p:blipFill>
        <p:spPr>
          <a:xfrm xmlns:a="http://schemas.openxmlformats.org/drawingml/2006/main">
            <a:off x="8267700" y="3505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427109-A5A1-45E2-B38A-D12F900F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390900"/>
            <a:ext cx="2362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满赠 / 直降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638F11-1BCF-4038-8B94-F4F9E41EC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695700"/>
            <a:ext cx="2362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周末火锅备货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底料与冻品组合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D446A1-5E92-41F9-98BE-EBFBB9B41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381500"/>
            <a:ext cx="348615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1CB1AF-86F4-4EA2-83C2-4EC238E11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572000"/>
            <a:ext cx="476250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9933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0BE8A381-5B5C-4D41-8C3B-910D0C5389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bda6c422c24a97"/>
          <a:stretch xmlns:a="http://schemas.openxmlformats.org/drawingml/2006/main"/>
        </p:blipFill>
        <p:spPr>
          <a:xfrm xmlns:a="http://schemas.openxmlformats.org/drawingml/2006/main">
            <a:off x="8267700" y="4648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A957FEA-1F13-4D80-9F71-2DF330EF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533900"/>
            <a:ext cx="2362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预售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83BCE1-6664-4F9D-AFFA-9326889D2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838700"/>
            <a:ext cx="2362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门店提前锁定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节前大宗需求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344D06-3D66-4393-992E-CF85AEB8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5905500"/>
            <a:ext cx="73533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3A2C3A5-393E-4D6C-BCB3-EEAD1B43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943600"/>
            <a:ext cx="704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用活动引导门店按总部节奏备货，而不是只靠业务员逐店催单</a:t>
            </a:r>
          </a:p>
        </p:txBody>
      </p:sp>
    </p:spTree>
    <p:extLst>
      <p:ext uri="{BB962C8B-B14F-4D97-AF65-F5344CB8AC3E}">
        <p14:creationId xmlns:p14="http://schemas.microsoft.com/office/powerpoint/2010/main" val="42784413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EF4BFD4-879C-459F-8A39-AE7F2639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B67FD3-7038-4E14-B800-002869363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 商城营销，让门店持续在线运营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CC3635-FFDA-4EA8-9568-94AF383F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品牌商城首页承接营销，会员与账户能力按需配置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663F60-BF61-4AB8-9AAE-59A6627A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首页展示品牌Banner、餐饮分类和新品专区；优惠券、积分、预存款等能力可按版本与运营方案配置。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687496-03BE-4B35-A0D7-0B53E811F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4C6DC9-56DA-46B3-9779-76651078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0220DC-A390-45E8-AFC1-F2A7A6369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202AAC-F030-4058-9273-ED9BE42A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B9FACF2-4249-4713-899C-97452E7DFE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ea3eb2dcc4800"/>
          <a:stretch xmlns:a="http://schemas.openxmlformats.org/drawingml/2006/main"/>
        </p:blipFill>
        <p:spPr>
          <a:xfrm xmlns:a="http://schemas.openxmlformats.org/drawingml/2006/main">
            <a:off x="3643967" y="2133600"/>
            <a:ext cx="1608417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CF816B-6F8F-436A-B6B7-D05D5706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CF77D8-6A58-425A-AC78-9EDD2B61D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餐饮连锁手机商城首页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00007C-79DA-4385-972F-A8EF080C4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FE672B-E0FF-4F46-9FAD-A730CCAC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23BC6A-C8BC-44C0-B5B9-5F710EAC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82E17A-AD0B-4320-8A2A-0B66241E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1EB20E-0A95-4BC3-9900-51625B371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77CD16-D983-4477-8323-B60A635B7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品牌首页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7DABF6-9CB6-4BCB-B914-9394AEC3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Banner与装修内容集中传递品牌和服务信息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4E5CAB-D5BA-496F-870C-9DA4DEE4E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E3B88A-F8C2-4A63-A43B-045C40B17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635E79-85E6-46A6-92B1-8ACDBC7E7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459C8A-4134-4F37-88A9-7559A3693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分类与新品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D9B196-43AD-4B26-8E47-F1704CC0A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常用品类、新品上架和重点商品直接触达门店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51D38E-FA2C-4AF7-AE57-63BBA75D1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AB28D8-9A82-4CC7-9782-3AAFDC40C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575DF1-C80B-47B2-A5C6-6BB5E7508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59F760-B0E0-4FA2-BB3A-896A994A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能力按需叠加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19E327A-2DF0-484B-B616-FE422B74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优惠券、积分与预存款根据经营阶段配置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6BA92A7-1917-4BF5-854E-FF1DE5F6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656B5C1-83EC-4AB0-B750-F9A4FF160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先用首页承接品牌与商品，再按经营阶段叠加会员运营</a:t>
            </a:r>
          </a:p>
        </p:txBody>
      </p:sp>
    </p:spTree>
    <p:extLst>
      <p:ext uri="{BB962C8B-B14F-4D97-AF65-F5344CB8AC3E}">
        <p14:creationId xmlns:p14="http://schemas.microsoft.com/office/powerpoint/2010/main" val="169883260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79C3F3B-C3F6-46CD-9DFB-5381D346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37D3DB-6EF8-4AC1-BD8F-B26147251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642D59-B930-4C94-93A1-703C95AD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门店订单集中呈现，总部才能看清待履约需求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65F036-5265-4690-8972-B5E0C3CC1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订货单列表集中呈现客户、金额、交货时间和流程状态，让中央厨房与仓库少翻表格。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2298CE-C1EC-4C53-AD46-2297D4398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7F4299-EDDE-4BD5-86B3-27638346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E6CDA8-ED74-4E2E-8419-A8F9BF3D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228A53-C150-4745-8149-8A249C90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05D12CE-8108-4986-8032-3C79EDBBBD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de3d6bc1d54968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43FEE5-888B-4E98-93E2-AC6ACDF04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37C205-6416-457D-8681-6DFB20297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餐饮订货单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74EFEB-F69B-4E9D-90D9-D10DFEB68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5BFF87-6BBE-465C-8A47-57E3A0625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E796C0-D383-4A0F-8542-4CAA5C6C7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70040E-5AEA-4FC8-9B6E-80578FAD5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83EF69-A7C0-4EDA-AADA-74599A85B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EB48B1-51AD-49DC-B101-9D34CD38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按门店追踪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B92B07-30DC-4EB6-B622-F756DBB0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直营、加盟、团餐项目的订单与金额集中查看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2B6F71-FDE2-4EC9-915B-90CF6DBF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057860-97E6-4B1F-BA84-D5E25AF7C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53EE66-A706-4C4B-8698-BD2DB1015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F05154-21FD-4B24-A1E7-54AA9DAA2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按状态跟进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896E5A-E2DF-49BC-B145-1D97EF424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待确认、待审核、待出库等流程状态清楚可查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3FA3CC-D94A-4BE7-855F-F68D48EA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F999AE-EC2A-43F1-B8F6-8FD5DBEE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A30E92-F983-4B95-B326-DEBD8B271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69B743D-F1EC-4C5E-A7D9-6200AF24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按交期组织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AA0A09-8CD8-44CB-8D2D-EAF23CDA3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结合交货日期与门店需求安排备货节奏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8FB5F0-9CD1-4DBE-B1BF-7CDA9F53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14E0423-C6DB-4ADC-B99E-2A0A3DC91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订单先集中进入系统，再进入仓库、中央厨房与采购准备</a:t>
            </a:r>
          </a:p>
        </p:txBody>
      </p:sp>
    </p:spTree>
    <p:extLst>
      <p:ext uri="{BB962C8B-B14F-4D97-AF65-F5344CB8AC3E}">
        <p14:creationId xmlns:p14="http://schemas.microsoft.com/office/powerpoint/2010/main" val="164744300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A5C587D-F2C8-4C1B-A01A-A85EC5B44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AFD95A-5271-4AEF-904E-A42253393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F37FAD-900D-4246-BE24-5A9036B6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每天先看清门店订什么，再把商品需求汇总起来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2B081-9CCD-43C1-B230-9D0EB5DF6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466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看板同时呈现今日订货概况，以及客户订货与商品销售情况；需要时可进入按商品汇总，按商品、规格、数量、单位和金额形成采购与备货清单。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81EF40-F0A1-40C6-A4DB-C68F239F3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C969FC-AB72-4D56-B782-3C5FF2835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58A3AA-FC46-4925-85C1-CAAE9DA6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6AA015-378A-4AF5-8061-800D35801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E349345-9CFC-4917-ACDB-24F0831DA5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ef530ab3734774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4294D3-01F2-438E-9096-4B03CE369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CB55B4-291B-4B2B-BD5C-9F0C848A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订货看板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36A816-D18A-4133-8795-734FEE806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82B67A-760B-4967-9432-B63A2CDF0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750042-E21D-49DF-8F37-959B6354D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D635CF-D2D1-4ED3-88F6-39B78CC16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FB0513-BD47-4EB4-A0E6-957E90A1E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6B46FD-426D-4620-830F-A01077797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先看今日概况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3C3C38-7B87-4FBE-8461-B1EAECF30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订货单、下单客户与待处理事项集中呈现，优先安排当天履约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D0843C-BADE-4B6B-841C-C5A9767C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B0F652-B44D-4D43-9F3E-8B9D745EF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A54DF3-0603-45F6-AD67-2394CF068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531FE3-81C1-4C5F-84B4-8BFAFAED7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再看商品需求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6F838D-D124-4E51-BD1C-325E48C53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结合订货与销售情况确定食材、包材备货重点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9CA695-4AB9-4953-AA58-66501BD9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F3DEBD-A8B6-4DC7-ADB7-62C697EEF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6479B0-BDAB-4367-A467-2BF01BB5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AAB34F-5834-4D76-B388-B9ECFB772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进入按商品汇总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7FC193D-AA54-43DF-A958-B7D70689F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可按商品、规格、数量、单位和金额进一步汇总与导出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3DFF2A0-6406-4B65-B814-8C67CCAC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F6ADF0F-EBF4-4401-A77C-0F0C1AF3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先把每日门店需求收口到商品与规格，采购和备货才不会被多张订单带乱</a:t>
            </a:r>
          </a:p>
        </p:txBody>
      </p:sp>
    </p:spTree>
    <p:extLst>
      <p:ext uri="{BB962C8B-B14F-4D97-AF65-F5344CB8AC3E}">
        <p14:creationId xmlns:p14="http://schemas.microsoft.com/office/powerpoint/2010/main" val="151757202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0AA1152-9D6E-44F8-AA54-69B37C26A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3E27FB-7974-4BA0-9A87-E7BD4056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2491CF-F6FF-4BFB-8F6F-4FB35B404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订单需求与库存，共同形成采购参考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A47D8E-A303-4DCA-8D3C-3FBD1D82F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智能采购页呈现订货数、可用与系统库存、采购中及已出库数量；采购员确认数量、供应商和单价后再生成采购单。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8BD525-D983-412A-9F93-67FEF3D9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917DDB-7966-4AA7-A504-D6289F0C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2C3774-86E1-47FE-B861-49488F73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C68E4D-5859-448E-B1BA-47116B253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FCF98EA-C997-4B69-99AC-82456723EC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83ece85657495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476500"/>
            <a:ext cx="5577840" cy="3143250"/>
          </a:xfrm>
          <a:prstGeom xmlns:a="http://schemas.openxmlformats.org/drawingml/2006/main" prst="roundRect">
            <a:avLst>
              <a:gd name="adj" fmla="val 363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158E2C-D5E6-49AC-9444-E785FFD9D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B553D1-CC8D-4C1E-A466-56E6E87B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智能采购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A11D53-5971-4A02-A8AC-CFF080756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C5C3BB-2C9A-4262-B6A5-48EDF3E2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AA040A-B3E0-4F9B-9F14-41A1E4B8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DE34B5-7078-4B02-90EF-BAAEFA375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64FC77-3E6E-4521-915E-549AB87A9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89F543-4618-4571-AC82-A71F9BEE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先看缺口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8FAA57-5DBE-4A47-9229-AF92BB06A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订单需求与库存口径放在同一页，采购重点更清楚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1B2CE4-3884-4AA6-BB15-09DFF03CB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8BBB20-46F7-46E4-ABB2-FE0994FC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2F239F-73D0-4EBA-85E9-2D77263A3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2650CA-194E-4420-90A2-C6FA28329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采购数可确认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37995D-B1EE-4675-9FC4-5479DA6A2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支持按订购数采购，也可由采购人员结合经营情况调整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D1AAC8-DE20-459F-ACEA-BA6961848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640704-2913-4603-B283-7D992114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3B0A0BD-69CA-4F41-BA8C-5B89EFA7D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6F3CDB-8534-412B-B913-6C7776664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按供应商落单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E0BE32E-C909-4B2A-9906-4BD7E2EC3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确认后可按供应商组织采购订单或采购需求单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B81B6A-6C8B-44E7-8AAF-06D60123A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17DFB3E-869F-4C1C-AEE1-9B8715489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系统给出统一采购依据，采购人员始终保留最终确认权</a:t>
            </a:r>
          </a:p>
        </p:txBody>
      </p:sp>
    </p:spTree>
    <p:extLst>
      <p:ext uri="{BB962C8B-B14F-4D97-AF65-F5344CB8AC3E}">
        <p14:creationId xmlns:p14="http://schemas.microsoft.com/office/powerpoint/2010/main" val="127340413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56563DD-D141-4A59-86FE-6B4C331D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7629BC-B371-40D0-AD71-CD59FC7E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51D8FF-8D5C-4578-B936-269BD99FA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把每天的订单趋势，沉淀为持续采购参考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86B54F-BB57-47B6-B035-BD5BA6D94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今日订货汇总解决当日备货；订单统计进一步呈现订货笔数、客户数、订货金额和按日趋势，帮助采购持续看清波动与节奏。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300615-7F67-47B7-9CE9-44A7DF8D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2EBC6B-82C0-4234-8437-6836C50B4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26B375-8195-49FB-B00D-930A31FE8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F6EC85-0443-4D1C-8D79-B7B2B98FF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8A2BA76-886F-4EE7-810F-49CC9FB681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5fa2c75ab6453b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4FC7F4-DE66-4849-BEC4-B8CD53CD1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014F74-92DF-46B6-ACF5-795A9B8FF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订单统计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A602BC-7F3A-457B-BA72-6A7E85132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B8CDCD-271E-4C6E-9528-77600D499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38F955-DB5B-4967-8FE9-75B9AB2A6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392D10-BB73-4C24-BE18-FFFB4C1B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0A2D51-680D-464F-AE52-121FA763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45997A-447B-4311-B7E2-73572B126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看订货规模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10DD45-B61E-438C-AA18-1FC2946C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订货笔数、客户数与金额形成持续的需求基线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59FA8E-B5D1-47BA-8142-41FBBCDC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74EFCF-7994-497F-9517-8DDD8CD0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9E97AB-71CA-43A5-AA29-7D05FD442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61500C-22A8-4BA9-B553-34253065E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看时间趋势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511EF1-6273-4D1F-8DE0-96F34873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按日、按周、按月观察订货波动与旺季节奏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90C8DD-E6AC-4E2E-B35E-B66C7D98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D46BDB-B53B-4A20-922D-C73D5F6C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D7ED3A-2EE0-4A6C-B79F-F58E68D41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1D50606-6BD9-4011-89BF-37F88C1B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优化备货节奏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8A567F0-4CC5-458F-8928-E21F25209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结合实际库存与供应周期，由采购人员持续复盘并确认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096CF20-271D-4F73-B5C9-093DC22F6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59FCC0E-413A-4660-BC0B-F97BC866B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当天先汇总、当下做采购、长期再用趋势优化备货节奏</a:t>
            </a:r>
          </a:p>
        </p:txBody>
      </p:sp>
    </p:spTree>
    <p:extLst>
      <p:ext uri="{BB962C8B-B14F-4D97-AF65-F5344CB8AC3E}">
        <p14:creationId xmlns:p14="http://schemas.microsoft.com/office/powerpoint/2010/main" val="190335660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A088DB2-B00D-42E3-BA02-CEEAD5DF2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5188BB-87C9-45CF-B24D-5E49A316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F2ECF5-88BA-435F-95FB-8B3EDA425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库存数据，为中央仓与区域仓协同提供依据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4E43A5-A118-4A86-8AC3-1EA3D2739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页面展示商品所属仓库、可用库存、系统库存和基础单位；多仓调拨能力由这些库存数据驱动，并按企业启用能力配置。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0E2486-4FB0-403F-A2B3-0E20B0DE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7ACEC2-1937-4F09-B448-0DB88E2B0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79A1A7-528E-407B-8892-D05989F4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4A5DD7-03D9-42F4-BDF5-7EF6B6D6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C25E98D-361A-4FF9-A9A6-D8D749523C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642f2c58614ea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476500"/>
            <a:ext cx="5577840" cy="3143250"/>
          </a:xfrm>
          <a:prstGeom xmlns:a="http://schemas.openxmlformats.org/drawingml/2006/main" prst="roundRect">
            <a:avLst>
              <a:gd name="adj" fmla="val 363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DD91F3-2B00-484D-BF57-405DB7F1C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177F11-E971-4A64-BA54-E994C16E0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商品库存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57E6E8-AE67-4E62-9DD9-ED5170453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ADF8EB-1ED8-4D4D-B505-D8582C3AE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C2A893-2AF7-493E-B1F3-25E2BC3FF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ED84F1-53FC-49D6-8D3D-7E67D6FE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14C518-5F39-4384-A81C-FAC1C7EF6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A2C06E-D0D3-4032-9C30-D4E26F16E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库存按仓查看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ACBE98-0856-4B17-B7FE-D59B699B5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商品所属仓库与可用数量集中呈现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D27CB9-D975-4EBA-8B83-55BE752E0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2E604B-6D1A-402E-8FAF-CE880F3A3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4DB9C6-7296-4190-A7AD-33C40A178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6128D1-DBA7-4F99-A06F-D03696BCD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数量口径统一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96E616-976C-46FB-87EC-2D2989E29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可用库存、系统库存与基础单位便于核对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230CF5-AEBF-4CFC-8C8C-18718C129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A31366-014E-4BE5-A424-7B3B186E0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28D628-1D41-4014-8E42-43619D658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C3DD370-6807-4FCE-98F2-32F592B2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调拨按需配置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FB3795-DF67-4DC7-9288-720244BC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启用多仓后，按调出仓、调入仓和调拨单据执行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9E4CE89-6DC4-46B5-8FF1-030395A45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301B812-953A-4F90-8262-6B6BD81F2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先看清各仓库存，再按启用能力组织跨仓补货</a:t>
            </a:r>
          </a:p>
        </p:txBody>
      </p:sp>
    </p:spTree>
    <p:extLst>
      <p:ext uri="{BB962C8B-B14F-4D97-AF65-F5344CB8AC3E}">
        <p14:creationId xmlns:p14="http://schemas.microsoft.com/office/powerpoint/2010/main" val="98171647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65D6D72-6F86-4078-BA6C-964B8D82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D63FC-18F4-4F6E-BD7E-91F7BE81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9941CA-0BCF-40B7-8820-C2850D36D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短保食材管理，从库存基础开始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2A3C74-41C7-4D3F-9D2B-7E6074CE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库存页统一商品、规格、仓库、可用数量与基础单位；批次、生产日期、失效日期和临期预警按企业启用能力配置。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A57895-A337-4C02-81B6-67A0D23D3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C78748-B806-412E-B556-56EBB1489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4A9FA4-2361-4150-B9D0-C26AAE3D2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BDDD3E-3635-40CA-BC91-09ED2E65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1113E9B-7FD8-480B-A900-7FC3FD1DFF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abbac8e56f462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59255" y="2476500"/>
            <a:ext cx="5577840" cy="3143250"/>
          </a:xfrm>
          <a:prstGeom xmlns:a="http://schemas.openxmlformats.org/drawingml/2006/main" prst="roundRect">
            <a:avLst>
              <a:gd name="adj" fmla="val 363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9602CD-417E-4890-BDAA-981DDCD93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E2341C-633C-423C-97A9-0AECCF373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商品库存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E328A3-0104-4896-9EE2-E9C523ED0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D1ED64-B901-429A-82CD-3E72373BE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1D7EFE-676B-4E92-86B1-659393E06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7A51B1-91ED-431D-819B-64539EB21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1F945E-C33F-435C-B1B0-64C2D9BFB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613191-7E4F-4612-9BAE-6110EE063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库存基础清楚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7F9DD4-8CF1-476F-AF12-23968AB9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商品、规格、所属仓库与库存数量保持同一口径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815593-9B0D-4539-B28B-4B55F6ED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532114-1A54-4D99-955B-7F961F275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3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198C17-9F5C-40FF-A4FE-8D41DE93D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44C3E2-9998-42BA-89D2-9A41EE0D8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批次按需启用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4B891D-42EF-432E-8FF3-48A68124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需要时记录批次、生产日期、失效日期与数量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E9A4B3-3A43-4E6B-B99D-B34EF95B3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4C3EDB-1694-491A-9D52-17E52A1F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7FC2D2-31D9-4065-AE11-4E6A3CD1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E4C144-51D0-4A57-A1F5-BE67F05D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效期策略可配置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151FEC3-EF14-4A47-9CA4-34A4FD7D2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临期预警与出库策略结合企业实际流程执行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71AD933-3EE8-4E49-BE19-AA0E4ADFF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B4BC669-32BF-4782-BD78-EF5653A54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由库存数据驱动，批次与效期能力按需配置</a:t>
            </a:r>
          </a:p>
        </p:txBody>
      </p:sp>
    </p:spTree>
    <p:extLst>
      <p:ext uri="{BB962C8B-B14F-4D97-AF65-F5344CB8AC3E}">
        <p14:creationId xmlns:p14="http://schemas.microsoft.com/office/powerpoint/2010/main" val="137696081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F9CDA86-659D-4D34-A1EC-884168591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194587-21C9-4E06-A38C-60F0DB32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308037-4C9D-47DC-A1E1-C1D562103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出库任务直接落到仓库人员手机上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E20234-3217-4FEA-925A-2C243199A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仓库按出库单查看客户、仓库、预计时间和责任人，跟进待审核、待发货与已完成状态。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79E2E7-628B-431E-953B-71B689613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E11AD4-CD75-43BD-958F-E24CEA253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FCAFA8-E761-4B67-A800-EA09F33A9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DD63A-B5BA-4830-9BFE-3E1473F5A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81200"/>
            <a:ext cx="2266950" cy="403860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9AACFD-3510-4ABE-AE41-1A35BA575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7152" y="2038350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F68E52C-9B05-45B1-B105-50B4EE5570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612a2aa5c041df"/>
          <a:stretch xmlns:a="http://schemas.openxmlformats.org/drawingml/2006/main"/>
        </p:blipFill>
        <p:spPr>
          <a:xfrm xmlns:a="http://schemas.openxmlformats.org/drawingml/2006/main">
            <a:off x="982324" y="2114550"/>
            <a:ext cx="1864402" cy="379095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DA0BDB-1D76-4616-AE75-6C4C77D3D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58165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2EEA72-FFAB-4BDC-90A4-94FD8FB25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6007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E8D94F-B69B-4762-9665-B2E4305C0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133600"/>
            <a:ext cx="796290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707046-378E-4E02-AA92-A82538E63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41935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一张出库单，给现场四个明确答案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443EEB-B0F9-466B-8119-8A5E541AF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1432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6AF46D-90FB-45EF-B5A0-C4B7C4E2D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1623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BE6B8F-B336-4EC3-AD85-9ACD005D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1242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处理哪一单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61D5B0-A6E6-47D5-AF5B-4937D5EF7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467100"/>
            <a:ext cx="2647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客户、出库单与预计出库时间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DCFDB7-1CD9-4E22-8CEF-45C95477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1432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D8B266-7D2D-44E6-996A-F4C563F15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1623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AE44D4-2BFD-4989-8887-F153A8598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1242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从哪里发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7E2339-C52E-4194-8216-DDDA3F58B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467100"/>
            <a:ext cx="2647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出库仓库、发货位与配送区域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AE3548-FDFC-4A3A-B7B7-8AF10CDA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133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354DB2-C53C-404E-8E41-E11DC6543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152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241270-E1F4-437E-8A9D-E458775D9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1148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进行到哪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049975-9B5B-4945-BF19-10BEA03E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457700"/>
            <a:ext cx="2647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待审核、待发货与已完成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FAAAE5-016A-45CC-8FC5-E2B7B028D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133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4369245-C7F5-4848-97C5-AFA1522D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152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D1D4DF7-63AA-4DD6-A0B6-AAD651609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11480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谁来负责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45CF32B-0FC3-41F7-8841-C2D2EFF47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457700"/>
            <a:ext cx="2647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拣货人、责任分组与单据状态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51213CF-55E0-40B3-A44E-D73ABD36A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753100"/>
            <a:ext cx="5143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AA2E8B8-3321-493D-B084-798530930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5791200"/>
            <a:ext cx="483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出库任务在线，仓库与总部共享单据状态</a:t>
            </a:r>
          </a:p>
        </p:txBody>
      </p:sp>
    </p:spTree>
    <p:extLst>
      <p:ext uri="{BB962C8B-B14F-4D97-AF65-F5344CB8AC3E}">
        <p14:creationId xmlns:p14="http://schemas.microsoft.com/office/powerpoint/2010/main" val="13476550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5B61BD5-549C-4642-AE98-CCF595EF38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6a1a863bc8425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F496BB-2463-4A32-B211-FB6155AB4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F28">
                  <a:alpha val="95000"/>
                </a:srgbClr>
              </a:gs>
              <a:gs pos="48000">
                <a:srgbClr val="06313A">
                  <a:alpha val="74000"/>
                </a:srgbClr>
              </a:gs>
              <a:gs pos="74000">
                <a:srgbClr val="06313A">
                  <a:alpha val="16000"/>
                </a:srgbClr>
              </a:gs>
              <a:gs pos="100000">
                <a:srgbClr val="06313A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82E66B-958F-4846-91A5-38E7CD4CB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"/>
            <a:ext cx="23812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9A3406-CCB7-404D-AF87-6B0656B8D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"/>
            <a:ext cx="2228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7F6F4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D9FE76-B087-4F75-932E-932406214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5810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配送任务、司机执行与回单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形成同一条履约链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98CDB4-4C7D-4A76-B59F-1158B6371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00300"/>
            <a:ext cx="533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从出库任务进入配送，记录出发、送达与回单；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门店与总部都能围绕订单查看进度。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041E73-91F0-4B0E-8F72-E6A319F4D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200150"/>
            <a:ext cx="2266950" cy="4095750"/>
          </a:xfrm>
          <a:prstGeom xmlns:a="http://schemas.openxmlformats.org/drawingml/2006/main" prst="roundRect">
            <a:avLst>
              <a:gd name="adj" fmla="val 10084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5A1B26-AC07-4D40-8F1E-E329FE11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3652" y="1257300"/>
            <a:ext cx="63474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A088D15-C40C-41E3-8D71-A993FE28BE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4289ca62694c0c"/>
          <a:stretch xmlns:a="http://schemas.openxmlformats.org/drawingml/2006/main"/>
        </p:blipFill>
        <p:spPr>
          <a:xfrm xmlns:a="http://schemas.openxmlformats.org/drawingml/2006/main">
            <a:off x="7254771" y="1333500"/>
            <a:ext cx="1892508" cy="3848100"/>
          </a:xfrm>
          <a:prstGeom xmlns:a="http://schemas.openxmlformats.org/drawingml/2006/main" prst="roundRect">
            <a:avLst>
              <a:gd name="adj" fmla="val 7273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4EAFCB-305A-4D0E-AD00-354BD757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8075" y="485775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1C1419-C290-4EE1-A32B-FADC62212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8768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手机管理端界面示例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81620E-1882-426B-9532-2AF0D9E61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8729CE3-E761-496C-A4F0-2A591F7817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02af10ee3c43bf"/>
          <a:stretch xmlns:a="http://schemas.openxmlformats.org/drawingml/2006/main"/>
        </p:blipFill>
        <p:spPr>
          <a:xfrm xmlns:a="http://schemas.openxmlformats.org/drawingml/2006/main">
            <a:off x="876300" y="3676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457E1E-55AA-4767-A4C5-823696E88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66712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创建任务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28FD34-AC76-46AC-A996-D05D0822F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52425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342199B-D93E-4247-9499-032388B1BA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7cafbbf5014d8d"/>
          <a:stretch xmlns:a="http://schemas.openxmlformats.org/drawingml/2006/main"/>
        </p:blipFill>
        <p:spPr>
          <a:xfrm xmlns:a="http://schemas.openxmlformats.org/drawingml/2006/main">
            <a:off x="3276600" y="3676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48B8F6-89E2-4412-9ECA-8F7C6BDB0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66712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司机执行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C22E9F-953C-488B-8D7D-B3CE8FE93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4340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475247C-A65F-4349-B240-CC47E6C932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94b496871e4753"/>
          <a:stretch xmlns:a="http://schemas.openxmlformats.org/drawingml/2006/main"/>
        </p:blipFill>
        <p:spPr>
          <a:xfrm xmlns:a="http://schemas.openxmlformats.org/drawingml/2006/main">
            <a:off x="876300" y="44958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2BD49F-EEA5-444E-99D2-933778B5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48627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门店签收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AB4D37-05DE-492F-A7CD-45123238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4343400"/>
            <a:ext cx="21526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>
              <a:alpha val="11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0A5C397-88C6-4024-B452-097E57F98D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94e5a49b074fd2"/>
          <a:stretch xmlns:a="http://schemas.openxmlformats.org/drawingml/2006/main"/>
        </p:blipFill>
        <p:spPr>
          <a:xfrm xmlns:a="http://schemas.openxmlformats.org/drawingml/2006/main">
            <a:off x="3276600" y="44958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E3C516-C5DD-4CE4-92C0-8E4CF4E6A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486275"/>
            <a:ext cx="1352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回单归档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F4553A-9628-48B9-B64B-2AAA6EF95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95950"/>
            <a:ext cx="62484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01AD22-7CF8-4961-9246-3B69147D3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34050"/>
            <a:ext cx="5943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配送任务、送达与回单统一留痕，门店与总部围绕订单查看进度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55AD25E-0563-4B74-ADD0-D18E09306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5A25F6-CE0B-4DE0-9C60-0745989FC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951687-9B38-4942-9BCD-4AFC2F6D1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01634694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1E33419-26C5-4F94-9BE3-91565E74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78C049-97A6-4F34-B863-4BAF14A90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 订单真正走进仓配与财务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3EDC22-241D-4944-A9AE-10F21CA0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订单、收款与客户应收按同一依据核对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A99E50-0009-4B30-A91C-2F560C2AA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客户应收页汇总客户结余、订单应收、收款待审核、订单笔数和订单总金额，减少月底翻单。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A6BF4D-4065-45CF-B830-088DDEA4D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51A459-0CCD-41D6-B6EF-567C99640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670659-F29A-4EC9-9D6F-74381F67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22E8DE-1C93-44B5-B125-1C86EE3F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0905DA5-22E4-49A0-8012-3D3D4DDAE6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11da76a22e466f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E4033E-14F1-4C88-B0E5-6510E4FD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257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E080AC-5391-485E-A8A5-F1B4C1CD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客户应收与对账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D1DEA7-F29A-4BAD-A088-C7B7717A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9A57BC-A82D-4BC0-9D79-1D42F8418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9C2637-E595-4566-A6C7-A4EFEC4F7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0CEBF6-FBBD-4125-9B8D-279573F8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D5898B-58ED-4F78-98EC-78B534E0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4C1B69-E95E-44C6-B89D-FBBF2357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订单有依据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246AF4-2279-4AC0-A5F5-9746DA20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商品、数量、客户价、配送与收货信息在同一订单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2E9D9D-B9C1-41E5-9B7E-EEBD0366B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0B54A3-F5B6-4B7A-A178-E349A0B2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11A708-3699-4EB6-BF37-20886EC7D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80AAAE-2C30-49B1-950B-E6C20D206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收款有记录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674A16-ED8A-4249-A6EA-61B9944D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付款方式、收款确认与预存款消费可查询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0B481B9-5D8B-4333-BAEC-F22690176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9E6486-482E-44B7-99BF-E2B5F94BD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9B9A06-A43A-4FC3-834F-DD6965966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9D8995-5DD1-4C9A-9AB3-ADF59D2C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客户账可跟进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F96D57D-7510-4252-8FDE-DD11E629F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应收、额度与对账口径按企业方案配置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76C0AC-7258-4F28-A01D-F086516C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FF3874-123A-46DA-A1DD-5858C1734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月底不再从聊天记录、送货单和多张表格里拼口径</a:t>
            </a:r>
          </a:p>
        </p:txBody>
      </p:sp>
    </p:spTree>
    <p:extLst>
      <p:ext uri="{BB962C8B-B14F-4D97-AF65-F5344CB8AC3E}">
        <p14:creationId xmlns:p14="http://schemas.microsoft.com/office/powerpoint/2010/main" val="39998023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1435044-ED06-483D-90D0-05309C2EE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F26B07-8292-4C46-A799-DB037399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9F5F3"/>
                </a:solidFill>
                <a:latin typeface="Microsoft YaHei"/>
                <a:ea typeface="Microsoft YaHei"/>
                <a:cs typeface="Microsoft YaHei"/>
              </a:rPr>
              <a:t>05 手机管理端：现场就是办公室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94807E-7174-4AC4-A01C-8BBF3C35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老板、业务、仓库与配送，围绕同一订单移动协同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F13E8B-E746-41A6-BF7F-928FFB604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C8DDE0"/>
                </a:solidFill>
                <a:latin typeface="Microsoft YaHei"/>
                <a:ea typeface="Microsoft YaHei"/>
                <a:cs typeface="Microsoft YaHei"/>
              </a:rPr>
              <a:t>手机管理端不是缩小版后台，而是把经营概况、开单、客情、出库和配送任务带到现场。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77ADCC-67A6-4F4A-B6EE-91ACCAEA8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DD7ECF-74D1-47B3-AC64-9327C7BE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03AB88-BB9E-4C07-8DC9-2145169A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234A30-9AA3-4B76-853C-B0B0D636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1981200" cy="382905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AD64AF-FE26-4194-BA24-73D144D4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9032" y="2000250"/>
            <a:ext cx="55473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858FC1E8-9DF8-40F9-8100-41FCE7C910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f531d385bc409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95728" y="2419350"/>
            <a:ext cx="1761344" cy="3238500"/>
          </a:xfrm>
          <a:prstGeom xmlns:a="http://schemas.openxmlformats.org/drawingml/2006/main" prst="roundRect">
            <a:avLst>
              <a:gd name="adj" fmla="val 842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21B981-BE33-4479-921B-38C95F997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33400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370FD7-FB7E-4028-8606-0C6F49A88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5305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手机经营核对流程示例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1FBC10-5D5B-4BB5-807D-DD2FBFF4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1943100"/>
            <a:ext cx="1981200" cy="382905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15031F-67BA-462E-908A-45DF144D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7882" y="2000250"/>
            <a:ext cx="55473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5E3FA4FF-6D04-40C2-B035-42B5868614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c401b730af4369"/>
          <a:stretch xmlns:a="http://schemas.openxmlformats.org/drawingml/2006/main"/>
        </p:blipFill>
        <p:spPr>
          <a:xfrm xmlns:a="http://schemas.openxmlformats.org/drawingml/2006/main">
            <a:off x="3024578" y="2076450"/>
            <a:ext cx="1761344" cy="3581400"/>
          </a:xfrm>
          <a:prstGeom xmlns:a="http://schemas.openxmlformats.org/drawingml/2006/main" prst="roundRect">
            <a:avLst>
              <a:gd name="adj" fmla="val 842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693500-CC98-48A9-8183-76F36AB7E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533400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63146E-03A6-4A22-8A7C-D485170EA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35305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手机管理端界面示例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B8C166-F4F0-4E0B-80BF-FEBD552F5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943100"/>
            <a:ext cx="1981200" cy="382905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7A91D3-3D5A-4C8D-AE0F-28EF7E791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6732" y="2000250"/>
            <a:ext cx="55473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2D006EA4-3309-433F-9774-21CC133187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09d27902514f03"/>
          <a:stretch xmlns:a="http://schemas.openxmlformats.org/drawingml/2006/main"/>
        </p:blipFill>
        <p:spPr>
          <a:xfrm xmlns:a="http://schemas.openxmlformats.org/drawingml/2006/main">
            <a:off x="5253428" y="2076450"/>
            <a:ext cx="1761344" cy="3581400"/>
          </a:xfrm>
          <a:prstGeom xmlns:a="http://schemas.openxmlformats.org/drawingml/2006/main" prst="roundRect">
            <a:avLst>
              <a:gd name="adj" fmla="val 8421"/>
            </a:avLst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07FF03-D724-40EB-B481-06D7B0E61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533400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129142-18D4-4C44-8813-54E47E7F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35305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手机管理端界面示例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D79D73-62A1-4A5E-B9E3-322DEF84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1943100"/>
            <a:ext cx="396240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9FD387A7-9E5C-43C2-8D2C-5D82E22DC7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51611d7d1f4d7f"/>
          <a:stretch xmlns:a="http://schemas.openxmlformats.org/drawingml/2006/main"/>
        </p:blipFill>
        <p:spPr>
          <a:xfrm xmlns:a="http://schemas.openxmlformats.org/drawingml/2006/main">
            <a:off x="7696200" y="20764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F521B2-3228-4F41-AE50-9F123868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047875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A89A89-7E67-4456-85B2-5EF04A85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057400"/>
            <a:ext cx="2247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CDE0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DE0E2"/>
                </a:solidFill>
                <a:latin typeface="Microsoft YaHei"/>
                <a:ea typeface="Microsoft YaHei"/>
                <a:cs typeface="Microsoft YaHei"/>
              </a:rPr>
              <a:t>经营概况与趋势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526D64-2EA5-4EA3-9163-DA80FA2F7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686050"/>
            <a:ext cx="396240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C33BAECE-DCD1-4630-A9DC-5CEFC44CDD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4dd67cae004da1"/>
          <a:stretch xmlns:a="http://schemas.openxmlformats.org/drawingml/2006/main"/>
        </p:blipFill>
        <p:spPr>
          <a:xfrm xmlns:a="http://schemas.openxmlformats.org/drawingml/2006/main">
            <a:off x="7696200" y="28194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00FDD59-C483-43E4-8618-A6849B55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90825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业务员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17EDE2-97D2-48ED-85CB-43D5D961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800350"/>
            <a:ext cx="2247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CDE0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DE0E2"/>
                </a:solidFill>
                <a:latin typeface="Microsoft YaHei"/>
                <a:ea typeface="Microsoft YaHei"/>
                <a:cs typeface="Microsoft YaHei"/>
              </a:rPr>
              <a:t>到店选品开单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5F92B3D-43F0-4977-AAF0-307A4EF2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429000"/>
            <a:ext cx="396240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38C8E34-C3AF-45B3-82E3-684F391293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125d432abc4c66"/>
          <a:stretch xmlns:a="http://schemas.openxmlformats.org/drawingml/2006/main"/>
        </p:blipFill>
        <p:spPr>
          <a:xfrm xmlns:a="http://schemas.openxmlformats.org/drawingml/2006/main">
            <a:off x="7696200" y="3562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75DD663-FE61-4A5F-9149-628EC513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533775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运营 / 外勤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00560BE-FA31-48AB-B3F7-C56ADD941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543300"/>
            <a:ext cx="2247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CDE0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DE0E2"/>
                </a:solidFill>
                <a:latin typeface="Microsoft YaHei"/>
                <a:ea typeface="Microsoft YaHei"/>
                <a:cs typeface="Microsoft YaHei"/>
              </a:rPr>
              <a:t>客户与拜访记录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3352D3A-6721-47C4-AC92-02E0BB2F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171950"/>
            <a:ext cx="396240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AF772EFC-CBA3-49D4-BD2E-FCB39049CF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f997d1fa3e4f32"/>
          <a:stretch xmlns:a="http://schemas.openxmlformats.org/drawingml/2006/main"/>
        </p:blipFill>
        <p:spPr>
          <a:xfrm xmlns:a="http://schemas.openxmlformats.org/drawingml/2006/main">
            <a:off x="7696200" y="43053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F573A22-605C-4EF5-92C7-B6D87156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76725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3261C0D-9199-4290-BA9B-E7C0639D9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286250"/>
            <a:ext cx="2247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CDE0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DE0E2"/>
                </a:solidFill>
                <a:latin typeface="Microsoft YaHei"/>
                <a:ea typeface="Microsoft YaHei"/>
                <a:cs typeface="Microsoft YaHei"/>
              </a:rPr>
              <a:t>出库任务执行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2CE6255-3DFB-4FFA-A35A-23E4AB03D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914900"/>
            <a:ext cx="396240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7E42A709-CE7E-4DBC-8976-EB32EF3FE8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ca69a683a640fe"/>
          <a:stretch xmlns:a="http://schemas.openxmlformats.org/drawingml/2006/main"/>
        </p:blipFill>
        <p:spPr>
          <a:xfrm xmlns:a="http://schemas.openxmlformats.org/drawingml/2006/main">
            <a:off x="7696200" y="50482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AB0C05E-3D8C-4174-AB5A-35AA7BEB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5019675"/>
            <a:ext cx="819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1B64BB7-1648-42D7-BAEC-09BF9856C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029200"/>
            <a:ext cx="2247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0">
                <a:solidFill>
                  <a:srgbClr val="CDE0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DE0E2"/>
                </a:solidFill>
                <a:latin typeface="Microsoft YaHei"/>
                <a:ea typeface="Microsoft YaHei"/>
                <a:cs typeface="Microsoft YaHei"/>
              </a:rPr>
              <a:t>送达与回单</a:t>
            </a:r>
          </a:p>
        </p:txBody>
      </p:sp>
    </p:spTree>
    <p:extLst>
      <p:ext uri="{BB962C8B-B14F-4D97-AF65-F5344CB8AC3E}">
        <p14:creationId xmlns:p14="http://schemas.microsoft.com/office/powerpoint/2010/main" val="180165322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B47C7DA-6E09-4509-9B5E-1405E6671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1E0FF-4AFF-4BAA-87F2-DDA058109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手机管理端：现场就是办公室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B49543-07B8-4853-94F8-3A775C75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老板不在办公室，也能看到经营重点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1C2E09-7D57-41C1-99A9-09DC55BC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订货金额、订单笔数、下单客户与近7日趋势集中查看，快速判断门店补货节奏。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2FAE56-98D9-492C-8CE8-6B709DED7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87C20C-A49B-4A11-9AA1-24B0829E4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82B617-EBE6-4181-A86A-6B423ADC5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1D9BF9-997A-4499-BF45-744EC10B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46F6B6-379D-4F06-8591-A87E08F1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C42859B-38FE-44DC-B2E9-2A9C518FBF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8be3ea70834ba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48999" y="2457450"/>
            <a:ext cx="1864402" cy="344805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4E3E6A-E188-4472-A861-53FE7D8C0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58165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F530F0-5FE4-4BE8-A14B-A449A0662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6007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手机经营核对流程示例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7CF659-D48C-4F72-B036-C1C8ABB75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3E4561-7E93-451E-8AF3-510C52B4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257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219C48-678B-4ACF-92A9-02CF5A58C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104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手机经营概况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6B240C-92CE-46C2-8D14-658F9072C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5A26FD-A6A7-46F7-A727-981688E7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8EF48D-C4FF-4E3A-94EE-E5B17E00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看趋势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523830-F8AF-426A-B9D5-2DDA8115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近7日订货金额变化一目了然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C9880E-6955-4F20-A717-AFFBC5A97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69385C-D983-420F-B7CF-8E8E0314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8F1DD9-5B2F-4C28-8EA9-AFBF60AEC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0493BF-9AC2-44BA-8ABF-A4D365052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看订单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99B09A-69CE-424F-B30D-4AB6476F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订单笔数与每日订货金额可继续下钻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4C5E06-9DD3-48B8-857C-78A42E3A1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2942EC-7D36-44FB-B03B-92F0C643A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DA9668-93D9-44E8-935A-58318ED27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3D8A562-CCE0-4E9D-9614-273BE22E3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看客户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56A37EB-BC50-47D5-87B6-EEB5796C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下单客户数量帮助识别门店活跃度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54F0B4-7028-4E9E-A24B-E265CB1F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1C983AF-C8D9-4BD4-BE4F-591405C24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经营数据随身可见，决策不必等到回办公室</a:t>
            </a:r>
          </a:p>
        </p:txBody>
      </p:sp>
    </p:spTree>
    <p:extLst>
      <p:ext uri="{BB962C8B-B14F-4D97-AF65-F5344CB8AC3E}">
        <p14:creationId xmlns:p14="http://schemas.microsoft.com/office/powerpoint/2010/main" val="1304642464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EB0E018-F7AF-434C-8093-4BBF4BDDF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3AD56F-97BB-4D5B-8132-736E61C4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手机管理端：现场就是办公室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5B86A4-E0E8-4E09-AD03-1259F78E5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业务员到店后，可以直接进入手机选品开单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2FF396-B17F-495D-A424-E8B47E09D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在手机端进入商品选品，查看餐饮商品图片、规格、库存与价格，当面确认补货清单。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AE001C-FA0E-4497-A081-921794530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B67868-8FD7-40A1-AB85-6F90C1711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A2DD48-18D1-410B-A7C7-D4405E50E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AF65F1-4742-4713-86E5-FAF4B48C5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4C3974-C27F-42A9-83A6-5BCE1DB3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E1F2A42-3E5D-4027-AD99-AAFF451F8D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86336c55ee4e86"/>
          <a:stretch xmlns:a="http://schemas.openxmlformats.org/drawingml/2006/main"/>
        </p:blipFill>
        <p:spPr>
          <a:xfrm xmlns:a="http://schemas.openxmlformats.org/drawingml/2006/main">
            <a:off x="1048999" y="2114550"/>
            <a:ext cx="1864402" cy="379095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C2EE8F-5C7C-4AE1-99FD-A8A0235A3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58165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64139A-30A0-4A96-B1C1-E1B4683F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6007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78540D-CD74-418A-9CF9-02CB653E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CCE60C-AE4B-42BB-8D26-4AF6AA3F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257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1F9BC5-6FC1-4391-A3A2-FA4976FA2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104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手机选品开单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78A145-91C0-41D6-86D0-68905C581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2297E8-B0E9-4538-8C08-B052CB02F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2B115F-F3CC-4257-B453-034402F9D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餐饮商品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84FCA7-C1A3-4A14-B585-777879298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肥牛卷、饮品与门店高频商品图文展示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7C9617-85D5-4D84-980B-CCB7FB88A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D46053-FD94-4F81-84CA-59CE56B5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F65EDD-B7DD-422A-9F1C-7B42B1E93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C45165-FC91-401D-9903-A3FB1FE0F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现场选品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49F3E0-D689-42AF-ACF9-99350FF2E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查看库存、价格与购买次数并调整数量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A891FA-762C-4953-B49B-7D5028EA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45612F-0AA6-478B-96E2-687EEADBB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82D74C-F47D-4A81-B1A9-5D53027E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E9F9ACA-5AC3-46DC-B4D4-E2DF50BC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加入清单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6BE1798-1B52-4AF9-8BD5-C97774BC3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确认商品与数量后进入后续订单流程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945277E-BA68-4199-AF4B-B90631C42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DFD4016-017E-426D-8B6F-BAEFE501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客户当面确认补货商品与数量，再进入订单提交流程</a:t>
            </a:r>
          </a:p>
        </p:txBody>
      </p:sp>
    </p:spTree>
    <p:extLst>
      <p:ext uri="{BB962C8B-B14F-4D97-AF65-F5344CB8AC3E}">
        <p14:creationId xmlns:p14="http://schemas.microsoft.com/office/powerpoint/2010/main" val="967858941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9D362C7-2DAB-4B2C-82DF-290FDF9E6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8EA6E8-E7D9-4BFD-9B07-3E8B0025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手机管理端：现场就是办公室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1AB372-B209-4611-B003-31706666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巡店回访与客情跟进，持续沉淀在客户档案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0B4A1A-3B32-4FEC-B8B7-2115B5132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把到店沟通、门店反馈、补货建议与后续事项记录下来，团队接手客户时不再从零开始。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CB3675-16E4-4EB0-91D3-2618C018A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E82147-4BEA-424E-94F6-D7ADCD432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51ED6-3719-4DC1-ACB0-428303DE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64AF5B-22E6-4E4E-852A-2810F5CE9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00250"/>
            <a:ext cx="2152650" cy="3924300"/>
          </a:xfrm>
          <a:prstGeom xmlns:a="http://schemas.openxmlformats.org/drawingml/2006/main" prst="roundRect">
            <a:avLst>
              <a:gd name="adj" fmla="val 10619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50AFC1-0966-4D93-A624-22C96E3F9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6004" y="2057400"/>
            <a:ext cx="60274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1DF64AC-C67F-4413-93A8-2F859CDF40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546cfe707d48b0"/>
          <a:stretch xmlns:a="http://schemas.openxmlformats.org/drawingml/2006/main"/>
        </p:blipFill>
        <p:spPr>
          <a:xfrm xmlns:a="http://schemas.openxmlformats.org/drawingml/2006/main">
            <a:off x="953281" y="2133600"/>
            <a:ext cx="1808189" cy="3676650"/>
          </a:xfrm>
          <a:prstGeom xmlns:a="http://schemas.openxmlformats.org/drawingml/2006/main" prst="roundRect">
            <a:avLst>
              <a:gd name="adj" fmla="val 7692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9C5CAA-2BA9-4770-B3B9-4AEA7F26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548640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A08218-BAC9-4B80-9A4F-9D6243567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50545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A772B2-8A1E-4E21-B77F-171795EFD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000250"/>
            <a:ext cx="2152650" cy="3924300"/>
          </a:xfrm>
          <a:prstGeom xmlns:a="http://schemas.openxmlformats.org/drawingml/2006/main" prst="roundRect">
            <a:avLst>
              <a:gd name="adj" fmla="val 10619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A89A38-DC0E-470C-9FB6-19224E99A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5354" y="2057400"/>
            <a:ext cx="60274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2B82BF3-B29C-4477-AD19-189863D6A0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87923fc9cc4342"/>
          <a:stretch xmlns:a="http://schemas.openxmlformats.org/drawingml/2006/main"/>
        </p:blipFill>
        <p:spPr>
          <a:xfrm xmlns:a="http://schemas.openxmlformats.org/drawingml/2006/main">
            <a:off x="3372631" y="2133600"/>
            <a:ext cx="1808189" cy="3676650"/>
          </a:xfrm>
          <a:prstGeom xmlns:a="http://schemas.openxmlformats.org/drawingml/2006/main" prst="roundRect">
            <a:avLst>
              <a:gd name="adj" fmla="val 7692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2CCB58-3AB6-49E9-BCFA-00D09DBE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48640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587A98-F1BF-49E9-A492-3DFA94420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50545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手机管理端界面示例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9E2D4F-7F0F-4F13-86A2-DC6EA3AF6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114550"/>
            <a:ext cx="569595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E7A039-C073-48E8-9A82-5D1BB966C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3145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0A85C7-C671-4A2A-A283-956290E62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3336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0DF582-72CC-47B5-9EAB-426233DF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2193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0AD38C-F0A0-4A14-A15F-4BB0145C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28850"/>
            <a:ext cx="333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门店类型、区域、负责人、往来与订单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4C5BE1-8131-49D6-AA6C-ADFEE4BE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952750"/>
            <a:ext cx="569595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0BD48E4-BA0A-4859-A9A3-A69CE4849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1527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EBEE38-0B06-45E1-A579-8D16DDA87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1718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F7E5F6-6B7A-4810-8075-EA343051C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0575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跟进记录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C453C9-5632-4C0F-B71D-E2222726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067050"/>
            <a:ext cx="333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新品铺货、缺货反馈、陈列与补货建议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C0BEB0-F139-4B6D-B894-B697B0600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790950"/>
            <a:ext cx="569595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E6678E3-8312-4E58-AE41-194EC5EB7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9909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07B5392-F176-45D0-A75E-BC28FD28C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0100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4064CA4-4DE6-44AB-9B09-1BE12A8DB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957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后续动作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D48E77D-0ADB-41B6-8F43-0BE3F7F6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905250"/>
            <a:ext cx="333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回访、报价、开单或异常协同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681EFD7-7F5F-4AF6-9C7F-1C429BF3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629150"/>
            <a:ext cx="569595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CADE322-2F09-434C-BC8D-AB67708E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82917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7608AC8-766B-4084-9A40-8398E8799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84822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866A9B6-D56C-486A-9615-D97D7B2F3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33925"/>
            <a:ext cx="1314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团队共享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4AB5F48-6AB8-46DF-B740-D8CA79D6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743450"/>
            <a:ext cx="333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信息跟着客户，而不是跟着个人手机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BB92EEB-9AE5-4A19-A590-28313304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6000750"/>
            <a:ext cx="63246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D7EB11B-237A-4D65-B584-D39FE1544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6038850"/>
            <a:ext cx="6019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让客户信息跟着档案走，让后续动作跟着责任人走</a:t>
            </a:r>
          </a:p>
        </p:txBody>
      </p:sp>
    </p:spTree>
    <p:extLst>
      <p:ext uri="{BB962C8B-B14F-4D97-AF65-F5344CB8AC3E}">
        <p14:creationId xmlns:p14="http://schemas.microsoft.com/office/powerpoint/2010/main" val="47926164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396C89E-AE65-4CE0-BEF9-AA2D892B9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82E9DD-3D6F-428D-9EF2-0CFF82FA9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手机管理端：现场就是办公室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ED4693-5DF1-4695-A84C-364736EE8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仓库人员用手机处理出库任务，状态随单据更新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0B2004-1BCF-47C2-ABDA-3DF9700D9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待审核、待发货与已完成状态一目了然，仓库人员按出库单执行，责任与发货区域清楚。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868C22-6FA2-4CEA-866D-2EC3FA8F7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956F11-10BC-4DC7-B019-FFCEB03EF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240EBB-0CC9-4C39-AC96-0097EB7B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3D58C1-7B6A-4F4F-9A59-2389A6802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01F68D-7F32-4CB8-989B-4894BFE01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560A40F-089C-440E-B7ED-9CDDB158D5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5e4a5984bb4077"/>
          <a:stretch xmlns:a="http://schemas.openxmlformats.org/drawingml/2006/main"/>
        </p:blipFill>
        <p:spPr>
          <a:xfrm xmlns:a="http://schemas.openxmlformats.org/drawingml/2006/main">
            <a:off x="1048999" y="2114550"/>
            <a:ext cx="1864402" cy="379095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F6E663-4FBB-4530-83D6-B59EDDA2F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58165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FE5ECD-4159-4735-9C50-955356E8E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6007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6CA1F3-67A5-4F29-B2D0-084EDF0F4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FA9ED3-E99E-46AA-8EE7-5F250C6C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257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AC9D35-AFEF-4755-BFB7-51BD68591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104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手机出库任务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821304-0465-4943-8E2E-26DA61985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C59B0D-5D94-4BE8-A7FD-1E4AA69B9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744D58-9213-422C-BB2A-173B5E07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查看出库单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897548-05FB-4FD2-940D-C7D5D324A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客户、仓库、出库类型与预计时间集中显示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542C20-C282-4B09-946A-9747E65B7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007B0C-FC14-4E91-980C-784177975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602ED8-F702-4299-A4C1-86CEA1C6F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856DF8-77FF-4B1A-8BE9-C13AA1965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确认责任人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475094-D54B-4A4B-8387-0AC0B8B47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拣货人、发货位与配送区域随单据记录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2E8449-9F52-4F2A-8F16-3D32FD1CE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BBA2F2-29FF-45E6-A659-358997BB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33FBB1-EB3C-4430-A69B-C2A35BC21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C12343B-1BCE-45E2-9E24-2B7D3DE9C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跟进状态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06647AB-3DE1-4DA5-B483-A3FF1820F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待审核、待发货与已完成按实际进度更新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1FBE57A-3627-402C-A1FF-A4D6B05BA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AFA1504-7284-4CEE-AEFB-B1E3FD613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出库单在线，仓库与总部看到同一状态</a:t>
            </a:r>
          </a:p>
        </p:txBody>
      </p:sp>
    </p:spTree>
    <p:extLst>
      <p:ext uri="{BB962C8B-B14F-4D97-AF65-F5344CB8AC3E}">
        <p14:creationId xmlns:p14="http://schemas.microsoft.com/office/powerpoint/2010/main" val="1637030792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C11C229-DDA0-4792-A9DE-E784860E8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187598-B538-4D25-8E0D-B84D0508E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05 手机管理端：现场就是办公室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3DF017-11F6-4A1C-8F19-5B4FFFE6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配送人员在手机上完成出发、送达与回单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7A55EC-69BF-4338-A42A-F45EBDAB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配送任务、最迟配送时间、送达状态与回单记录在移动端连续处理。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F809BE-97B3-4A58-AC75-A0DC26150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02CECA-E745-48B3-A263-2F968B06D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F3D6E5-242E-4C75-B45A-CB56DB378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7CD9B9-F8A1-4B17-B576-7499668F7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81200"/>
            <a:ext cx="2209800" cy="403860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84D239-2FAA-484F-B0C8-2556E7014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1828" y="2038350"/>
            <a:ext cx="61874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42A11B5-E2ED-40C7-AD16-0DA1A71855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18a39bd43a46d8"/>
          <a:stretch xmlns:a="http://schemas.openxmlformats.org/drawingml/2006/main"/>
        </p:blipFill>
        <p:spPr>
          <a:xfrm xmlns:a="http://schemas.openxmlformats.org/drawingml/2006/main">
            <a:off x="1048999" y="2114550"/>
            <a:ext cx="1864402" cy="3790950"/>
          </a:xfrm>
          <a:prstGeom xmlns:a="http://schemas.openxmlformats.org/drawingml/2006/main" prst="roundRect">
            <a:avLst>
              <a:gd name="adj" fmla="val 74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D82568-6B56-4DE9-B22E-06603048F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58165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3A1667-2B5F-47DC-80C6-13132D8A4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6007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03D781-F854-46DF-A15D-38765B9D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76450"/>
            <a:ext cx="79248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332CD4-64A3-494D-8B6D-A267F34A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324100"/>
            <a:ext cx="1257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AD44CF-536C-48D5-98B0-C4792D29A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343150"/>
            <a:ext cx="1104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手机配送任务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DCD645-F1EF-497C-86CD-5EAF7AD22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9337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F4D33D-8B28-43C8-AA86-805C9533B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9527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845809-82F5-4DE0-9970-30930B12B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8956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查看任务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1564FF-0869-46DA-9B48-B65ED401C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9051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客户、地址、货物与最迟配送时间集中展示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54BFCD-83A9-4E33-8778-DA97BA39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8615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5A9ADD-C423-450F-8795-B275464F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714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068C98-0BB5-406E-8909-911552C76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33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6B9FD6-9275-4E27-8E76-95D524CDE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766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更新状态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C6EFB98-AB3E-48C0-81ED-760958DE2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8617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出发、配送中、送达等节点按实际流程更新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0C6A09-B929-4D88-ADA8-2544F4E71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267200"/>
            <a:ext cx="725805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3830BD-8B61-4D31-A35E-CAFAD10D5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4495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E23ACF-3D32-4281-B64F-A66DD3FF8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514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48BB782-019E-4BEC-A8BF-E6B8BF1B5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回单留痕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F107B9-BD9B-49C9-A055-B7ED658FA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672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签收结果与异常反馈回到订单履约链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C22A025-30CB-4346-AEAC-BF2B64874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0576DB8-2552-4AEE-9A7A-765B8B89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门店问进度时，总部先看系统，而不是逐个打电话</a:t>
            </a:r>
          </a:p>
        </p:txBody>
      </p:sp>
    </p:spTree>
    <p:extLst>
      <p:ext uri="{BB962C8B-B14F-4D97-AF65-F5344CB8AC3E}">
        <p14:creationId xmlns:p14="http://schemas.microsoft.com/office/powerpoint/2010/main" val="1152521586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014F8B-DC5F-4E86-8983-4F6D26437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1C27F9-3C5C-4AF2-8BA7-FD69C28ED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深入餐饮垂直业态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316D3B-76DD-43BF-866B-F6A419072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中式正餐与快餐：围绕标准原料组织高频补货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595980-8452-4E6A-901F-C2CA0AC0C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正餐关注鲜品、半成品与调味规格；快餐关注高频单品、固定清单和快速复购。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6D4019-60C4-4DA8-B970-327D77735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E21BB6-D66A-40E0-8218-C328C6613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1D4ECA-D016-44C6-A8ED-90FBDECA3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969093-126A-4152-871C-8284D37B3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653415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1AC702F-3518-410E-A6EC-550E1BB93E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29ca30ef484ec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285875" y="2514600"/>
            <a:ext cx="5334000" cy="2990850"/>
          </a:xfrm>
          <a:prstGeom xmlns:a="http://schemas.openxmlformats.org/drawingml/2006/main" prst="roundRect">
            <a:avLst>
              <a:gd name="adj" fmla="val 382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34F714-DE7B-40CA-B0A0-2B2FDAEA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1123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0901F8-413C-4879-8488-786025AC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餐饮商品档案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A9607A-F10F-4469-B6F2-DC134606A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51816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E80BD-F98C-4F9A-B428-A7A80B6A5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006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E777D6-377C-40A8-A3EA-60EB97D3D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076450"/>
            <a:ext cx="396240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9B1731-24BC-4926-81C5-EAAD9302C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30505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DE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5C59F0-2E25-4194-917E-B70360F3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32410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5C54"/>
                </a:solidFill>
                <a:latin typeface="Microsoft YaHei"/>
                <a:ea typeface="Microsoft YaHei"/>
                <a:cs typeface="Microsoft YaHei"/>
              </a:rPr>
              <a:t>中式正餐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C9BC64-9D05-4E92-8A0B-E69B47502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838450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鲜切菜 · 酸菜鱼料包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食用油 · 鸡排 · 调味料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C1D813-FCF4-455F-B663-6E87E832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981450"/>
            <a:ext cx="396240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B9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0E04F1-B077-48B0-A646-4F2DB87F6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21005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724DA4-6989-4C91-AA7B-B5F3CD598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22910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快餐连锁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B4A3D9-341A-415A-9FAD-09F6A58A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743450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固定早餐清单 · 午市补货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常购商品 · 再来一单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8B4A08-8E5F-4FE0-9397-67B0897E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5867400"/>
            <a:ext cx="69723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3733A2-CFE8-429A-A272-656132C9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905500"/>
            <a:ext cx="666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商品标准化 + 高频复购，让每天的基础补货更清晰、更顺手</a:t>
            </a:r>
          </a:p>
        </p:txBody>
      </p:sp>
    </p:spTree>
    <p:extLst>
      <p:ext uri="{BB962C8B-B14F-4D97-AF65-F5344CB8AC3E}">
        <p14:creationId xmlns:p14="http://schemas.microsoft.com/office/powerpoint/2010/main" val="206458975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D460A7-061C-4B88-869A-91EFEDE67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66E4A8-54F3-4AA2-91CD-A1CA11CB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深入餐饮垂直业态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DF032F-F0D3-4D6F-B2D4-7FCAFC06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小吃粉面与火锅烧烤：把底料、冻品和包装规格管清楚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74D2CF-F2CE-4792-BD03-0F7DEC808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用标准商品档案统一汤底、主食、小料与包材，再按箱、袋、公斤等单位组织门店补货。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A9D451-D05C-4E31-86D5-B9E8EC050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F058D0-B002-41CF-AAF3-7F1493922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B66B61-0724-4769-B98F-4990499E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A02C31-66D0-4C1B-AAF0-FF839CE19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521970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59F3BB1-D65F-4473-8DEB-38758CADD7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be6455436742d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552700"/>
            <a:ext cx="5029200" cy="2800350"/>
          </a:xfrm>
          <a:prstGeom xmlns:a="http://schemas.openxmlformats.org/drawingml/2006/main" prst="roundRect">
            <a:avLst>
              <a:gd name="adj" fmla="val 408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533746-BA4D-4C40-B2ED-7E0F83D7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24100"/>
            <a:ext cx="1409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DABEB1-A30D-4F31-AF99-3A0D76C7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1257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餐饮标准商品档案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52D162-8518-4F91-9685-E762130AE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0292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11CEDC-2183-4E4E-A05D-86EEBEFEF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50482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9D50F3-7C9A-4008-AEBC-61C807015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14550"/>
            <a:ext cx="5219700" cy="333375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4E21C1D-08AC-4817-8527-5F4072F6A0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e05b88ed914f4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097893" y="2552700"/>
            <a:ext cx="3596915" cy="2800350"/>
          </a:xfrm>
          <a:prstGeom xmlns:a="http://schemas.openxmlformats.org/drawingml/2006/main" prst="roundRect">
            <a:avLst>
              <a:gd name="adj" fmla="val 408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78814B-0EEF-4AAA-9957-52C675957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3241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B4030B-62A6-4E22-A2EC-3395052B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431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餐饮商品规格与加购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EC8097-FFD2-4952-8B6B-D793676DE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0292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424EF1-AB38-4829-B9CF-E6CD57018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0482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E1BB9D-3BD1-45E6-A132-99373FDEA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676900"/>
            <a:ext cx="1143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FC1FF0-F58D-4932-8F2F-E98115370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695950"/>
            <a:ext cx="990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统一档案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81DD5D-750E-4E11-8956-091F9D431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56959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汤底 + 米面 + 小料 + 包材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B577F6-DE80-4DAE-B888-49C1CD9A4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676900"/>
            <a:ext cx="1066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01C524-0D8A-4FED-9940-B5AC9AC63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695950"/>
            <a:ext cx="91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多单位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CF8A51-413A-4D2E-9821-69D02C7EA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5695950"/>
            <a:ext cx="2266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袋 / 箱 / 盒 / 公斤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2854A5-20FF-4307-B81B-85FA10430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6076950"/>
            <a:ext cx="43053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4C0DCC-2F3D-4EE1-82B9-2E8775560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61150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商品档案统一口径，多单位减少订错</a:t>
            </a:r>
          </a:p>
        </p:txBody>
      </p:sp>
    </p:spTree>
    <p:extLst>
      <p:ext uri="{BB962C8B-B14F-4D97-AF65-F5344CB8AC3E}">
        <p14:creationId xmlns:p14="http://schemas.microsoft.com/office/powerpoint/2010/main" val="1409364694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93220D3-52FF-4760-A3C7-65F9355B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19A09B-ECD4-48D2-ACEF-8311EC82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深入餐饮垂直业态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C2292D-07C6-429E-B8E2-61FB99751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茶饮咖啡与烘焙：规格、包材和新品活动缺一不可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4C7A1F-05D6-481E-BE38-B5CFD408B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茶汤、糖浆、杯材、面粉、黄油与冷冻半成品按规格订购，并用预售与促销承接新品。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BDB2E3-06C2-44C9-BFEF-4CA400B7C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FF2F1D-FED8-447E-89B3-8FF337649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B3878C-6D74-4BD2-BAC6-49B559CBD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49473A-9850-47D0-ADE1-7DCDA508E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2076450" cy="388620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51F27"/>
          </a:solidFill>
          <a:ln xmlns:a="http://schemas.openxmlformats.org/drawingml/2006/main" w="9525">
            <a:solidFill>
              <a:srgbClr val="20485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74F0A0-9293-4CB8-9509-D94F04133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3322" y="207645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EFF7B28-BEF9-487C-B6E8-B91F2D7371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2df014f34142e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4660" y="2495550"/>
            <a:ext cx="1678730" cy="329565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2534ED-E17E-4EB1-AA77-F0471E4E6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467350"/>
            <a:ext cx="17907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B1CA02-E370-43FC-B2AE-E8C047A76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486400"/>
            <a:ext cx="1657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53AB3A-D808-4194-B609-704F0126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133600"/>
            <a:ext cx="5334000" cy="3448050"/>
          </a:xfrm>
          <a:prstGeom xmlns:a="http://schemas.openxmlformats.org/drawingml/2006/main" prst="roundRect">
            <a:avLst>
              <a:gd name="adj" fmla="val 44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D3091F3-5D0E-4338-A5AA-A56CE6F59D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97c07ff8af4af0"/>
          <a:stretch xmlns:a="http://schemas.openxmlformats.org/drawingml/2006/main"/>
        </p:blipFill>
        <p:spPr>
          <a:xfrm xmlns:a="http://schemas.openxmlformats.org/drawingml/2006/main">
            <a:off x="3257550" y="2250281"/>
            <a:ext cx="5143500" cy="3214688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3ABEB-2541-4FF1-AEA8-5AD834EE1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343150"/>
            <a:ext cx="1123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AAC482-0719-44E8-83EC-38DD7DDF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362200"/>
            <a:ext cx="971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新品活动管理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11B66D-BC07-4F30-8CD5-4E8A9C3A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1625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1D6804-E17F-4CA1-957B-8AF69B89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51816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餐饮业务界面示例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BB9E33-9C4F-41A7-870C-8CAA546F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133600"/>
            <a:ext cx="2667000" cy="34480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08CEC6-2D88-4FB0-8E14-19BEB697C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3431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典型商品组合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D68CA1-8A6D-4A5D-AA57-0F34AF7F1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8384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CA2671-8BE0-43AE-94A4-8391E6320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8575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52B2CB-BE82-4B66-A118-5F6A79017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81940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茉莉茶汤原液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B7D9DC-B71B-4637-84D6-198FA96E9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5150" y="281940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1L / 瓶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371E9F0-E6C6-4109-A387-3ECA5986A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31470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80A4F5-280C-4372-ACF0-ADC254B85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33375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608CEA-E4C8-469C-9E0E-CB9CFE75B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2956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黑糖糖浆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C13DB3-1189-45D5-BBC0-0BAC16121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5150" y="32956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2.5kg / 桶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8F93A13-08E6-4C91-96B2-EB1AA5EF2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7909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26D296E-DBB5-41FE-844C-548140F3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8100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AFC5DB6-C519-4377-B6A3-DB3AFEC1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377190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700ml饮品杯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2B7A879-0B61-414B-A870-9435DA508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5150" y="377190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1000个 / 箱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B01320C-26DD-4E82-9731-2A2D35500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26720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D97B0E1-577E-4F91-B961-81343B0B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28625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5783516-FA9B-4950-9999-9334F7CF1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424815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高筋面粉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95B2118-9EF4-4CC0-90B3-1734A5CE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5150" y="42481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25kg / 袋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0752E37-BFA6-41B8-BEF2-B0D1A45ED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7434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B2A2059-D8F4-43C9-B95B-F61B6BD8C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7625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BDAB5A3-0C45-44A9-A8D7-3DE4F220B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472440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冷冻蛋挞皮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EAFCA68-7867-48BD-996D-6E134C46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5150" y="472440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60枚 / 盒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C76594B-40AD-4739-AA88-4DE5DB564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962650"/>
            <a:ext cx="6096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08D1F50-AD71-42D3-814A-B27C5046C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6000750"/>
            <a:ext cx="579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新品先预售、门店再备货，规格与包材同步跟上</a:t>
            </a:r>
          </a:p>
        </p:txBody>
      </p:sp>
    </p:spTree>
    <p:extLst>
      <p:ext uri="{BB962C8B-B14F-4D97-AF65-F5344CB8AC3E}">
        <p14:creationId xmlns:p14="http://schemas.microsoft.com/office/powerpoint/2010/main" val="144182347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DDB32C7-745D-47D4-95A4-78BD05EA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7591BE-6DD1-4AED-BFE2-A96C9917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深入餐饮垂直业态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9BF0B5-2C3C-41DD-85F7-2E147EEAC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团餐与食堂：大宗计划更看重交期、批量与对账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BC27CC-F421-4453-8898-ABF31434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大米、油、肉禽与蔬菜按项目集中下单，以订单跟进、交货时间和客户应收支撑周期供货。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81D303-5A13-45E7-BA3B-CB7E8DA9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19C6B1-4954-4E27-AD58-6752B5B7B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B20ED4-C25C-4959-8C14-968F8FE3F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BB3F7E-D4E6-4D21-B52A-45C5CDF43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552450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0699496-414D-44FD-95E0-DD2EC182AC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f34c397ce64468"/>
          <a:stretch xmlns:a="http://schemas.openxmlformats.org/drawingml/2006/main"/>
        </p:blipFill>
        <p:spPr>
          <a:xfrm xmlns:a="http://schemas.openxmlformats.org/drawingml/2006/main">
            <a:off x="781050" y="2162175"/>
            <a:ext cx="5334000" cy="3333750"/>
          </a:xfrm>
          <a:prstGeom xmlns:a="http://schemas.openxmlformats.org/drawingml/2006/main" prst="roundRect">
            <a:avLst>
              <a:gd name="adj" fmla="val 340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AA4BAD-B9A3-4808-8AA0-61C7C054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1143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FC97EA-FCD6-4C2D-A5FC-C87547C1A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990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团餐订单跟进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2AB384-632D-4852-A5E5-E7E854E6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1816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95CB5F-2C98-441E-90A3-7F88A3269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25" y="52006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CDF4E6-00E5-4C25-A9E8-501E2A884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057400"/>
            <a:ext cx="499110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D509F44-0D08-428B-AFFC-209E698895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77bb725a6e4fc5"/>
          <a:stretch xmlns:a="http://schemas.openxmlformats.org/drawingml/2006/main"/>
        </p:blipFill>
        <p:spPr>
          <a:xfrm xmlns:a="http://schemas.openxmlformats.org/drawingml/2006/main">
            <a:off x="6610350" y="2328863"/>
            <a:ext cx="4800600" cy="3000375"/>
          </a:xfrm>
          <a:prstGeom xmlns:a="http://schemas.openxmlformats.org/drawingml/2006/main" prst="roundRect">
            <a:avLst>
              <a:gd name="adj" fmla="val 3409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BC5A07-CF2A-449C-8863-A5730E1EC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266950"/>
            <a:ext cx="1200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1FE62A-E3CF-4AE1-AD5A-9CCA54634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客户应收与对账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D16633-67AC-4737-B6E9-D2C935D06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1816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11573A-8750-4D74-9671-C4EE7C050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2006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餐饮业务界面示例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421DE6-9A8C-46A6-953E-3230058D3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772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8C5A4A-9FA3-49F6-AEAF-AF424E92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791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08001C-1778-4DE8-B4BF-3A7C06A2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71500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项目下单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5127F3-BF8E-45C1-ADA3-6F09CC63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953125"/>
            <a:ext cx="2324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交期 / 地址 / 大宗数量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458E8D-77FF-4E24-9621-5FC0F6BA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5772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077B50-E092-4AF2-ADF7-9C540355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791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B373868-ECAA-49A1-BBC4-57F29B4D3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71500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订单跟进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852F0A-71FD-4D40-A23B-DB7A7231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953125"/>
            <a:ext cx="2324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按客户、时间与流程状态推进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FB1C94-FA0D-44F9-A614-8446783A9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7721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72AE388-07CC-4586-8D6C-3E1CCDF4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7912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E98FF9-5B9E-4E94-A42D-C24298E6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5715000"/>
            <a:ext cx="1028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周期对账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A6957D4-00A3-40CD-8D24-96BD67BC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5953125"/>
            <a:ext cx="2324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订单、配送与收款同口径</a:t>
            </a:r>
          </a:p>
        </p:txBody>
      </p:sp>
    </p:spTree>
    <p:extLst>
      <p:ext uri="{BB962C8B-B14F-4D97-AF65-F5344CB8AC3E}">
        <p14:creationId xmlns:p14="http://schemas.microsoft.com/office/powerpoint/2010/main" val="122392257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54A676C-DAE5-4593-9BC6-F79B03A94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995D71-ABC1-43BD-8BF1-572BB971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06 深入餐饮垂直业态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87105F-53A5-48EC-847E-1D75018E2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加盟连锁：总部统一规则，同时保留门店经营差异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672315-C934-48DE-B98D-CF7FBB53A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以统一商品销售价格为基础，再按客户类型、区域配置等级价、指定价、额度与活动。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24E00A-47F8-4F90-AB46-7397FB88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9700AE-213D-4E88-A0F4-194ECADE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A546A8-D307-495E-93C9-860CAD2EF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389AEA-AE43-4B8F-AC89-63029FB0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7067550" cy="354330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6B81B7B-D859-4BC7-9E88-A550C19B6D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87ee98a5194b9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537335" y="2514600"/>
            <a:ext cx="5364480" cy="3009900"/>
          </a:xfrm>
          <a:prstGeom xmlns:a="http://schemas.openxmlformats.org/drawingml/2006/main" prst="roundRect">
            <a:avLst>
              <a:gd name="adj" fmla="val 379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760834-29A0-414A-9293-ADB2F8057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7C7772-FEE0-4C89-8334-7E62BCBD8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商品销售价格基础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9CA8D7-F240-4A9C-8655-F62BD47D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20065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8BABFC-006E-4A85-9F67-75260A3D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21970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7B44BF-574D-48FA-8DC1-0F8AECE09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0955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B16F39-7607-4435-93B5-6E305A25F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2955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E4BAA0-D961-41E0-B1D7-DC1E7E926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3145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29FA6E-6B91-4C77-B3B8-ADE8F014C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1907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商品目录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11DCA4-0DD2-4142-B4D7-A0EF3784C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1907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加盟店只看到总部授权商品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3BC6D4-315B-4AC4-B2FD-27DA73786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9337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302032-0716-4073-B4A6-9793B2C22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1337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0FE604-E54E-4C81-9CFC-4E0CAE5FC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527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F1E5E1-C9F9-4070-85B4-73D35239E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0289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门店价格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418462-C5DE-447F-836D-4F594FA90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0289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等级价与指定价按客户带出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C8C972-ECCA-4FAF-A61D-3F82901ED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7719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D0BED9-8994-4C09-B357-A081551EB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9719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CE2B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272A46-CF67-47E6-9669-03B56303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909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FEC7FA9-8B72-4BE3-B398-0DC4A03E9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8671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额度结算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1AD011D-9959-4DA6-B0AA-7C49A482E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8671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预存款、账期与授信按企业规则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AD64897-1423-4655-834D-275F2EF4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610100"/>
            <a:ext cx="3429000" cy="66675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E26DE4E-01AD-4C40-80D9-DBEA5E72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810125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B4B044A-CAF5-4DA5-BB96-3D520079D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29175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A6C8C3B-30BE-418E-A6E8-3FA3E5757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705350"/>
            <a:ext cx="914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营销活动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2A5462C-7281-4791-B131-A7B286FDB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705350"/>
            <a:ext cx="1581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新品铺货与旺季备货按门店分层触达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4489B59-B0F6-4C83-9E5D-419371A2F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5848350"/>
            <a:ext cx="58293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C42B0C1-6E68-4BD3-B122-187EDE995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886450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统一品牌与供应规则，不等于抹平门店差异</a:t>
            </a:r>
          </a:p>
        </p:txBody>
      </p:sp>
    </p:spTree>
    <p:extLst>
      <p:ext uri="{BB962C8B-B14F-4D97-AF65-F5344CB8AC3E}">
        <p14:creationId xmlns:p14="http://schemas.microsoft.com/office/powerpoint/2010/main" val="188244373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011E2E1-CEFA-4F58-8916-C25CBA5E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95E7CF-1737-4A6B-A975-7287631E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07 经营数据与应用扩展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CD63E5-66CF-4633-A265-2FEAD5940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7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经营数据回答三个问题：什么在卖、谁在订、哪里待处理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E4D70C-98A8-436D-B300-55988AF9E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订单、商品、客户、业绩与营销报表，帮助总部持续优化商品结构和门店经营。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81B5A9-891F-49A9-8746-C17814D53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4712BD-7AC2-49B5-827C-17FEE7D3B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E56C80-478E-4B04-BE97-307F2D05B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84738E-052D-468B-8AD1-DE692971D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C5FEBD1-EA74-4C77-80FB-5AF5416E67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0139fc6f314b1c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C26F9F-A29C-401E-8B13-0A10420B6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049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4D00A9-54EC-479B-8A05-3A3B7A8D7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352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餐饮经营分析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D2DBA9-10DA-41CA-8F4C-6B7471F0A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295900"/>
            <a:ext cx="2171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2CD05F-2C9F-4F81-AED8-442D854F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5314950"/>
            <a:ext cx="2038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餐饮业务界面示例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C600E1-82B8-4FDD-843B-0C7E7B330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F1F558-19F3-4F95-A8BF-64ABFA97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21BD91-47ED-4F6D-985D-4D7C6738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D0888B-3747-43D4-ADFC-4D6F41E03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什么在卖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6A3841-0E9A-4FD2-BADC-26B5F8FF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看商品销量、品类结构与高频补货SKU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F02EC6-8CDF-4E27-93CC-AF8D4FA5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31B20F-7F01-45AB-828A-D117F145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8F4544-7593-4B79-8D16-4A349920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71A668-D118-45B6-9EEE-427191E1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谁在订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2CF996-D057-47CC-B15C-DDBD15F14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看直营、加盟、区域与项目客户贡献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0BE905-C6DD-4F3B-90AB-E736BA186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F120F4-B127-4C76-ABAC-7BF4EF9D6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E62A43-385E-48B9-8F50-A64CFB3E1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1A490B-1337-4906-9749-519D794C0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哪里待处理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1BEE087-A855-49ED-A299-4CBBF5372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看待审核、待出库、待配送、应收与异常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A56CD0E-9C33-4147-86CD-9B5F77577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864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0E6957B-CDE1-405F-A8D1-0214D672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9245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从商品、门店与待办三个视角发现经营问题</a:t>
            </a:r>
          </a:p>
        </p:txBody>
      </p:sp>
    </p:spTree>
    <p:extLst>
      <p:ext uri="{BB962C8B-B14F-4D97-AF65-F5344CB8AC3E}">
        <p14:creationId xmlns:p14="http://schemas.microsoft.com/office/powerpoint/2010/main" val="1877256109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B42DBFE-E948-41BA-AD13-5CBBF9A6F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2AE5A2-F677-4DB0-A3D2-D3DFE23DF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07 经营数据与应用扩展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6E03F8-21DA-4E0D-A90B-7A00E3C11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应用中心，让系统随连锁规模继续生长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C97332-DEB0-46E2-A0BF-84EB8F41B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订单拆单、批次效期、在线客服、客户对账、采购参考与配送管理，可按业务阶段组合启用。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223F14-801D-410A-BBE2-272A43B17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1E7A3E-709D-49A7-B20D-BDD21A2DB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D6D46B-1B07-42C9-9F53-1B9BB4805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EAA2DC-E3DE-4269-BB46-BC20489FF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6457950" cy="3657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DDD9CFF-6ABA-4A8C-94E8-5FD41E9056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d5eb771f3b43e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41095" y="2495550"/>
            <a:ext cx="5547360" cy="3124200"/>
          </a:xfrm>
          <a:prstGeom xmlns:a="http://schemas.openxmlformats.org/drawingml/2006/main" prst="roundRect">
            <a:avLst>
              <a:gd name="adj" fmla="val 365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645F2E-CF31-4B76-AE45-4B8E7A1E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66950"/>
            <a:ext cx="8763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2E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319D57-2D62-44EF-8495-C7E386AF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86000"/>
            <a:ext cx="723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应用中心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DCD23E-BE77-45A5-A9DD-6A5F835E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295900"/>
            <a:ext cx="14097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2E35">
              <a:alpha val="88000"/>
            </a:srgbClr>
          </a:solidFill>
          <a:ln xmlns:a="http://schemas.openxmlformats.org/drawingml/2006/main" w="9525">
            <a:solidFill>
              <a:srgbClr val="FFFFFF">
                <a:alpha val="34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6C3201-541A-494D-B653-AE4BF26AE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5314950"/>
            <a:ext cx="1276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94000"/>
              </a:lnSpc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FE8041-5361-4F2C-9D04-EBBB2E4F1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076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0A2621C-8EF7-40F5-92FD-D27D8B22EF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ff19c01c6145e3"/>
          <a:stretch xmlns:a="http://schemas.openxmlformats.org/drawingml/2006/main"/>
        </p:blipFill>
        <p:spPr>
          <a:xfrm xmlns:a="http://schemas.openxmlformats.org/drawingml/2006/main">
            <a:off x="7620000" y="2228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6EBF22-C5B3-4786-BE04-3255E2B89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200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订单拆单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3BF70D-B7AC-4BA1-A5AC-B878B6C88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按商品分类、供应商、品牌或自定义属性拆分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782286-F1D0-4E0F-B766-FE483605D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76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3D864BE-A6F0-46D7-9CE0-359223F127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64a2ef98f24e8b"/>
          <a:stretch xmlns:a="http://schemas.openxmlformats.org/drawingml/2006/main"/>
        </p:blipFill>
        <p:spPr>
          <a:xfrm xmlns:a="http://schemas.openxmlformats.org/drawingml/2006/main">
            <a:off x="9658350" y="2228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28C937-8A2E-4E09-BE25-400E2AA5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2200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批次效期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B18D6F-BA50-4AB5-A3AC-FC720A97A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571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按商品与仓库核批号、日期和数量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119A27-436D-433B-B3C6-DA3E162E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219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6C1D5D3E-80E5-4177-A173-1B981435CE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0428c81a2845c4"/>
          <a:stretch xmlns:a="http://schemas.openxmlformats.org/drawingml/2006/main"/>
        </p:blipFill>
        <p:spPr>
          <a:xfrm xmlns:a="http://schemas.openxmlformats.org/drawingml/2006/main">
            <a:off x="7620000" y="3371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57DD55-23A9-45F9-B785-9C5DE418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343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在线客服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765C50-56D6-429C-B522-1BC2981D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714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咨询与订单问题靠近商城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A29A23B-C68B-4A75-8EFF-A63636A31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219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F9F452AC-B396-4089-AB43-FD2076C024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b9223631614c03"/>
          <a:stretch xmlns:a="http://schemas.openxmlformats.org/drawingml/2006/main"/>
        </p:blipFill>
        <p:spPr>
          <a:xfrm xmlns:a="http://schemas.openxmlformats.org/drawingml/2006/main">
            <a:off x="9658350" y="3371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192CA99-5788-4D40-AFE3-A629E269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343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客户对账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83521D7-4E94-425A-90C5-A041C8933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714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按客户与期间，核对原单、应收及有效收款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73EF7A5-85F9-4F4E-B8C3-B10A4F022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4362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E87971C2-B25C-40BF-998F-13AE0A0BED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786875afbe4bd1"/>
          <a:stretch xmlns:a="http://schemas.openxmlformats.org/drawingml/2006/main"/>
        </p:blipFill>
        <p:spPr>
          <a:xfrm xmlns:a="http://schemas.openxmlformats.org/drawingml/2006/main">
            <a:off x="7620000" y="4514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07D7BF6-131E-44EF-96BB-9BE848DB0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486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采购参考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213C54A-C4B3-4B3E-9FDD-12325E53F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57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结合销量与库存形成采购参考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2AD0718-3483-46C9-A9A4-864A9BF0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362450"/>
            <a:ext cx="1885950" cy="95250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18D8F786-E252-4591-9FE8-36D0B9C3B2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cdce10dcb54c9f"/>
          <a:stretch xmlns:a="http://schemas.openxmlformats.org/drawingml/2006/main"/>
        </p:blipFill>
        <p:spPr>
          <a:xfrm xmlns:a="http://schemas.openxmlformats.org/drawingml/2006/main">
            <a:off x="9658350" y="4514850"/>
            <a:ext cx="304800" cy="3048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F1D7C2E-695E-4596-8211-DBF01B357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486275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8E1A6E1-0507-4567-95F7-E57CD040F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85775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任务、司机、送达与回单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D647509-E48B-462F-B42F-593F57E1E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905500"/>
            <a:ext cx="6096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3116F74-8C4A-4CE4-A845-64A3B2A7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5943600"/>
            <a:ext cx="579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按业务阶段选择所需应用，让系统能力随连锁规模持续扩展</a:t>
            </a:r>
          </a:p>
        </p:txBody>
      </p:sp>
    </p:spTree>
    <p:extLst>
      <p:ext uri="{BB962C8B-B14F-4D97-AF65-F5344CB8AC3E}">
        <p14:creationId xmlns:p14="http://schemas.microsoft.com/office/powerpoint/2010/main" val="1900527068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00EA5DA-05FD-4CDE-B2A6-F63BCF726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0AE016-9789-4FE0-BBFE-050C357F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08 从试点到规模推广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4B7F65-D62F-4639-B02B-109A6418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先跑通一条门店补货链，再逐步扩到全体系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AA10B0-B7AB-4CF2-AF39-E4B4CA36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从少量门店和核心SKU开始，依次完成商品、价格、订单、仓配与财务验证。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A4A5CE-8BFC-4BEC-A1CB-5C7092949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8F8ABE-80EC-43CB-9D17-BFB174A0D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DA3177-EF56-4328-AFD8-3A28CC992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E8CE5F-6C1F-4960-A997-7224F44A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333750"/>
            <a:ext cx="93345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9D9D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088E5E-BB4F-4E60-9754-442BADCCD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559D9F-DCA8-4B38-87D0-5F8B038E1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F91EB7-58A3-4777-AE83-FD69DAA8C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BA1592-B289-4BEA-9E84-3A6DD10B9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基础资料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D4BBB7-0BC8-46E4-A8FF-C50E523C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1家直营 + 1家加盟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30—50个核心SKU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D9578B-3507-436B-915F-F888F654F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9B6D48-845B-4A79-B108-8A7E8F411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商品 / 单位 / 客户 / 价格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CE70E9-F622-4D72-9C4E-BB7E644C6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200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B73641-2372-4D7D-BCE9-5422429EF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9525">
            <a:solidFill>
              <a:srgbClr val="6FD2D5">
                <a:alpha val="35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EB81AF-0555-4FD4-9DED-0D7D0C29E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EC56F0-139A-40BF-BCFC-CBD014E0A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FE9A59-593D-4E64-8B3E-2E1C47EED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试点订货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5221AE-998E-4697-9A94-393158C15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rPr>
              <a:t>商城下单 + 代客开单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E8F5F5"/>
                </a:solidFill>
                <a:latin typeface="Microsoft YaHei"/>
                <a:ea typeface="Microsoft YaHei"/>
                <a:cs typeface="Microsoft YaHei"/>
              </a:rPr>
              <a:t>订单审核与交期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15B742-92A0-4933-96C3-C774CF839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C9CD24-6853-47FD-8CE9-A81DDBE3A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DE2E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DE2E3"/>
                </a:solidFill>
                <a:latin typeface="Microsoft YaHei"/>
                <a:ea typeface="Microsoft YaHei"/>
                <a:cs typeface="Microsoft YaHei"/>
              </a:rPr>
              <a:t>先让门店愿意在线订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D050DB-585D-4702-BD9E-DAA6A5B7A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200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28AE2D-62F8-4FE1-BAB1-38AB3BC8B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22248D-E478-4254-9995-82ECDF790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57BC4F-F816-4419-BA7F-B2453AD0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21BFAE-9B33-4543-940F-0C03BB1A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仓配财务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A23F30B-A1C2-4CAF-B2B3-3594EF867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拣货、出库、配送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收款与对账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FEC0F19-90CF-4F02-83E2-825D34A59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1455C24-AFEC-4CDC-94D1-FFDF8A0E4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跑通一条真实履约链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76F63F7-E6C0-42BF-B789-C42E4E474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200400"/>
            <a:ext cx="304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E9933B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15E726A-86EE-442C-A006-A8F702767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95500"/>
            <a:ext cx="2476500" cy="32575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56431A3-43B6-4933-8EAA-A869C5AE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305050"/>
            <a:ext cx="495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636FE23-1861-487D-84CF-6964993F4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324100"/>
            <a:ext cx="342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FAACF45-E7CA-47D8-B2C6-661EDB692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781300"/>
            <a:ext cx="2057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规模推广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AF7A559-7E65-499B-A7E5-47DB0B36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486150"/>
            <a:ext cx="2057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更多区域与业态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营销与应用扩展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2387866-8833-4EEC-99C1-E487B8F6A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362450"/>
            <a:ext cx="20193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F19E1C9-B7D9-4518-A619-0219EC23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610100"/>
            <a:ext cx="2057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复制成熟规则并迭代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C5897D5-95FC-454C-8924-E9CEE51D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5810250"/>
            <a:ext cx="70104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2FDBCEE-2E9F-4A93-8D50-26D5A95C3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848350"/>
            <a:ext cx="6705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建议试点：真实门店 + 核心商品 + 一次订单到签收与对账</a:t>
            </a:r>
          </a:p>
        </p:txBody>
      </p:sp>
    </p:spTree>
    <p:extLst>
      <p:ext uri="{BB962C8B-B14F-4D97-AF65-F5344CB8AC3E}">
        <p14:creationId xmlns:p14="http://schemas.microsoft.com/office/powerpoint/2010/main" val="181042813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6B2B2E9-73C2-4DF9-9F7B-A9197628C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52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DCC94A-927E-4C43-A974-0A4984CD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09 版本与服务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7C6D53-84AA-47D1-9ACB-8B72DF38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从当前最关键的业务链，选择合适版本与应用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78C935-0FBE-4AEF-BBE7-9E73FD778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版本、功能、价格与服务范围，以官网当前版本价格页及双方合同约定为准。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E4428E-5950-45BC-80DB-21FBE5053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689BF2-65F9-4ACD-AFC7-641E34D76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D81A94-15B0-44A9-94FA-7FE53BD0F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78B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E19627-818A-4BC4-82DD-C3D2C685B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4629150" cy="3524250"/>
          </a:xfrm>
          <a:prstGeom xmlns:a="http://schemas.openxmlformats.org/drawingml/2006/main" prst="roundRect">
            <a:avLst>
              <a:gd name="adj" fmla="val 4324"/>
            </a:avLst>
          </a:prstGeom>
          <a:gradFill xmlns:a="http://schemas.openxmlformats.org/drawingml/2006/main">
            <a:gsLst>
              <a:gs pos="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12EB71-79B9-46D9-BC24-1F684E11E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11430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A41A76-DE9D-4599-AFD1-0CB4B9F2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62200"/>
            <a:ext cx="990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建议先确认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718BD1-CB55-4390-B68C-ED1BDC3F6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9146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您的首条试点业务链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13A975-232C-47E6-A405-9B81E922D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004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3CA8C1-66B1-4996-A54E-C9C8A5660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195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BC79E6-CAFD-483A-AA0D-74E968A97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5623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门店数与直营 / 加盟结构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46FC89-484E-4CCD-AD34-D3228CED8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576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AC5549-638D-4067-B2FF-6F84EA3A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767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956AA2-2316-44F3-B53B-EA948E25F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0195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核心商品、单位与价格层级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754754-229A-43AF-8C48-5703CCDE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148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4BE186-D533-408F-861B-F61F3C309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339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D0C862-15FA-405E-9F86-2A1BC91A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4767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仓库、配送与对账流程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FC0B84-F3DF-4A34-8D19-A21B2B9F4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972050"/>
            <a:ext cx="438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>
              <a:alpha val="5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1752BB-45E1-486C-A505-1E37992A8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91100"/>
            <a:ext cx="28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E8CD51-0BA6-4F94-8BDF-0149BAA0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933950"/>
            <a:ext cx="308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需要选配的营销与应用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A8D54D-5923-492E-B8BC-16CB8369F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057400"/>
            <a:ext cx="5753100" cy="3524250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3A8759-3F01-4E50-8E97-7C41B62C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00300"/>
            <a:ext cx="4000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1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版本与价格信息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4B9FFC-2469-40EE-9FA4-2B5991AA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8956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E7377"/>
                </a:solidFill>
                <a:latin typeface="Microsoft YaHei"/>
                <a:ea typeface="Microsoft YaHei"/>
                <a:cs typeface="Microsoft YaHei"/>
              </a:rPr>
              <a:t>官方版本与价格页面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DC7709-2B92-4506-A6B4-F369BBAEF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448050"/>
            <a:ext cx="506730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5CFA108-AC4A-4815-BFB5-986CF690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657600"/>
            <a:ext cx="4610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www.ysdinghuo.com/version_price.html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4A4DA0-2AD3-4116-8274-516EFE245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38650"/>
            <a:ext cx="50673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E8F7F4"/>
          </a:solidFill>
          <a:ln xmlns:a="http://schemas.openxmlformats.org/drawingml/2006/main" w="9525">
            <a:solidFill>
              <a:srgbClr val="A9D9D1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7D5A6F-DD13-4955-A3A6-805B603EF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572000"/>
            <a:ext cx="46101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15000"/>
              </a:lnSpc>
              <a:buNone/>
              <a:def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产品功能、应用开通与实施服务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以当前页面和合同约定为准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6DC541B-05B1-4074-8887-74C5CD332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5867400"/>
            <a:ext cx="70104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30735B9-2992-41C8-A476-0D0AC7AFF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5905500"/>
            <a:ext cx="670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不从“买最多功能”开始，而从“先跑通最关键链路”开始</a:t>
            </a:r>
          </a:p>
        </p:txBody>
      </p:sp>
    </p:spTree>
    <p:extLst>
      <p:ext uri="{BB962C8B-B14F-4D97-AF65-F5344CB8AC3E}">
        <p14:creationId xmlns:p14="http://schemas.microsoft.com/office/powerpoint/2010/main" val="843898705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9C51937-D2EE-4D1D-8FB6-4289E61C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E27"/>
              </a:gs>
              <a:gs pos="6200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7D5778-4A32-44F8-85EA-8F8D8B001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66750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D1021-3398-4B28-A3E3-645F1B67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790575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C5C0D3-5CCB-42CA-BF7D-59C319F36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914400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EEA005-A746-4411-AEE8-C5CEFE878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038225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B80F59-985A-4BEA-AC2E-99356D293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1162050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A5D3EE-E3D7-42D5-9FA4-549AD2275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285875"/>
            <a:ext cx="1162050" cy="1162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2000"/>
            </a:srgbClr>
          </a:solidFill>
          <a:ln xmlns:a="http://schemas.openxmlformats.org/drawingml/2006/main" w="9525">
            <a:solidFill>
              <a:srgbClr val="FFFFFF">
                <a:alpha val="4000"/>
              </a:srgbClr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1CCF4F-DBDF-45D6-A63B-0D168EA4E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5270A89-7884-4039-A23C-F51EE36BED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e5ab4504654460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31D5BE-832B-4664-8AB8-095887A7F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13525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4FC5F3-4095-409E-86DD-4D6316E04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7160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rPr>
              <a:t>关于云上订货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F630F1-0C3C-46A0-A4CC-47B7DDB8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深圳云上互联科技有限公司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704428-6B15-4DA4-AC60-DB85FDB75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6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成立于 2015 年，专注订货系统与 B2B 供应链数字化服务。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B4E102-1D21-42BC-A7B9-D6E142B27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D07487-E594-4D6E-A5F8-ABED8498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2015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468E71-2562-4AF4-9489-E60468AF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成立年份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023352-AFC9-4F54-A03C-7DD034BD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E82A0E-DE40-4BAE-9E97-0342AE8D6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行业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95AE78-F089-4493-BE71-97266027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多种经营场景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595CA0-FF0D-4185-A5D5-B6FA5C523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956F90-1D8B-402B-B53D-E4023DE5A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4581C8-195A-4C2B-B337-F0AA1B3B5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批发与订货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F2C804-67FC-4F4D-AB7E-B04007CA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714750"/>
            <a:ext cx="1924050" cy="11430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CB9124-54C0-4D25-AB60-51949F25A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9433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175" b="1">
                <a:solidFill>
                  <a:srgbClr val="F6C16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6C166"/>
                </a:solidFill>
                <a:latin typeface="Microsoft YaHei"/>
                <a:ea typeface="Microsoft YaHei"/>
                <a:cs typeface="Microsoft YaHei"/>
              </a:rPr>
              <a:t>集团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AF9A38-1987-4CF8-BDEF-FE09C4C0F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4577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C9DEE1"/>
                </a:solidFill>
                <a:latin typeface="Microsoft YaHei"/>
                <a:ea typeface="Microsoft YaHei"/>
                <a:cs typeface="Microsoft YaHei"/>
              </a:rPr>
              <a:t>供应链协同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B8437E-B25C-4963-9261-2E9BCE381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362200"/>
            <a:ext cx="22479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784F9B22-8C06-45DE-AA79-A835C94909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9b3051d85f4ffb"/>
          <a:stretch xmlns:a="http://schemas.openxmlformats.org/drawingml/2006/main"/>
        </p:blipFill>
        <p:spPr>
          <a:xfrm xmlns:a="http://schemas.openxmlformats.org/drawingml/2006/main">
            <a:off x="9410700" y="2533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7E9A71-0664-4B0E-ACBF-64A51392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4765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产品底座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615B687-64BD-45EA-AF92-CBFED6BF2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7336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rPr>
              <a:t>品牌商城、订单与供应链协同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6C5A3D0-8E40-427B-B245-DF4E9673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314700"/>
            <a:ext cx="22479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D5306B8E-8ECB-489A-8F65-54ED980C63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8467769fe44c1b"/>
          <a:stretch xmlns:a="http://schemas.openxmlformats.org/drawingml/2006/main"/>
        </p:blipFill>
        <p:spPr>
          <a:xfrm xmlns:a="http://schemas.openxmlformats.org/drawingml/2006/main">
            <a:off x="9410700" y="34861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D4AE353-42AF-48F9-9415-6C14E6E8E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4290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实施服务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DE3DD5B-4FC7-43E4-BF51-C26D17257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6861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rPr>
              <a:t>数据梳理、配置、培训与上线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2E69650-AB28-482B-B0D5-78908430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4267200"/>
            <a:ext cx="2247900" cy="742950"/>
          </a:xfrm>
          <a:prstGeom xmlns:a="http://schemas.openxmlformats.org/drawingml/2006/main" prst="roundRect">
            <a:avLst>
              <a:gd name="adj" fmla="val 20513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5000"/>
              </a:srgbClr>
            </a:solidFill>
            <a:prstDash val="solid"/>
          </a:ln>
        </p:spPr>
      </p:sp>
      <p:pic>
        <p:nvPic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AC7A71B9-3F7F-449E-865B-3B1F763DFC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abd8a902b845a7"/>
          <a:stretch xmlns:a="http://schemas.openxmlformats.org/drawingml/2006/main"/>
        </p:blipFill>
        <p:spPr>
          <a:xfrm xmlns:a="http://schemas.openxmlformats.org/drawingml/2006/main">
            <a:off x="9410700" y="443865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7B7F972-6594-4878-9950-A147FC1E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43815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持续扩展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3F43D4B-AB11-4274-AC23-B80E2D31E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463867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C8DCDF"/>
                </a:solidFill>
                <a:latin typeface="Microsoft YaHei"/>
                <a:ea typeface="Microsoft YaHei"/>
                <a:cs typeface="Microsoft YaHei"/>
              </a:rPr>
              <a:t>应用中心持续扩展，开放接口按项目评估连接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666B0D2-D226-42AD-85DF-224AD6B0F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9FC1C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9FC1C6"/>
                </a:solidFill>
                <a:latin typeface="Microsoft YaHei"/>
                <a:ea typeface="Microsoft YaHei"/>
                <a:cs typeface="Microsoft YaHei"/>
              </a:rPr>
              <a:t>数据来源：公司官网公开信息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A4E02B7-E403-4177-81F0-3BB5BE0B7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AD1AF3F-C5CA-47A1-B362-72B4F9B01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9512804-3F8D-49B4-BAAB-B61A3FA45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150264908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62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86E7990-077D-46D0-A5FA-E24CB1E8F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31E27"/>
              </a:gs>
              <a:gs pos="62000">
                <a:srgbClr val="063D45"/>
              </a:gs>
              <a:gs pos="100000">
                <a:srgbClr val="0B7D82"/>
              </a:gs>
            </a:gsLst>
            <a:lin ang="81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4582EE-E912-401D-954A-C8212DE6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676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92C2D75-6B17-46E3-B53A-413E8C0185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95f9eb60a44209"/>
          <a:stretch xmlns:a="http://schemas.openxmlformats.org/drawingml/2006/main"/>
        </p:blipFill>
        <p:spPr>
          <a:xfrm xmlns:a="http://schemas.openxmlformats.org/drawingml/2006/main">
            <a:off x="781050" y="495300"/>
            <a:ext cx="1143000" cy="3238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09C737-AB39-468E-8B9F-8D4A92185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1028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790E9E-C1BC-4BDE-B4E5-8773CDB3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71600"/>
            <a:ext cx="87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F5F3"/>
                </a:solidFill>
                <a:latin typeface="Microsoft YaHei"/>
                <a:ea typeface="Microsoft YaHei"/>
                <a:cs typeface="Microsoft YaHei"/>
              </a:rPr>
              <a:t>下一步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83AA86-56FA-428C-96F1-2605C6AD0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619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用一批真实门店、商品和订单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现场验证完整闭环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C64E9F-D41A-4787-9933-20E8FD4C2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619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选择一家直营店、一家加盟店和一条配送线路，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4E8EA"/>
                </a:solidFill>
                <a:latin typeface="Microsoft YaHei"/>
                <a:ea typeface="Microsoft YaHei"/>
                <a:cs typeface="Microsoft YaHei"/>
              </a:rPr>
              <a:t>现场跑通一次从补货到签收、对账的完整闭环。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C40ABE-3EE3-46D3-89F4-89F1EEF5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91000"/>
            <a:ext cx="495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0CE87A-D322-4ECE-BF59-B86289B5A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1005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AC7C13-2E0D-404E-B929-A4560B2B8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1719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带来 30—50 个核心餐饮SKU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F91F07-4100-4A79-A420-0DD6289F2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438650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rPr>
              <a:t>鲜品、冻品、干货、调料与包材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22FA03-E768-4A55-8A61-4FF740229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81550"/>
            <a:ext cx="495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37D5A0-C8C0-450F-AE72-0A4B5E2AF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36A0FB-785B-4908-902E-121EEFB17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76250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带来真实客户与价格规则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F17AF8-AE06-4943-9592-38874A570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029200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rPr>
              <a:t>直营、加盟、团餐各选一个场景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504E3A-FA26-4330-9E80-A2C3AEAD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72100"/>
            <a:ext cx="4953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CB371F-62FE-44E0-BF44-1DF305641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91150"/>
            <a:ext cx="342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203E4A-8FFF-4319-AE71-84F57005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3530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跑通一张真实订单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91052E-CB09-403F-A7F9-8CDB3BE3C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619750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BFD5D8"/>
                </a:solidFill>
                <a:latin typeface="Microsoft YaHei"/>
                <a:ea typeface="Microsoft YaHei"/>
                <a:cs typeface="Microsoft YaHei"/>
              </a:rPr>
              <a:t>商城 → 审核 → 拣货 → 配送 → 对账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9E6B0B-255B-4E9E-901F-8DCC588E2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1333500"/>
            <a:ext cx="4343400" cy="3905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B8049B-AB75-415E-8CE6-2CA8BA649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695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20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方案沟通建议输入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94329F-9839-4EFB-9D1F-FEB9C39C8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32410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AEB5BB-D866-488F-9A81-DFCC664C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43840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门店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FD1AB1-0213-4E3B-A567-F4518404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43840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直营 / 加盟 / 团餐项目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C8FE13-D7B8-4B13-9800-8F9DDE915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91465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699B8A-14C8-45DD-98E5-9E5CB5AFA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289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38320E-1974-45A1-B45A-A9C766D5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02895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规格、单位、客户价、批次效期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841B1DC-E468-4A2E-BED1-E7403EE01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50520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5E4E1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75887B-0AFA-4C3F-8047-CD67FA388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61950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0B7D82"/>
                </a:solidFill>
                <a:latin typeface="Microsoft YaHei"/>
                <a:ea typeface="Microsoft YaHei"/>
                <a:cs typeface="Microsoft YaHei"/>
              </a:rPr>
              <a:t>履约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77E9B0F-4515-431E-BC7F-DC835F5F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61950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仓库、拣货、配送、回单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524C44F-E39C-4051-B790-44E5DCAD9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09575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7E9"/>
          </a:solidFill>
          <a:ln xmlns:a="http://schemas.openxmlformats.org/drawingml/2006/main" w="9525">
            <a:solidFill>
              <a:srgbClr val="EACA97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E4517CD-A3E9-4D95-9506-9395C87D8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210050"/>
            <a:ext cx="685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805322"/>
                </a:solidFill>
                <a:latin typeface="Microsoft YaHei"/>
                <a:ea typeface="Microsoft YaHei"/>
                <a:cs typeface="Microsoft YaHei"/>
              </a:rPr>
              <a:t>结算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3132F77-FDD0-438C-B753-91682A2AD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210050"/>
            <a:ext cx="2514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062E35"/>
                </a:solidFill>
                <a:latin typeface="Microsoft YaHei"/>
                <a:ea typeface="Microsoft YaHei"/>
                <a:cs typeface="Microsoft YaHei"/>
              </a:rPr>
              <a:t>支付、预存款、账期与对账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BDA9EBA-A950-4895-9F01-ACF2C1169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5619750"/>
            <a:ext cx="43434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E993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7243E56-5574-4770-9FEC-F40388E44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5657850"/>
            <a:ext cx="4038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预约体验 · www.ysdinghuo.com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5653A97-B8CC-4A4E-AFC0-BC2E4961D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DE1D73D-60B5-4218-9FB8-C933431B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000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C6DADE"/>
                </a:solidFill>
                <a:latin typeface="Microsoft YaHei"/>
                <a:ea typeface="Microsoft YaHei"/>
                <a:cs typeface="Microsoft YaHei"/>
              </a:rPr>
              <a:t>云上订货｜餐饮连锁订货系统解决方案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6D63A20-A7EC-4453-B909-D6A4C9FF8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5E4E7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3730350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2026-10-12T08:25:01.3220000Z</dcterms:created>
  <dcterms:modified xsi:type="dcterms:W3CDTF">2026-10-12T08:25:01.3220000Z</dcterms:modified>
</coreProperties>
</file>