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e5293f33034af6" /><Relationship Type="http://schemas.openxmlformats.org/officeDocument/2006/relationships/extended-properties" Target="/docProps/app.xml" Id="R89174ab114764e8d" /><Relationship Type="http://schemas.openxmlformats.org/officeDocument/2006/relationships/officeDocument" Target="/ppt/presentation.xml" Id="Re703dcfe1f9541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27477caadd4ba2"/>
  </p:sldMasterIdLst>
  <p:notesMasterIdLst>
    <p:notesMasterId xmlns:r="http://schemas.openxmlformats.org/officeDocument/2006/relationships" r:id="Rabf16bd7dec94535"/>
  </p:notesMasterIdLst>
  <p:sldIdLst>
    <p:sldId xmlns:r="http://schemas.openxmlformats.org/officeDocument/2006/relationships" id="256" r:id="R65aa330a1d3e40c6"/>
    <p:sldId xmlns:r="http://schemas.openxmlformats.org/officeDocument/2006/relationships" id="257" r:id="Rdbcb6eb795cc4498"/>
    <p:sldId xmlns:r="http://schemas.openxmlformats.org/officeDocument/2006/relationships" id="258" r:id="Rdbf8a6f4e4ec4549"/>
    <p:sldId xmlns:r="http://schemas.openxmlformats.org/officeDocument/2006/relationships" id="259" r:id="Rcb69015148864e93"/>
    <p:sldId xmlns:r="http://schemas.openxmlformats.org/officeDocument/2006/relationships" id="260" r:id="R60d899ba103d450b"/>
    <p:sldId xmlns:r="http://schemas.openxmlformats.org/officeDocument/2006/relationships" id="261" r:id="Rce5f78dfb7744d59"/>
    <p:sldId xmlns:r="http://schemas.openxmlformats.org/officeDocument/2006/relationships" id="262" r:id="Rc4c28ffe331d4e3e"/>
    <p:sldId xmlns:r="http://schemas.openxmlformats.org/officeDocument/2006/relationships" id="263" r:id="Rb5cc9d7b4e9f4fff"/>
    <p:sldId xmlns:r="http://schemas.openxmlformats.org/officeDocument/2006/relationships" id="264" r:id="R8a6dcdef79544cf9"/>
    <p:sldId xmlns:r="http://schemas.openxmlformats.org/officeDocument/2006/relationships" id="265" r:id="Ra7d70ab5ebb2491a"/>
    <p:sldId xmlns:r="http://schemas.openxmlformats.org/officeDocument/2006/relationships" id="266" r:id="R7db79e4901cd44e4"/>
    <p:sldId xmlns:r="http://schemas.openxmlformats.org/officeDocument/2006/relationships" id="267" r:id="Rc03f16bb6f7546a9"/>
    <p:sldId xmlns:r="http://schemas.openxmlformats.org/officeDocument/2006/relationships" id="268" r:id="R531a89f961bf4566"/>
    <p:sldId xmlns:r="http://schemas.openxmlformats.org/officeDocument/2006/relationships" id="269" r:id="R9aa819edb22743c7"/>
    <p:sldId xmlns:r="http://schemas.openxmlformats.org/officeDocument/2006/relationships" id="270" r:id="Rab5b94aacaaa48a5"/>
    <p:sldId xmlns:r="http://schemas.openxmlformats.org/officeDocument/2006/relationships" id="271" r:id="R98814486707c4054"/>
    <p:sldId xmlns:r="http://schemas.openxmlformats.org/officeDocument/2006/relationships" id="272" r:id="R7df3d63a0b5c48b8"/>
    <p:sldId xmlns:r="http://schemas.openxmlformats.org/officeDocument/2006/relationships" id="273" r:id="R5a48b75f27664444"/>
    <p:sldId xmlns:r="http://schemas.openxmlformats.org/officeDocument/2006/relationships" id="274" r:id="R574b55c0a26948ec"/>
    <p:sldId xmlns:r="http://schemas.openxmlformats.org/officeDocument/2006/relationships" id="275" r:id="R49b22a7db7a04515"/>
    <p:sldId xmlns:r="http://schemas.openxmlformats.org/officeDocument/2006/relationships" id="276" r:id="R810f645282094a53"/>
    <p:sldId xmlns:r="http://schemas.openxmlformats.org/officeDocument/2006/relationships" id="277" r:id="R124115f0b9e1436a"/>
    <p:sldId xmlns:r="http://schemas.openxmlformats.org/officeDocument/2006/relationships" id="278" r:id="R1aa8d11e0afb49c8"/>
    <p:sldId xmlns:r="http://schemas.openxmlformats.org/officeDocument/2006/relationships" id="279" r:id="R807554c8a02b4b6b"/>
    <p:sldId xmlns:r="http://schemas.openxmlformats.org/officeDocument/2006/relationships" id="280" r:id="R92d1f09f0e754d4a"/>
    <p:sldId xmlns:r="http://schemas.openxmlformats.org/officeDocument/2006/relationships" id="281" r:id="R35a31561295d4564"/>
    <p:sldId xmlns:r="http://schemas.openxmlformats.org/officeDocument/2006/relationships" id="282" r:id="Rdf107a44e6444ebc"/>
    <p:sldId xmlns:r="http://schemas.openxmlformats.org/officeDocument/2006/relationships" id="283" r:id="R5355fe9d1f7d4492"/>
    <p:sldId xmlns:r="http://schemas.openxmlformats.org/officeDocument/2006/relationships" id="284" r:id="Ra5a91da8437d461f"/>
    <p:sldId xmlns:r="http://schemas.openxmlformats.org/officeDocument/2006/relationships" id="285" r:id="R0196fd32815043d3"/>
    <p:sldId xmlns:r="http://schemas.openxmlformats.org/officeDocument/2006/relationships" id="286" r:id="Rb4616b4a2c724c28"/>
    <p:sldId xmlns:r="http://schemas.openxmlformats.org/officeDocument/2006/relationships" id="287" r:id="Rceec479c8cd445fe"/>
    <p:sldId xmlns:r="http://schemas.openxmlformats.org/officeDocument/2006/relationships" id="288" r:id="R356a290ad08e4dac"/>
    <p:sldId xmlns:r="http://schemas.openxmlformats.org/officeDocument/2006/relationships" id="289" r:id="Rbd159b143f22433b"/>
    <p:sldId xmlns:r="http://schemas.openxmlformats.org/officeDocument/2006/relationships" id="290" r:id="R33091fa2fa414330"/>
    <p:sldId xmlns:r="http://schemas.openxmlformats.org/officeDocument/2006/relationships" id="291" r:id="Re606da181ea14c80"/>
    <p:sldId xmlns:r="http://schemas.openxmlformats.org/officeDocument/2006/relationships" id="292" r:id="R18d5274839424cb3"/>
    <p:sldId xmlns:r="http://schemas.openxmlformats.org/officeDocument/2006/relationships" id="293" r:id="R42f91369c2184687"/>
    <p:sldId xmlns:r="http://schemas.openxmlformats.org/officeDocument/2006/relationships" id="294" r:id="R2a390695c7de415d"/>
    <p:sldId xmlns:r="http://schemas.openxmlformats.org/officeDocument/2006/relationships" id="295" r:id="R7782fdab78614652"/>
    <p:sldId xmlns:r="http://schemas.openxmlformats.org/officeDocument/2006/relationships" id="296" r:id="Rd0aec02443144368"/>
    <p:sldId xmlns:r="http://schemas.openxmlformats.org/officeDocument/2006/relationships" id="297" r:id="R0eefcf82502548f0"/>
    <p:sldId xmlns:r="http://schemas.openxmlformats.org/officeDocument/2006/relationships" id="298" r:id="Rf1263c6e4a8f4e70"/>
    <p:sldId xmlns:r="http://schemas.openxmlformats.org/officeDocument/2006/relationships" id="299" r:id="R5eb58e3dcfb6467d"/>
    <p:sldId xmlns:r="http://schemas.openxmlformats.org/officeDocument/2006/relationships" id="300" r:id="Rb268f7b3e76f4c93"/>
    <p:sldId xmlns:r="http://schemas.openxmlformats.org/officeDocument/2006/relationships" id="301" r:id="R9c1424acba0041ec"/>
    <p:sldId xmlns:r="http://schemas.openxmlformats.org/officeDocument/2006/relationships" id="302" r:id="Rfa8154eed80749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9687e6babf4cbb" /><Relationship Type="http://schemas.openxmlformats.org/officeDocument/2006/relationships/slideMaster" Target="/ppt/slideMasters/slideMaster1.xml" Id="R0227477caadd4ba2" /><Relationship Type="http://schemas.openxmlformats.org/officeDocument/2006/relationships/notesMaster" Target="/ppt/notesMasters/notesMaster1.xml" Id="Rabf16bd7dec94535" /><Relationship Type="http://schemas.openxmlformats.org/officeDocument/2006/relationships/presProps" Target="/ppt/presProps.xml" Id="R47db2afb46434715" /><Relationship Type="http://schemas.openxmlformats.org/officeDocument/2006/relationships/tableStyles" Target="/ppt/tableStyles.xml" Id="R9151134ec0d94829" /><Relationship Type="http://schemas.openxmlformats.org/officeDocument/2006/relationships/slide" Target="/ppt/slides/slide1.xml" Id="R65aa330a1d3e40c6" /><Relationship Type="http://schemas.openxmlformats.org/officeDocument/2006/relationships/slide" Target="/ppt/slides/slide2.xml" Id="Rdbcb6eb795cc4498" /><Relationship Type="http://schemas.openxmlformats.org/officeDocument/2006/relationships/slide" Target="/ppt/slides/slide3.xml" Id="Rdbf8a6f4e4ec4549" /><Relationship Type="http://schemas.openxmlformats.org/officeDocument/2006/relationships/slide" Target="/ppt/slides/slide4.xml" Id="Rcb69015148864e93" /><Relationship Type="http://schemas.openxmlformats.org/officeDocument/2006/relationships/slide" Target="/ppt/slides/slide5.xml" Id="R60d899ba103d450b" /><Relationship Type="http://schemas.openxmlformats.org/officeDocument/2006/relationships/slide" Target="/ppt/slides/slide6.xml" Id="Rce5f78dfb7744d59" /><Relationship Type="http://schemas.openxmlformats.org/officeDocument/2006/relationships/slide" Target="/ppt/slides/slide7.xml" Id="Rc4c28ffe331d4e3e" /><Relationship Type="http://schemas.openxmlformats.org/officeDocument/2006/relationships/slide" Target="/ppt/slides/slide8.xml" Id="Rb5cc9d7b4e9f4fff" /><Relationship Type="http://schemas.openxmlformats.org/officeDocument/2006/relationships/slide" Target="/ppt/slides/slide9.xml" Id="R8a6dcdef79544cf9" /><Relationship Type="http://schemas.openxmlformats.org/officeDocument/2006/relationships/slide" Target="/ppt/slides/slide10.xml" Id="Ra7d70ab5ebb2491a" /><Relationship Type="http://schemas.openxmlformats.org/officeDocument/2006/relationships/slide" Target="/ppt/slides/slide11.xml" Id="R7db79e4901cd44e4" /><Relationship Type="http://schemas.openxmlformats.org/officeDocument/2006/relationships/slide" Target="/ppt/slides/slide12.xml" Id="Rc03f16bb6f7546a9" /><Relationship Type="http://schemas.openxmlformats.org/officeDocument/2006/relationships/slide" Target="/ppt/slides/slide13.xml" Id="R531a89f961bf4566" /><Relationship Type="http://schemas.openxmlformats.org/officeDocument/2006/relationships/slide" Target="/ppt/slides/slide14.xml" Id="R9aa819edb22743c7" /><Relationship Type="http://schemas.openxmlformats.org/officeDocument/2006/relationships/slide" Target="/ppt/slides/slide15.xml" Id="Rab5b94aacaaa48a5" /><Relationship Type="http://schemas.openxmlformats.org/officeDocument/2006/relationships/slide" Target="/ppt/slides/slide16.xml" Id="R98814486707c4054" /><Relationship Type="http://schemas.openxmlformats.org/officeDocument/2006/relationships/slide" Target="/ppt/slides/slide17.xml" Id="R7df3d63a0b5c48b8" /><Relationship Type="http://schemas.openxmlformats.org/officeDocument/2006/relationships/slide" Target="/ppt/slides/slide18.xml" Id="R5a48b75f27664444" /><Relationship Type="http://schemas.openxmlformats.org/officeDocument/2006/relationships/slide" Target="/ppt/slides/slide19.xml" Id="R574b55c0a26948ec" /><Relationship Type="http://schemas.openxmlformats.org/officeDocument/2006/relationships/slide" Target="/ppt/slides/slide20.xml" Id="R49b22a7db7a04515" /><Relationship Type="http://schemas.openxmlformats.org/officeDocument/2006/relationships/slide" Target="/ppt/slides/slide21.xml" Id="R810f645282094a53" /><Relationship Type="http://schemas.openxmlformats.org/officeDocument/2006/relationships/slide" Target="/ppt/slides/slide22.xml" Id="R124115f0b9e1436a" /><Relationship Type="http://schemas.openxmlformats.org/officeDocument/2006/relationships/slide" Target="/ppt/slides/slide23.xml" Id="R1aa8d11e0afb49c8" /><Relationship Type="http://schemas.openxmlformats.org/officeDocument/2006/relationships/slide" Target="/ppt/slides/slide24.xml" Id="R807554c8a02b4b6b" /><Relationship Type="http://schemas.openxmlformats.org/officeDocument/2006/relationships/slide" Target="/ppt/slides/slide25.xml" Id="R92d1f09f0e754d4a" /><Relationship Type="http://schemas.openxmlformats.org/officeDocument/2006/relationships/slide" Target="/ppt/slides/slide26.xml" Id="R35a31561295d4564" /><Relationship Type="http://schemas.openxmlformats.org/officeDocument/2006/relationships/slide" Target="/ppt/slides/slide27.xml" Id="Rdf107a44e6444ebc" /><Relationship Type="http://schemas.openxmlformats.org/officeDocument/2006/relationships/slide" Target="/ppt/slides/slide28.xml" Id="R5355fe9d1f7d4492" /><Relationship Type="http://schemas.openxmlformats.org/officeDocument/2006/relationships/slide" Target="/ppt/slides/slide29.xml" Id="Ra5a91da8437d461f" /><Relationship Type="http://schemas.openxmlformats.org/officeDocument/2006/relationships/slide" Target="/ppt/slides/slide30.xml" Id="R0196fd32815043d3" /><Relationship Type="http://schemas.openxmlformats.org/officeDocument/2006/relationships/slide" Target="/ppt/slides/slide31.xml" Id="Rb4616b4a2c724c28" /><Relationship Type="http://schemas.openxmlformats.org/officeDocument/2006/relationships/slide" Target="/ppt/slides/slide32.xml" Id="Rceec479c8cd445fe" /><Relationship Type="http://schemas.openxmlformats.org/officeDocument/2006/relationships/slide" Target="/ppt/slides/slide33.xml" Id="R356a290ad08e4dac" /><Relationship Type="http://schemas.openxmlformats.org/officeDocument/2006/relationships/slide" Target="/ppt/slides/slide34.xml" Id="Rbd159b143f22433b" /><Relationship Type="http://schemas.openxmlformats.org/officeDocument/2006/relationships/slide" Target="/ppt/slides/slide35.xml" Id="R33091fa2fa414330" /><Relationship Type="http://schemas.openxmlformats.org/officeDocument/2006/relationships/slide" Target="/ppt/slides/slide36.xml" Id="Re606da181ea14c80" /><Relationship Type="http://schemas.openxmlformats.org/officeDocument/2006/relationships/slide" Target="/ppt/slides/slide37.xml" Id="R18d5274839424cb3" /><Relationship Type="http://schemas.openxmlformats.org/officeDocument/2006/relationships/slide" Target="/ppt/slides/slide38.xml" Id="R42f91369c2184687" /><Relationship Type="http://schemas.openxmlformats.org/officeDocument/2006/relationships/slide" Target="/ppt/slides/slide39.xml" Id="R2a390695c7de415d" /><Relationship Type="http://schemas.openxmlformats.org/officeDocument/2006/relationships/slide" Target="/ppt/slides/slide40.xml" Id="R7782fdab78614652" /><Relationship Type="http://schemas.openxmlformats.org/officeDocument/2006/relationships/slide" Target="/ppt/slides/slide41.xml" Id="Rd0aec02443144368" /><Relationship Type="http://schemas.openxmlformats.org/officeDocument/2006/relationships/slide" Target="/ppt/slides/slide42.xml" Id="R0eefcf82502548f0" /><Relationship Type="http://schemas.openxmlformats.org/officeDocument/2006/relationships/slide" Target="/ppt/slides/slide43.xml" Id="Rf1263c6e4a8f4e70" /><Relationship Type="http://schemas.openxmlformats.org/officeDocument/2006/relationships/slide" Target="/ppt/slides/slide44.xml" Id="R5eb58e3dcfb6467d" /><Relationship Type="http://schemas.openxmlformats.org/officeDocument/2006/relationships/slide" Target="/ppt/slides/slide45.xml" Id="Rb268f7b3e76f4c93" /><Relationship Type="http://schemas.openxmlformats.org/officeDocument/2006/relationships/slide" Target="/ppt/slides/slide46.xml" Id="R9c1424acba0041ec" /><Relationship Type="http://schemas.openxmlformats.org/officeDocument/2006/relationships/slide" Target="/ppt/slides/slide47.xml" Id="Rfa8154eed80749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be38f613b14c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563688095a41f3" /><Relationship Type="http://schemas.openxmlformats.org/officeDocument/2006/relationships/notesMaster" Target="/ppt/notesMasters/notesMaster1.xml" Id="R54fe1954c9f746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cbad300a694d7e" /><Relationship Type="http://schemas.openxmlformats.org/officeDocument/2006/relationships/notesMaster" Target="/ppt/notesMasters/notesMaster1.xml" Id="R66449d146e8448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2ba475289a4239" /><Relationship Type="http://schemas.openxmlformats.org/officeDocument/2006/relationships/notesMaster" Target="/ppt/notesMasters/notesMaster1.xml" Id="R6dc8e143667b4e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fbd940be0648af" /><Relationship Type="http://schemas.openxmlformats.org/officeDocument/2006/relationships/notesMaster" Target="/ppt/notesMasters/notesMaster1.xml" Id="Rc68abbddb8f043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914eb51cb24f3d" /><Relationship Type="http://schemas.openxmlformats.org/officeDocument/2006/relationships/notesMaster" Target="/ppt/notesMasters/notesMaster1.xml" Id="R8e72a9c5b6d84c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e5487a09054811" /><Relationship Type="http://schemas.openxmlformats.org/officeDocument/2006/relationships/notesMaster" Target="/ppt/notesMasters/notesMaster1.xml" Id="R3b9934a5a0954b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2e881bf6dcc4e3f" /><Relationship Type="http://schemas.openxmlformats.org/officeDocument/2006/relationships/notesMaster" Target="/ppt/notesMasters/notesMaster1.xml" Id="Rce337ac348be45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e8decca62b4f9d" /><Relationship Type="http://schemas.openxmlformats.org/officeDocument/2006/relationships/notesMaster" Target="/ppt/notesMasters/notesMaster1.xml" Id="R0354467414db46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6e5d5c9aaf4069" /><Relationship Type="http://schemas.openxmlformats.org/officeDocument/2006/relationships/notesMaster" Target="/ppt/notesMasters/notesMaster1.xml" Id="R38fff62e21d142c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7093eab57c45ff" /><Relationship Type="http://schemas.openxmlformats.org/officeDocument/2006/relationships/notesMaster" Target="/ppt/notesMasters/notesMaster1.xml" Id="R3bb1c532a3594f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050d9a90dc64357" /><Relationship Type="http://schemas.openxmlformats.org/officeDocument/2006/relationships/notesMaster" Target="/ppt/notesMasters/notesMaster1.xml" Id="R6a3b4caadd624d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99fcec86dc466c" /><Relationship Type="http://schemas.openxmlformats.org/officeDocument/2006/relationships/notesMaster" Target="/ppt/notesMasters/notesMaster1.xml" Id="R0aca95a73fdb42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a4cd7f5ada341cb" /><Relationship Type="http://schemas.openxmlformats.org/officeDocument/2006/relationships/notesMaster" Target="/ppt/notesMasters/notesMaster1.xml" Id="R8ea942afee1d4e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e3343cc48e453e" /><Relationship Type="http://schemas.openxmlformats.org/officeDocument/2006/relationships/notesMaster" Target="/ppt/notesMasters/notesMaster1.xml" Id="Rfa25d456385e410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67f981784fd44c1" /><Relationship Type="http://schemas.openxmlformats.org/officeDocument/2006/relationships/notesMaster" Target="/ppt/notesMasters/notesMaster1.xml" Id="Rd00ac0c7deff461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0d376dc01ec49f5" /><Relationship Type="http://schemas.openxmlformats.org/officeDocument/2006/relationships/notesMaster" Target="/ppt/notesMasters/notesMaster1.xml" Id="Rb16ddcae26754d2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93cd905398491c" /><Relationship Type="http://schemas.openxmlformats.org/officeDocument/2006/relationships/notesMaster" Target="/ppt/notesMasters/notesMaster1.xml" Id="R074eaeccb13142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58dbfe8abd840f7" /><Relationship Type="http://schemas.openxmlformats.org/officeDocument/2006/relationships/notesMaster" Target="/ppt/notesMasters/notesMaster1.xml" Id="Re2df4a63c1e34ad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d2838b516e40c7" /><Relationship Type="http://schemas.openxmlformats.org/officeDocument/2006/relationships/notesMaster" Target="/ppt/notesMasters/notesMaster1.xml" Id="R67d41b18cee24c3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f122c70173e421d" /><Relationship Type="http://schemas.openxmlformats.org/officeDocument/2006/relationships/notesMaster" Target="/ppt/notesMasters/notesMaster1.xml" Id="R3610dadb90b648a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b81442d08ff4616" /><Relationship Type="http://schemas.openxmlformats.org/officeDocument/2006/relationships/notesMaster" Target="/ppt/notesMasters/notesMaster1.xml" Id="R18c5a754b7cb481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96b802d23cd4fdc" /><Relationship Type="http://schemas.openxmlformats.org/officeDocument/2006/relationships/notesMaster" Target="/ppt/notesMasters/notesMaster1.xml" Id="Re6e1d618c9e340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4a2a1bc33784e0a" /><Relationship Type="http://schemas.openxmlformats.org/officeDocument/2006/relationships/notesMaster" Target="/ppt/notesMasters/notesMaster1.xml" Id="R57edd699b89a46d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9d51bbbc7d4a56" /><Relationship Type="http://schemas.openxmlformats.org/officeDocument/2006/relationships/notesMaster" Target="/ppt/notesMasters/notesMaster1.xml" Id="Rf652e78c81ff4b4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721af2afa44d74" /><Relationship Type="http://schemas.openxmlformats.org/officeDocument/2006/relationships/notesMaster" Target="/ppt/notesMasters/notesMaster1.xml" Id="R63e080969fa6493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4a1c037a1db49d7" /><Relationship Type="http://schemas.openxmlformats.org/officeDocument/2006/relationships/notesMaster" Target="/ppt/notesMasters/notesMaster1.xml" Id="R74094795b06e4fc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2252961620b4f59" /><Relationship Type="http://schemas.openxmlformats.org/officeDocument/2006/relationships/notesMaster" Target="/ppt/notesMasters/notesMaster1.xml" Id="Rf6991f3840494ce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076a301fa914857" /><Relationship Type="http://schemas.openxmlformats.org/officeDocument/2006/relationships/notesMaster" Target="/ppt/notesMasters/notesMaster1.xml" Id="R57dbd1dcc23841a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0f0d177935f4fe6" /><Relationship Type="http://schemas.openxmlformats.org/officeDocument/2006/relationships/notesMaster" Target="/ppt/notesMasters/notesMaster1.xml" Id="Rdb6d0b7b9d534c7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df925a8d3514944" /><Relationship Type="http://schemas.openxmlformats.org/officeDocument/2006/relationships/notesMaster" Target="/ppt/notesMasters/notesMaster1.xml" Id="R4178134fa93e43d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9741522e6124e3d" /><Relationship Type="http://schemas.openxmlformats.org/officeDocument/2006/relationships/notesMaster" Target="/ppt/notesMasters/notesMaster1.xml" Id="R8c3dd60f4cd5494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8f48853dc384683" /><Relationship Type="http://schemas.openxmlformats.org/officeDocument/2006/relationships/notesMaster" Target="/ppt/notesMasters/notesMaster1.xml" Id="Rd631d274086240b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0cbdc5c0c3c4256" /><Relationship Type="http://schemas.openxmlformats.org/officeDocument/2006/relationships/notesMaster" Target="/ppt/notesMasters/notesMaster1.xml" Id="Ra298314a0889482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6f66adf13304639" /><Relationship Type="http://schemas.openxmlformats.org/officeDocument/2006/relationships/notesMaster" Target="/ppt/notesMasters/notesMaster1.xml" Id="R70d58aa45e9e431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356432920264e38" /><Relationship Type="http://schemas.openxmlformats.org/officeDocument/2006/relationships/notesMaster" Target="/ppt/notesMasters/notesMaster1.xml" Id="Ra368fa3a8de5471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1184dd39a4d4329" /><Relationship Type="http://schemas.openxmlformats.org/officeDocument/2006/relationships/notesMaster" Target="/ppt/notesMasters/notesMaster1.xml" Id="R14169df08b3944e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062d6e7e7aa4afd" /><Relationship Type="http://schemas.openxmlformats.org/officeDocument/2006/relationships/notesMaster" Target="/ppt/notesMasters/notesMaster1.xml" Id="Rc20240c5fd764a1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4e4e52d894e49d4" /><Relationship Type="http://schemas.openxmlformats.org/officeDocument/2006/relationships/notesMaster" Target="/ppt/notesMasters/notesMaster1.xml" Id="R9dd7632f54434b3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4dba1276129486c" /><Relationship Type="http://schemas.openxmlformats.org/officeDocument/2006/relationships/notesMaster" Target="/ppt/notesMasters/notesMaster1.xml" Id="Rd1193ae0d150422d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339f75567ea4655" /><Relationship Type="http://schemas.openxmlformats.org/officeDocument/2006/relationships/notesMaster" Target="/ppt/notesMasters/notesMaster1.xml" Id="R1ab54376f59d4af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92894b0fd2f401c" /><Relationship Type="http://schemas.openxmlformats.org/officeDocument/2006/relationships/notesMaster" Target="/ppt/notesMasters/notesMaster1.xml" Id="R219bb703165348be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f9bee4178ec43dd" /><Relationship Type="http://schemas.openxmlformats.org/officeDocument/2006/relationships/notesMaster" Target="/ppt/notesMasters/notesMaster1.xml" Id="Rdeb0601ec7b44ad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3d49b823aa0f451d" /><Relationship Type="http://schemas.openxmlformats.org/officeDocument/2006/relationships/notesMaster" Target="/ppt/notesMasters/notesMaster1.xml" Id="Ref235208177548cf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0c4f529cd384b92" /><Relationship Type="http://schemas.openxmlformats.org/officeDocument/2006/relationships/notesMaster" Target="/ppt/notesMasters/notesMaster1.xml" Id="Rba4e4e9828cd429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2df22248fda4bd3" /><Relationship Type="http://schemas.openxmlformats.org/officeDocument/2006/relationships/notesMaster" Target="/ppt/notesMasters/notesMaster1.xml" Id="Ra1cb27d4e2c54579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fbcd1b346e64e9c" /><Relationship Type="http://schemas.openxmlformats.org/officeDocument/2006/relationships/notesMaster" Target="/ppt/notesMasters/notesMaster1.xml" Id="R5975be06326f4b05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e7fabf677cea42a6" /><Relationship Type="http://schemas.openxmlformats.org/officeDocument/2006/relationships/notesMaster" Target="/ppt/notesMasters/notesMaster1.xml" Id="R35d7ba6cadac49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3b4e53722e46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c4d7d2534f48d6" /><Relationship Type="http://schemas.openxmlformats.org/officeDocument/2006/relationships/slideLayout" Target="/ppt/slideLayouts/slideLayout1.xml" Id="R5ef0fb298e5d48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f0fb298e5d48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b70024adf4492" /><Relationship Type="http://schemas.openxmlformats.org/officeDocument/2006/relationships/image" Target="/ppt/media/image.png" Id="Red8c25f851624e99" /><Relationship Type="http://schemas.openxmlformats.org/officeDocument/2006/relationships/image" Target="/ppt/media/image2.png" Id="Rc4ff767032314604" /><Relationship Type="http://schemas.openxmlformats.org/officeDocument/2006/relationships/notesSlide" Target="/ppt/notesSlides/notesSlide1.xml" Id="Re1d76c942ebd40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83b2a8cf540bd" /><Relationship Type="http://schemas.openxmlformats.org/officeDocument/2006/relationships/image" Target="/ppt/media/image3.png" Id="R29eff54c31b543e8" /><Relationship Type="http://schemas.openxmlformats.org/officeDocument/2006/relationships/image" Target="/ppt/media/image4.png" Id="Rd0ed53984a76449a" /><Relationship Type="http://schemas.openxmlformats.org/officeDocument/2006/relationships/image" Target="/ppt/media/image5.png" Id="R0604a549efc741b5" /><Relationship Type="http://schemas.openxmlformats.org/officeDocument/2006/relationships/image" Target="/ppt/media/image6.png" Id="Re38347f7a0694737" /><Relationship Type="http://schemas.openxmlformats.org/officeDocument/2006/relationships/image" Target="/ppt/media/image7.png" Id="Re146334c64914885" /><Relationship Type="http://schemas.openxmlformats.org/officeDocument/2006/relationships/notesSlide" Target="/ppt/notesSlides/notesSlide2.xml" Id="Rd8c955cb252a4e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304d67d8944f0" /><Relationship Type="http://schemas.openxmlformats.org/officeDocument/2006/relationships/image" Target="/ppt/media/image8.png" Id="R16c62bcfd9314ede" /><Relationship Type="http://schemas.openxmlformats.org/officeDocument/2006/relationships/notesSlide" Target="/ppt/notesSlides/notesSlide3.xml" Id="R1b50e265e2294b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dc985c205476f" /><Relationship Type="http://schemas.openxmlformats.org/officeDocument/2006/relationships/image" Target="/ppt/media/image9.png" Id="R0b04999e84f846e8" /><Relationship Type="http://schemas.openxmlformats.org/officeDocument/2006/relationships/image" Target="/ppt/media/image10.png" Id="Rb74953be57964822" /><Relationship Type="http://schemas.openxmlformats.org/officeDocument/2006/relationships/image" Target="/ppt/media/image11.png" Id="R5ed5461cc0194fe5" /><Relationship Type="http://schemas.openxmlformats.org/officeDocument/2006/relationships/image" Target="/ppt/media/image12.png" Id="R0dfe0d19f8c94259" /><Relationship Type="http://schemas.openxmlformats.org/officeDocument/2006/relationships/image" Target="/ppt/media/image13.png" Id="R9f29ca2ca6934e63" /><Relationship Type="http://schemas.openxmlformats.org/officeDocument/2006/relationships/image" Target="/ppt/media/image14.png" Id="R379ba91e512f4b6c" /><Relationship Type="http://schemas.openxmlformats.org/officeDocument/2006/relationships/notesSlide" Target="/ppt/notesSlides/notesSlide4.xml" Id="Rc5e2cc4a00724d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7a915c8134dd2" /><Relationship Type="http://schemas.openxmlformats.org/officeDocument/2006/relationships/image" Target="/ppt/media/image15.png" Id="R5af91cfff1db4a74" /><Relationship Type="http://schemas.openxmlformats.org/officeDocument/2006/relationships/image" Target="/ppt/media/image16.png" Id="Rca6b8139563d4b6e" /><Relationship Type="http://schemas.openxmlformats.org/officeDocument/2006/relationships/image" Target="/ppt/media/image17.png" Id="R7b70c767e70548fb" /><Relationship Type="http://schemas.openxmlformats.org/officeDocument/2006/relationships/image" Target="/ppt/media/image18.png" Id="R629ef4a8711d4457" /><Relationship Type="http://schemas.openxmlformats.org/officeDocument/2006/relationships/image" Target="/ppt/media/image19.png" Id="Ra5d66a98f1ed4c6e" /><Relationship Type="http://schemas.openxmlformats.org/officeDocument/2006/relationships/image" Target="/ppt/media/image20.png" Id="R7c706ab7d8314bbc" /><Relationship Type="http://schemas.openxmlformats.org/officeDocument/2006/relationships/notesSlide" Target="/ppt/notesSlides/notesSlide5.xml" Id="R2474a0f43dfd41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e809c5e52942fe" /><Relationship Type="http://schemas.openxmlformats.org/officeDocument/2006/relationships/image" Target="/ppt/media/image21.png" Id="Ra548883c59ef45e4" /><Relationship Type="http://schemas.openxmlformats.org/officeDocument/2006/relationships/image" Target="/ppt/media/image22.png" Id="R66c17c1987b34804" /><Relationship Type="http://schemas.openxmlformats.org/officeDocument/2006/relationships/image" Target="/ppt/media/image23.png" Id="R53a18c27e7f84e16" /><Relationship Type="http://schemas.openxmlformats.org/officeDocument/2006/relationships/notesSlide" Target="/ppt/notesSlides/notesSlide6.xml" Id="R631fb24781b64e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88fcd4e524960" /><Relationship Type="http://schemas.openxmlformats.org/officeDocument/2006/relationships/image" Target="/ppt/media/image24.png" Id="Re31f13627a97481d" /><Relationship Type="http://schemas.openxmlformats.org/officeDocument/2006/relationships/image" Target="/ppt/media/image25.png" Id="R457e00d0d50c4ccf" /><Relationship Type="http://schemas.openxmlformats.org/officeDocument/2006/relationships/image" Target="/ppt/media/image26.png" Id="Raa239e6ca12f4ba8" /><Relationship Type="http://schemas.openxmlformats.org/officeDocument/2006/relationships/image" Target="/ppt/media/image27.png" Id="Rd3afc57123814de4" /><Relationship Type="http://schemas.openxmlformats.org/officeDocument/2006/relationships/image" Target="/ppt/media/image28.png" Id="R57236db5e1ac4bcd" /><Relationship Type="http://schemas.openxmlformats.org/officeDocument/2006/relationships/image" Target="/ppt/media/image29.png" Id="Rbfea1c940ac340cc" /><Relationship Type="http://schemas.openxmlformats.org/officeDocument/2006/relationships/notesSlide" Target="/ppt/notesSlides/notesSlide7.xml" Id="R89bc2f572b2f45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9f0d4d5e24ab2" /><Relationship Type="http://schemas.openxmlformats.org/officeDocument/2006/relationships/image" Target="/ppt/media/image30.png" Id="Red68e6851b29426b" /><Relationship Type="http://schemas.openxmlformats.org/officeDocument/2006/relationships/notesSlide" Target="/ppt/notesSlides/notesSlide8.xml" Id="R9b2c76e6dd264b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d425400104097" /><Relationship Type="http://schemas.openxmlformats.org/officeDocument/2006/relationships/image" Target="/ppt/media/image31.png" Id="R29fdfc41d7044621" /><Relationship Type="http://schemas.openxmlformats.org/officeDocument/2006/relationships/image" Target="/ppt/media/image32.png" Id="R69bd565b7848423d" /><Relationship Type="http://schemas.openxmlformats.org/officeDocument/2006/relationships/image" Target="/ppt/media/image33.png" Id="Re61b1eeed22b4d39" /><Relationship Type="http://schemas.openxmlformats.org/officeDocument/2006/relationships/image" Target="/ppt/media/image34.png" Id="R511335ddbf324547" /><Relationship Type="http://schemas.openxmlformats.org/officeDocument/2006/relationships/notesSlide" Target="/ppt/notesSlides/notesSlide9.xml" Id="Rfabe390262f345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a535824c0a43da" /><Relationship Type="http://schemas.openxmlformats.org/officeDocument/2006/relationships/image" Target="/ppt/media/image35.png" Id="R5b616fff546646f5" /><Relationship Type="http://schemas.openxmlformats.org/officeDocument/2006/relationships/image" Target="/ppt/media/image36.png" Id="R37b909317636438e" /><Relationship Type="http://schemas.openxmlformats.org/officeDocument/2006/relationships/notesSlide" Target="/ppt/notesSlides/notesSlide10.xml" Id="R8425a5c66be349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1d4e3cd624a2b" /><Relationship Type="http://schemas.openxmlformats.org/officeDocument/2006/relationships/image" Target="/ppt/media/image37.png" Id="Rc53157fe10384f81" /><Relationship Type="http://schemas.openxmlformats.org/officeDocument/2006/relationships/image" Target="/ppt/media/image38.png" Id="R713dd3c383464bee" /><Relationship Type="http://schemas.openxmlformats.org/officeDocument/2006/relationships/image" Target="/ppt/media/image39.png" Id="Rdcce979faea64202" /><Relationship Type="http://schemas.openxmlformats.org/officeDocument/2006/relationships/image" Target="/ppt/media/image40.png" Id="R0f53dc1372d64446" /><Relationship Type="http://schemas.openxmlformats.org/officeDocument/2006/relationships/notesSlide" Target="/ppt/notesSlides/notesSlide11.xml" Id="Rc2e3734c9a6c42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6931539914207" /><Relationship Type="http://schemas.openxmlformats.org/officeDocument/2006/relationships/image" Target="/ppt/media/image41.png" Id="Rb7a8f6cff1144586" /><Relationship Type="http://schemas.openxmlformats.org/officeDocument/2006/relationships/notesSlide" Target="/ppt/notesSlides/notesSlide12.xml" Id="R15303c63840b412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5380e873f4440" /><Relationship Type="http://schemas.openxmlformats.org/officeDocument/2006/relationships/image" Target="/ppt/media/image42.png" Id="Rf91f73dfd80747de" /><Relationship Type="http://schemas.openxmlformats.org/officeDocument/2006/relationships/image" Target="/ppt/media/image43.png" Id="R0b759b4588fe4e39" /><Relationship Type="http://schemas.openxmlformats.org/officeDocument/2006/relationships/image" Target="/ppt/media/image44.png" Id="Rde3b99f3e8c244ce" /><Relationship Type="http://schemas.openxmlformats.org/officeDocument/2006/relationships/image" Target="/ppt/media/image45.png" Id="Rc41d1d1b5c7f4604" /><Relationship Type="http://schemas.openxmlformats.org/officeDocument/2006/relationships/image" Target="/ppt/media/image46.png" Id="R8a41ce7ad7a241a0" /><Relationship Type="http://schemas.openxmlformats.org/officeDocument/2006/relationships/notesSlide" Target="/ppt/notesSlides/notesSlide13.xml" Id="Ra6f0a06fbbd74fc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273b1ba164739" /><Relationship Type="http://schemas.openxmlformats.org/officeDocument/2006/relationships/image" Target="/ppt/media/image47.png" Id="R391d35cc65154295" /><Relationship Type="http://schemas.openxmlformats.org/officeDocument/2006/relationships/image" Target="/ppt/media/image48.png" Id="Rf87a4f54e8d74566" /><Relationship Type="http://schemas.openxmlformats.org/officeDocument/2006/relationships/image" Target="/ppt/media/image49.png" Id="R66b71208c64c4df4" /><Relationship Type="http://schemas.openxmlformats.org/officeDocument/2006/relationships/image" Target="/ppt/media/image50.png" Id="R2e5981b93a00469a" /><Relationship Type="http://schemas.openxmlformats.org/officeDocument/2006/relationships/notesSlide" Target="/ppt/notesSlides/notesSlide14.xml" Id="Rd283de8d46cc475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7a2b3f9534b11" /><Relationship Type="http://schemas.openxmlformats.org/officeDocument/2006/relationships/notesSlide" Target="/ppt/notesSlides/notesSlide15.xml" Id="Re055392dec744e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a878b26ce94aae" /><Relationship Type="http://schemas.openxmlformats.org/officeDocument/2006/relationships/image" Target="/ppt/media/image51.png" Id="Rd76a2318b7424c09" /><Relationship Type="http://schemas.openxmlformats.org/officeDocument/2006/relationships/image" Target="/ppt/media/image52.png" Id="R448923832e704ae4" /><Relationship Type="http://schemas.openxmlformats.org/officeDocument/2006/relationships/image" Target="/ppt/media/image53.png" Id="R8cae7d7877a448e0" /><Relationship Type="http://schemas.openxmlformats.org/officeDocument/2006/relationships/notesSlide" Target="/ppt/notesSlides/notesSlide16.xml" Id="R3decee7596f54e8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5f228a90d4c08" /><Relationship Type="http://schemas.openxmlformats.org/officeDocument/2006/relationships/image" Target="/ppt/media/image54.png" Id="Rdb81609efcb44cbc" /><Relationship Type="http://schemas.openxmlformats.org/officeDocument/2006/relationships/image" Target="/ppt/media/image55.png" Id="Ree2b8f9cfc654a55" /><Relationship Type="http://schemas.openxmlformats.org/officeDocument/2006/relationships/notesSlide" Target="/ppt/notesSlides/notesSlide17.xml" Id="R2503b014273d408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d784083ce4763" /><Relationship Type="http://schemas.openxmlformats.org/officeDocument/2006/relationships/image" Target="/ppt/media/image56.png" Id="R28eade03e8144065" /><Relationship Type="http://schemas.openxmlformats.org/officeDocument/2006/relationships/notesSlide" Target="/ppt/notesSlides/notesSlide18.xml" Id="R61fe0721b2c94a4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92b937fa44736" /><Relationship Type="http://schemas.openxmlformats.org/officeDocument/2006/relationships/image" Target="/ppt/media/image57.png" Id="R2b1a9746cae34626" /><Relationship Type="http://schemas.openxmlformats.org/officeDocument/2006/relationships/notesSlide" Target="/ppt/notesSlides/notesSlide19.xml" Id="R478077b7903f4c1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41b36bbf54b7b" /><Relationship Type="http://schemas.openxmlformats.org/officeDocument/2006/relationships/image" Target="/ppt/media/image58.png" Id="R088f3346c1154084" /><Relationship Type="http://schemas.openxmlformats.org/officeDocument/2006/relationships/image" Target="/ppt/media/image59.png" Id="R0c73426e1c18405a" /><Relationship Type="http://schemas.openxmlformats.org/officeDocument/2006/relationships/image" Target="/ppt/media/image60.png" Id="R3ef34275ecb24dfe" /><Relationship Type="http://schemas.openxmlformats.org/officeDocument/2006/relationships/image" Target="/ppt/media/image61.png" Id="R2043d85e32204feb" /><Relationship Type="http://schemas.openxmlformats.org/officeDocument/2006/relationships/notesSlide" Target="/ppt/notesSlides/notesSlide20.xml" Id="Rd51a7e89ffaf4d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e3962abfd463e" /><Relationship Type="http://schemas.openxmlformats.org/officeDocument/2006/relationships/image" Target="/ppt/media/image62.png" Id="R94261c6f9b174449" /><Relationship Type="http://schemas.openxmlformats.org/officeDocument/2006/relationships/image" Target="/ppt/media/image63.png" Id="R5b0f8ec6e6594fef" /><Relationship Type="http://schemas.openxmlformats.org/officeDocument/2006/relationships/image" Target="/ppt/media/image64.png" Id="Rb76bd676414e403a" /><Relationship Type="http://schemas.openxmlformats.org/officeDocument/2006/relationships/image" Target="/ppt/media/image65.png" Id="R21b0dca13d0d4e2a" /><Relationship Type="http://schemas.openxmlformats.org/officeDocument/2006/relationships/image" Target="/ppt/media/image66.png" Id="R364776fd2cf64d6c" /><Relationship Type="http://schemas.openxmlformats.org/officeDocument/2006/relationships/notesSlide" Target="/ppt/notesSlides/notesSlide21.xml" Id="Rbfa35bb2d40c496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21b89d1bd45b1" /><Relationship Type="http://schemas.openxmlformats.org/officeDocument/2006/relationships/image" Target="/ppt/media/image67.png" Id="R0125b4dcc1a74c71" /><Relationship Type="http://schemas.openxmlformats.org/officeDocument/2006/relationships/image" Target="/ppt/media/image68.png" Id="R7d4303a2823e44af" /><Relationship Type="http://schemas.openxmlformats.org/officeDocument/2006/relationships/image" Target="/ppt/media/image69.png" Id="R7ec66afaadb44c97" /><Relationship Type="http://schemas.openxmlformats.org/officeDocument/2006/relationships/image" Target="/ppt/media/image70.png" Id="Re3ba2268a27c44f7" /><Relationship Type="http://schemas.openxmlformats.org/officeDocument/2006/relationships/notesSlide" Target="/ppt/notesSlides/notesSlide22.xml" Id="R4a63e9f8707b4a2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04e90a00844b9f" /><Relationship Type="http://schemas.openxmlformats.org/officeDocument/2006/relationships/image" Target="/ppt/media/image71.png" Id="R645d0cd155914188" /><Relationship Type="http://schemas.openxmlformats.org/officeDocument/2006/relationships/image" Target="/ppt/media/image72.png" Id="R96989a62d6ad4ddf" /><Relationship Type="http://schemas.openxmlformats.org/officeDocument/2006/relationships/image" Target="/ppt/media/image73.png" Id="Re31106abf9274a25" /><Relationship Type="http://schemas.openxmlformats.org/officeDocument/2006/relationships/image" Target="/ppt/media/image74.png" Id="R38376f7b4cd84b8e" /><Relationship Type="http://schemas.openxmlformats.org/officeDocument/2006/relationships/notesSlide" Target="/ppt/notesSlides/notesSlide23.xml" Id="R25710f0a5d8a4b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c3294ef134ac2" /><Relationship Type="http://schemas.openxmlformats.org/officeDocument/2006/relationships/image" Target="/ppt/media/image75.png" Id="Rf1d8cd1ae7c64441" /><Relationship Type="http://schemas.openxmlformats.org/officeDocument/2006/relationships/image" Target="/ppt/media/image76.png" Id="R07dd6e02ff50453f" /><Relationship Type="http://schemas.openxmlformats.org/officeDocument/2006/relationships/image" Target="/ppt/media/image77.png" Id="R69daebea7e62424f" /><Relationship Type="http://schemas.openxmlformats.org/officeDocument/2006/relationships/image" Target="/ppt/media/image78.png" Id="R67346c0ccfd04a9b" /><Relationship Type="http://schemas.openxmlformats.org/officeDocument/2006/relationships/notesSlide" Target="/ppt/notesSlides/notesSlide24.xml" Id="Rf4d822e1aee143b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a45199b5042f5" /><Relationship Type="http://schemas.openxmlformats.org/officeDocument/2006/relationships/image" Target="/ppt/media/image79.png" Id="Rf20534ec575b48bc" /><Relationship Type="http://schemas.openxmlformats.org/officeDocument/2006/relationships/image" Target="/ppt/media/image80.png" Id="R5bf68378664c4b40" /><Relationship Type="http://schemas.openxmlformats.org/officeDocument/2006/relationships/notesSlide" Target="/ppt/notesSlides/notesSlide25.xml" Id="R81eda1815e51435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63b7f34f0451f" /><Relationship Type="http://schemas.openxmlformats.org/officeDocument/2006/relationships/image" Target="/ppt/media/image81.png" Id="Rbeddbc2e6d654330" /><Relationship Type="http://schemas.openxmlformats.org/officeDocument/2006/relationships/notesSlide" Target="/ppt/notesSlides/notesSlide26.xml" Id="Rc287bc40c2564e9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cedf22f7940a2" /><Relationship Type="http://schemas.openxmlformats.org/officeDocument/2006/relationships/image" Target="/ppt/media/image82.png" Id="Re7d4b0ce9e5b4189" /><Relationship Type="http://schemas.openxmlformats.org/officeDocument/2006/relationships/notesSlide" Target="/ppt/notesSlides/notesSlide27.xml" Id="R4b3187577910409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dc6b3da734b59" /><Relationship Type="http://schemas.openxmlformats.org/officeDocument/2006/relationships/image" Target="/ppt/media/image83.png" Id="R70e1439ed06a46cb" /><Relationship Type="http://schemas.openxmlformats.org/officeDocument/2006/relationships/notesSlide" Target="/ppt/notesSlides/notesSlide28.xml" Id="R44b247fb2a1f4a4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e964a66a04cce" /><Relationship Type="http://schemas.openxmlformats.org/officeDocument/2006/relationships/image" Target="/ppt/media/image84.png" Id="R6b082e32241f4cd6" /><Relationship Type="http://schemas.openxmlformats.org/officeDocument/2006/relationships/image" Target="/ppt/media/image85.png" Id="R4bc43e8308614814" /><Relationship Type="http://schemas.openxmlformats.org/officeDocument/2006/relationships/notesSlide" Target="/ppt/notesSlides/notesSlide29.xml" Id="Reca249b0c651437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023b188a749f3" /><Relationship Type="http://schemas.openxmlformats.org/officeDocument/2006/relationships/image" Target="/ppt/media/image86.png" Id="Raefd18c04b7b46b9" /><Relationship Type="http://schemas.openxmlformats.org/officeDocument/2006/relationships/notesSlide" Target="/ppt/notesSlides/notesSlide30.xml" Id="Rcc1e6718704740c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57afbb6124b88" /><Relationship Type="http://schemas.openxmlformats.org/officeDocument/2006/relationships/image" Target="/ppt/media/image87.png" Id="R823166c6bcca4158" /><Relationship Type="http://schemas.openxmlformats.org/officeDocument/2006/relationships/image" Target="/ppt/media/image88.png" Id="R5af877644a33407f" /><Relationship Type="http://schemas.openxmlformats.org/officeDocument/2006/relationships/notesSlide" Target="/ppt/notesSlides/notesSlide31.xml" Id="R8a9a2ec2d5d349c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f4022e1dc40ae" /><Relationship Type="http://schemas.openxmlformats.org/officeDocument/2006/relationships/image" Target="/ppt/media/image89.png" Id="Rd3a00f6e0c0f4bca" /><Relationship Type="http://schemas.openxmlformats.org/officeDocument/2006/relationships/notesSlide" Target="/ppt/notesSlides/notesSlide32.xml" Id="R683170130f0448f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e0e0f68274982" /><Relationship Type="http://schemas.openxmlformats.org/officeDocument/2006/relationships/image" Target="/ppt/media/image90.png" Id="R1de5219540064288" /><Relationship Type="http://schemas.openxmlformats.org/officeDocument/2006/relationships/image" Target="/ppt/media/image91.png" Id="R84ed7c9bf5e94444" /><Relationship Type="http://schemas.openxmlformats.org/officeDocument/2006/relationships/image" Target="/ppt/media/image92.png" Id="R546407ec2ff04b69" /><Relationship Type="http://schemas.openxmlformats.org/officeDocument/2006/relationships/image" Target="/ppt/media/image93.png" Id="Rfe65d0a10721444e" /><Relationship Type="http://schemas.openxmlformats.org/officeDocument/2006/relationships/notesSlide" Target="/ppt/notesSlides/notesSlide33.xml" Id="Ra6a82014ffbd4ad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bb96b05524831" /><Relationship Type="http://schemas.openxmlformats.org/officeDocument/2006/relationships/image" Target="/ppt/media/image94.png" Id="Ra107c67496d8421a" /><Relationship Type="http://schemas.openxmlformats.org/officeDocument/2006/relationships/image" Target="/ppt/media/image95.png" Id="R7cc573e3836d4fbf" /><Relationship Type="http://schemas.openxmlformats.org/officeDocument/2006/relationships/image" Target="/ppt/media/image96.png" Id="R496a9f727a8b4d69" /><Relationship Type="http://schemas.openxmlformats.org/officeDocument/2006/relationships/image" Target="/ppt/media/image97.png" Id="R11fe4c22094d4564" /><Relationship Type="http://schemas.openxmlformats.org/officeDocument/2006/relationships/notesSlide" Target="/ppt/notesSlides/notesSlide34.xml" Id="Rb3998e0c0b5942b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852b2135b4a34" /><Relationship Type="http://schemas.openxmlformats.org/officeDocument/2006/relationships/image" Target="/ppt/media/image98.png" Id="R5091408ad34e43ee" /><Relationship Type="http://schemas.openxmlformats.org/officeDocument/2006/relationships/image" Target="/ppt/media/image99.png" Id="Rab05a0d6d4024742" /><Relationship Type="http://schemas.openxmlformats.org/officeDocument/2006/relationships/image" Target="/ppt/media/image100.png" Id="Ref92c811a1f54735" /><Relationship Type="http://schemas.openxmlformats.org/officeDocument/2006/relationships/image" Target="/ppt/media/image101.png" Id="Rba18460ab0be4a5d" /><Relationship Type="http://schemas.openxmlformats.org/officeDocument/2006/relationships/notesSlide" Target="/ppt/notesSlides/notesSlide35.xml" Id="R04df5d07dcb343f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3cfaf43c54f20" /><Relationship Type="http://schemas.openxmlformats.org/officeDocument/2006/relationships/image" Target="/ppt/media/image102.png" Id="Ra25e853a9bc64570" /><Relationship Type="http://schemas.openxmlformats.org/officeDocument/2006/relationships/notesSlide" Target="/ppt/notesSlides/notesSlide36.xml" Id="R6e3c8be6e8f74f9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4c1c76c4914eb8" /><Relationship Type="http://schemas.openxmlformats.org/officeDocument/2006/relationships/image" Target="/ppt/media/image103.png" Id="R903c2c4fbf164a95" /><Relationship Type="http://schemas.openxmlformats.org/officeDocument/2006/relationships/image" Target="/ppt/media/image104.png" Id="R723ae247a5314313" /><Relationship Type="http://schemas.openxmlformats.org/officeDocument/2006/relationships/image" Target="/ppt/media/image105.png" Id="R5d1e52b1b8de4961" /><Relationship Type="http://schemas.openxmlformats.org/officeDocument/2006/relationships/image" Target="/ppt/media/image106.png" Id="Rd17480c2294447d3" /><Relationship Type="http://schemas.openxmlformats.org/officeDocument/2006/relationships/notesSlide" Target="/ppt/notesSlides/notesSlide37.xml" Id="R539e9923c374455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ca6d79ac84df2" /><Relationship Type="http://schemas.openxmlformats.org/officeDocument/2006/relationships/image" Target="/ppt/media/image107.png" Id="Red1adf8a9a104b33" /><Relationship Type="http://schemas.openxmlformats.org/officeDocument/2006/relationships/image" Target="/ppt/media/image108.png" Id="Rd6ab7c3823d14f04" /><Relationship Type="http://schemas.openxmlformats.org/officeDocument/2006/relationships/image" Target="/ppt/media/image109.png" Id="R710baf758989452e" /><Relationship Type="http://schemas.openxmlformats.org/officeDocument/2006/relationships/image" Target="/ppt/media/image110.png" Id="R1bfada3449dd4736" /><Relationship Type="http://schemas.openxmlformats.org/officeDocument/2006/relationships/notesSlide" Target="/ppt/notesSlides/notesSlide38.xml" Id="Rb8b522a62e1040d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3ff7f1b9f441b" /><Relationship Type="http://schemas.openxmlformats.org/officeDocument/2006/relationships/image" Target="/ppt/media/image111.png" Id="R78c8e0982a5c4067" /><Relationship Type="http://schemas.openxmlformats.org/officeDocument/2006/relationships/image" Target="/ppt/media/image112.png" Id="Rb7b4cc315ac4420f" /><Relationship Type="http://schemas.openxmlformats.org/officeDocument/2006/relationships/image" Target="/ppt/media/image113.png" Id="Rb8b073e9d6bf4927" /><Relationship Type="http://schemas.openxmlformats.org/officeDocument/2006/relationships/image" Target="/ppt/media/image114.png" Id="R4e811f713ead4a34" /><Relationship Type="http://schemas.openxmlformats.org/officeDocument/2006/relationships/notesSlide" Target="/ppt/notesSlides/notesSlide39.xml" Id="R8be3d491493045b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83cdd0080422e" /><Relationship Type="http://schemas.openxmlformats.org/officeDocument/2006/relationships/image" Target="/ppt/media/image115.png" Id="R1acf86a1391548dd" /><Relationship Type="http://schemas.openxmlformats.org/officeDocument/2006/relationships/image" Target="/ppt/media/image116.png" Id="R840fed68bf3940fc" /><Relationship Type="http://schemas.openxmlformats.org/officeDocument/2006/relationships/image" Target="/ppt/media/image117.png" Id="R03b376b6d8b640b1" /><Relationship Type="http://schemas.openxmlformats.org/officeDocument/2006/relationships/image" Target="/ppt/media/image118.png" Id="R3c25e4840bbc4fbd" /><Relationship Type="http://schemas.openxmlformats.org/officeDocument/2006/relationships/notesSlide" Target="/ppt/notesSlides/notesSlide40.xml" Id="R25b91a67f8f94aa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203f0dea44ca6" /><Relationship Type="http://schemas.openxmlformats.org/officeDocument/2006/relationships/image" Target="/ppt/media/image119.png" Id="Rdf6298d764a44ceb" /><Relationship Type="http://schemas.openxmlformats.org/officeDocument/2006/relationships/notesSlide" Target="/ppt/notesSlides/notesSlide41.xml" Id="R2490be77a125425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22a790b9240b3" /><Relationship Type="http://schemas.openxmlformats.org/officeDocument/2006/relationships/image" Target="/ppt/media/image120.png" Id="R91a11fdb6be24999" /><Relationship Type="http://schemas.openxmlformats.org/officeDocument/2006/relationships/image" Target="/ppt/media/image121.png" Id="R8b5a71b2d3cf48b5" /><Relationship Type="http://schemas.openxmlformats.org/officeDocument/2006/relationships/image" Target="/ppt/media/image122.png" Id="R8027dce923a84d87" /><Relationship Type="http://schemas.openxmlformats.org/officeDocument/2006/relationships/image" Target="/ppt/media/image123.png" Id="R9a5ddb3c4db7441f" /><Relationship Type="http://schemas.openxmlformats.org/officeDocument/2006/relationships/notesSlide" Target="/ppt/notesSlides/notesSlide42.xml" Id="Rf52467258ec44f6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38ebaf1b944750" /><Relationship Type="http://schemas.openxmlformats.org/officeDocument/2006/relationships/image" Target="/ppt/media/image124.png" Id="R263de33c90f04953" /><Relationship Type="http://schemas.openxmlformats.org/officeDocument/2006/relationships/image" Target="/ppt/media/image125.png" Id="Ra2f6d8eb88524c79" /><Relationship Type="http://schemas.openxmlformats.org/officeDocument/2006/relationships/image" Target="/ppt/media/image126.png" Id="R905ae85eff0a410e" /><Relationship Type="http://schemas.openxmlformats.org/officeDocument/2006/relationships/image" Target="/ppt/media/image127.png" Id="R532743b3b164436f" /><Relationship Type="http://schemas.openxmlformats.org/officeDocument/2006/relationships/notesSlide" Target="/ppt/notesSlides/notesSlide43.xml" Id="R70468b8364f04b37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5e737cc60f40d1" /><Relationship Type="http://schemas.openxmlformats.org/officeDocument/2006/relationships/image" Target="/ppt/media/image128.png" Id="Rc997171e59c947a7" /><Relationship Type="http://schemas.openxmlformats.org/officeDocument/2006/relationships/image" Target="/ppt/media/image129.png" Id="R09501c8cbde647dd" /><Relationship Type="http://schemas.openxmlformats.org/officeDocument/2006/relationships/image" Target="/ppt/media/image130.png" Id="R574e6459d2f74500" /><Relationship Type="http://schemas.openxmlformats.org/officeDocument/2006/relationships/image" Target="/ppt/media/image131.png" Id="R293fcb29ce424e46" /><Relationship Type="http://schemas.openxmlformats.org/officeDocument/2006/relationships/image" Target="/ppt/media/image132.png" Id="R9f976385edb5411b" /><Relationship Type="http://schemas.openxmlformats.org/officeDocument/2006/relationships/notesSlide" Target="/ppt/notesSlides/notesSlide44.xml" Id="R169dd42fca624e2b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ffd6e01c84243" /><Relationship Type="http://schemas.openxmlformats.org/officeDocument/2006/relationships/image" Target="/ppt/media/image133.png" Id="R1aa86463e39a4fb5" /><Relationship Type="http://schemas.openxmlformats.org/officeDocument/2006/relationships/notesSlide" Target="/ppt/notesSlides/notesSlide45.xml" Id="R56d98ae148094f52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cf47c374d4337" /><Relationship Type="http://schemas.openxmlformats.org/officeDocument/2006/relationships/image" Target="/ppt/media/image134.png" Id="Rcf98bcd441b64a8a" /><Relationship Type="http://schemas.openxmlformats.org/officeDocument/2006/relationships/notesSlide" Target="/ppt/notesSlides/notesSlide46.xml" Id="R6a8d4289d16e40b7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2f27782a864cb9" /><Relationship Type="http://schemas.openxmlformats.org/officeDocument/2006/relationships/image" Target="/ppt/media/image135.png" Id="R7bed17aca8424b70" /><Relationship Type="http://schemas.openxmlformats.org/officeDocument/2006/relationships/notesSlide" Target="/ppt/notesSlides/notesSlide47.xml" Id="R11a999b593814a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5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94B010-F4AF-48FE-A8E0-C44CFB0D00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c25f851624e9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BE6CB-A847-40B4-B95F-B5B35FD5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53A">
              <a:alpha val="5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9AE55-F005-4A1F-AB06-EE437772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53A">
              <a:alpha val="66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8AFC9E-A021-4859-B780-41B79C39A9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f767032314604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61573A-AA71-4FB7-B15E-E5C26C3A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866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>
              <a:alpha val="34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6A7EB-B53A-4CAC-A2C8-225509F3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AF1A6-7506-4A33-990F-17C9269F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6191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让每一种口味，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更快走向下一次复购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02680F-5495-4669-83B7-D62C67DB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609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E5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7E5EA"/>
                </a:solidFill>
                <a:latin typeface="Microsoft YaHei"/>
                <a:ea typeface="Microsoft YaHei"/>
                <a:cs typeface="Microsoft YaHei"/>
              </a:rPr>
              <a:t>云上订货 · 零食行业订货系统解决方案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201EC-CC04-4571-8A1E-AE6D3680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43350"/>
            <a:ext cx="61531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2EC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2ECE8"/>
                </a:solidFill>
                <a:latin typeface="Microsoft YaHei"/>
                <a:ea typeface="Microsoft YaHei"/>
                <a:cs typeface="Microsoft YaHei"/>
              </a:rPr>
              <a:t>从多口味规格、客户价格与促销订货，到新品铺市、按品汇总、采购周转、配送回单和客户对账，让门店补货与供应执行保持同一口径。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FA3FC-B454-49E7-B1B0-90B9D789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3138-E03F-4ED0-8A96-1C3A4E08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膨化薯片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462924-DC04-4080-9380-6A6029BD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143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8500B-62E2-47D0-A150-2F3654A8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62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坚果炒货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43CF62-B880-4F4C-B59C-87F4DA74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143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19142-50B6-41F1-A6F2-D349DF92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162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糖巧饼干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C61FD-C104-4B77-B7CA-48CF1806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EA6012-E239-445C-9E3D-809596D2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肉脯卤味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02EA3-4311-4F63-80FF-F5B40DE5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5435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64506D-07BE-4F38-8B90-9F991693C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626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果干蜜饯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EA87E-0F06-4D21-9E1D-7A62BDBF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5435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2D19F4-1D3B-4F78-87D0-74222893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5626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节庆礼盒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A32372-B62B-4459-B443-0805613E1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191250"/>
            <a:ext cx="2400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零食订货与经营协同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9827781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C0D1FA9-75E4-4F96-AE35-A22B33DD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DFED3-AC6C-4492-9445-563B63A1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行业判断：高频背后是高变化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67C848-1E48-43D6-B2CD-35D3DC43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零食订货真正难的，是每一包商品都有自己的节奏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B1540-D153-4E35-8388-B543963A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同一客户会同时订常销小包装、整箱量贩、新品试吃和节庆礼盒；口味、规格、促销与效期一起变化。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3C8AF2-ACE5-4754-BD29-59DB4C95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6F2F2-506B-4869-99B0-05472F75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88487-1B0A-4941-A68B-2DE15923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32EA50-300A-466B-A7A6-68013B68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4B0B9-8B53-45AC-8572-17322133A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BF93C97-009C-4B7F-8F58-0979584863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ff54c31b543e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26402-D46F-494D-BB6E-D627DDDD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口味规格密集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B1B22-FA51-41D0-B0B4-90223F40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同品多口味、多净含量、多包装形态，找错一项就可能形成错单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89A517-1D67-4980-AB2E-1FD802A4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4E488C-B4FA-422E-8FC5-EB46840BA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5B242C8-EEBE-4EA0-AFD0-3A04893E32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d53984a76449a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C6EB1-F242-4039-B99F-4330833E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门店补货高频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8491E-A712-40D9-8DA3-9C5BEA7F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量贩店、便利店与校园店需要更短的选品和复购路径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991522-ED73-407B-B281-66B1ABA6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629DBA-1A54-4AD7-B3DF-7298525F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E78A419-A6B6-43A1-8D52-A2AA371796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4a549efc741b5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16BE88-3D63-42AC-B935-1FFFD4C3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新品试订频繁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636281-BE2C-4F1A-967D-591377F8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首批订量、铺市门店和二次复购都需要连续记录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059003-9852-4F32-A7A9-17B29447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2465DC-89E2-4778-BD81-EF1B845C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74BEB18-F882-458D-9C52-83520B99C5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347f7a0694737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BDF462-9186-4972-92E7-F1E50E3F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货龄差异明显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F74CBA-8400-49F2-860C-8BAB23F2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短保糕点、卤味与进口商品的采购和周转节奏并不相同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B1010D-12E3-4D7E-8C02-901F0EF4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408868-0950-440E-9E2A-94CFED61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C096191-933B-4941-9325-F5AB0A971F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6334c64914885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64F050-FD2A-4636-8C2B-8BD17EC40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赠品退货争议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733042-1F34-44B8-9242-196A6D285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活动赠品、破损、错配、拒收与月结往来都要回原单核对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AF998E1-94EF-451B-A97D-12DD1480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889F06D-4735-4A2B-82F7-4762D314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626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零食方案的主线不是功能罗列，而是复购、动销、周转和回款</a:t>
            </a:r>
          </a:p>
        </p:txBody>
      </p:sp>
    </p:spTree>
    <p:extLst>
      <p:ext uri="{BB962C8B-B14F-4D97-AF65-F5344CB8AC3E}">
        <p14:creationId xmlns:p14="http://schemas.microsoft.com/office/powerpoint/2010/main" val="9426669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4028337-3707-4609-8EE1-B78F8D07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09955-4CB0-4D49-822F-899DB2AF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行业判断：品类不同，经营重点不同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D550D0-9277-4B0A-AC89-FC9A2BE4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十类零食，共享一套商品与订单底座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78D16-A7EF-4509-A923-F2A9166C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高频小包装、短保熟食、长周期进口品和季节礼盒，需要在同一系统里使用不同经营节奏。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13771-18D8-45B8-878A-05BA5376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57138-907A-4340-8835-785BCAB7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D9989-2A73-4A7A-9C27-98017D41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82152A4-21FC-43B9-8767-155CD4D88C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c62bcfd9314ede"/>
          <a:srcRect xmlns:a="http://schemas.openxmlformats.org/drawingml/2006/main" l="14107" t="0" r="14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4762500" cy="3733800"/>
          </a:xfrm>
          <a:prstGeom xmlns:a="http://schemas.openxmlformats.org/drawingml/2006/main" prst="roundRect">
            <a:avLst>
              <a:gd name="adj" fmla="val 4082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C6253-2A21-486F-B55C-67364961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2885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91AC1-75AA-40D4-983E-577EA4DA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4790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零食行业场景图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8B7D63-8116-45AC-AF48-9CC33195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383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EE7788-AE53-486E-AF05-93E7A58C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2002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CB590-99D2-4B4A-BFCD-FF046D54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193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BF9BC-0B5B-4421-92EB-BC9A1029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240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膨化食品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6FC92-2190-48F1-A7D6-70509BA9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717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口味多 · 易压损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C6366C-6BB1-4C9D-8E7B-8BD4D538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383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6A342D-73A0-47B0-AB32-2F08537F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002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44D93D-9FCA-4E4F-BD3C-50F5A8CD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193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F7C2B1-A856-451F-9729-ADDC8BFA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1240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坚果炒货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AA44CB-B482-4317-87B0-4F933E1C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717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规格多 · 礼盒化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62152-4640-4893-8B46-812035A1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7622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940658-1F89-4ACE-BCB5-B21E744A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9241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34CE77-3FAD-4C3F-BBFF-80E6A723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9432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DC7C82-40CC-4C5B-A4CB-3042161A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479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糖果巧克力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030732-74AA-45F4-99EB-58B1B7EA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956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温度敏感 · 节庆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B9DD12-177E-4C3C-A94D-9A945214C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7622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78A02A-7004-44EC-AAC0-7F335637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9241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973CD4-AABC-4AF8-9630-5B4231C4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9432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0ECE22-6A80-4EF7-A417-B5BB1A66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8479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饼干糕点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092D31-E78C-443D-83F9-2817C366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956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短保差异 · 高频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2C8DF9F-D294-42AD-A5D3-A3D3A071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4861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9BED491-876C-4923-84F5-4F2387AA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6480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CE15E45-A67A-4CC5-B883-4752357D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6671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73F30BD-1139-4760-BDD9-4FEC5D8A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5718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肉脯卤味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761D2A-877D-4DF9-BA15-91BE2816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195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效期 · 交付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860954A-D89B-4920-B298-EBEE2C74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4861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A741992-5367-4FB6-85AE-797CF864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480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45EE7B1-16F5-424A-BE75-B10D8E2E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671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9DE2319-A27D-4603-A791-61A68D82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5718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蜜饯果干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8A9A958-F79C-405B-99AF-7825F87F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8195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散称/定量装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70EBA24-4023-4833-8D3A-BD5FA753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2100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3A09FB1-6277-45E6-8F4C-87CC7D8A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3719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EBF3AC0-700C-42A8-A4CD-D8AC533D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3910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69D3EE5-CF73-4D27-9676-574452F7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957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进口零食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F655E71-BC70-47B8-ADC5-135F9BB6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434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长采购周期 · 包装差异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45EA25D-F53F-42A3-A434-20657086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2100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EC3C60D-0510-469B-A63F-C053EF05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3719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7AFE2BC-A078-4D2A-8E81-A14FAF21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910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D4DC171-D5D8-4464-8041-EC7A396D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2957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儿童零食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A3A913E-FC35-4717-A900-FD88DF66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5434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专区陈列 · 家庭客群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00DD9D1-E2B9-4D63-9E55-675FFF65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9339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33746B3-484C-452F-B8AE-029A5FCB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0958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2C31189-F78F-42F3-AE86-4FA6D4B8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149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4D7B1A1-5FF1-4A17-8ED4-E5C63905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196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冲调速食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7BB0308D-4B76-4DA6-9237-EF92F610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2673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家庭装 · 周期补货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2F7C3AC-D0D2-44D0-95AF-36EBF0E7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933950"/>
            <a:ext cx="27241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5503B19-F679-4942-8362-F7CFC3AF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5095875"/>
            <a:ext cx="3810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48FF1D0-E7BC-4DF8-AB69-1CE72FAA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5114925"/>
            <a:ext cx="228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0D41078-5C7C-45A9-8FC7-B331FB88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0196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节庆礼盒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0EDF40D-792D-4714-B825-83C87581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67325"/>
            <a:ext cx="1885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套餐 · 预售 · 交期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91741A9C-EC82-4D9A-BF87-4F965AF2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924550"/>
            <a:ext cx="84582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AD06D6D4-144C-4DC2-B1D4-E030DC42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962650"/>
            <a:ext cx="8153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品类各有节奏，但商品、客户价、订单与库存必须共用同一依据</a:t>
            </a:r>
          </a:p>
        </p:txBody>
      </p:sp>
    </p:spTree>
    <p:extLst>
      <p:ext uri="{BB962C8B-B14F-4D97-AF65-F5344CB8AC3E}">
        <p14:creationId xmlns:p14="http://schemas.microsoft.com/office/powerpoint/2010/main" val="4070328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6B56646-602A-4B2A-A22D-2AB17960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E422D-A144-4C99-9DF0-8437C9AA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行业判断：渠道不同，订货任务不同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02CAE0-F1FF-4126-9E6A-820970AE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8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量贩店、便利店、商超、校园店、团购与经销批发，各有一套补货逻辑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1188E-A5B4-4999-ABC4-3BAF7C84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统一商品、价格、活动和订单口径，同时保留不同渠道的选品频次、包装偏好、促销节奏与结算方式。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EF2BD-27DC-41A1-8D19-D30B6DCF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4362B-EDA7-48D6-B16A-8F7FE913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FE25BC-1395-4529-81EE-25C61E9F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F34FA3-89A8-4AAF-A4C9-23A6D311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2975EA-EB80-4A32-AF4E-19E90C76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A0CFC32-8918-4B00-902F-FC575B8E62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4999e84f846e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735A0-7D03-4B3F-B04C-627D0AED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零食量贩店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1D478-5690-478E-ABB6-BB09956A8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SKU广、补货频，兼顾整箱、小包装与畅销口味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BF4BBC-8815-43E0-9BE2-B6FD006E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DBF73-C9E3-484E-B042-EC02B63C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8031564-AEB8-43D2-8534-A70066AB13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953be57964822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56D32-24AC-490B-BC8F-EF19A8D1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便利店/社区店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7CE51-C60B-47EC-A8CE-FBC72CB1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单次量小、频次高，需要常购入口和清晰客户价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7B71DF-D10A-4FAC-BB98-751868AC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D8C3D1-F255-4A42-96E2-F66E9186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6155299-6AB7-44F5-870B-815DFB9A95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5461cc0194fe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27C807-E963-4C4B-B54D-65F37EE0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KA商超/连锁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AFC18-223E-4042-B247-F7BDE795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档期活动、赠品、交期与月结对账更需要统一口径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2C37AA-A77C-4D5C-A852-5F8F704E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563927-E8D3-47C1-9190-77147974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0C2370B-6A52-446E-87BA-A3B8577123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fe0d19f8c94259"/>
          <a:stretch xmlns:a="http://schemas.openxmlformats.org/drawingml/2006/main"/>
        </p:blipFill>
        <p:spPr>
          <a:xfrm xmlns:a="http://schemas.openxmlformats.org/drawingml/2006/main">
            <a:off x="9144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9804DC-DC6E-4066-AF34-250116362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校园店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E446C7-914C-4C9F-96D2-D67BCFB0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小包装、新品尝鲜与开学季节奏明显，重视快速选品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DECC70-9F09-4A1A-9904-3C02095A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DF036B-790A-423E-BAE7-E3F8F770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10CF6FD5-4D2B-4C87-8506-9B3D78964C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9ca2ca6934e63"/>
          <a:stretch xmlns:a="http://schemas.openxmlformats.org/drawingml/2006/main"/>
        </p:blipFill>
        <p:spPr>
          <a:xfrm xmlns:a="http://schemas.openxmlformats.org/drawingml/2006/main">
            <a:off x="457835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4C047B4-186F-4E56-926C-B5D23862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社区团购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81C8C4-8CA0-41CF-9C1A-23589DD1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主题组合、活动收单与承诺交期，需要集中汇总需求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44A418-8067-45AF-833F-B3010FC9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B88E830-F6B9-4859-98E3-CC906483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C8C4585-9160-4772-A237-0D2F8EEDBA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ba91e512f4b6c"/>
          <a:stretch xmlns:a="http://schemas.openxmlformats.org/drawingml/2006/main"/>
        </p:blipFill>
        <p:spPr>
          <a:xfrm xmlns:a="http://schemas.openxmlformats.org/drawingml/2006/main">
            <a:off x="82423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4C65E42-FBEF-4FF3-A507-6B7B1572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经销批发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12674A8-1DAC-417C-8798-AC87450C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整箱订货、客户分层价格与区域供货是日常主线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BFB6A11-D72F-486F-B61C-6C1BBA2F3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F943643-BA4F-44B5-8004-9A04692F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626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渠道经营方式不同，订单进入企业后仍要汇入同一供应链</a:t>
            </a:r>
          </a:p>
        </p:txBody>
      </p:sp>
    </p:spTree>
    <p:extLst>
      <p:ext uri="{BB962C8B-B14F-4D97-AF65-F5344CB8AC3E}">
        <p14:creationId xmlns:p14="http://schemas.microsoft.com/office/powerpoint/2010/main" val="20070859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67EBB01-C695-4E7D-A24D-892565C3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6BDED-DCD6-4738-9ECB-6843DE5E7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行业判断：电话和表格最难承接变化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749AB2-24E2-4D13-81B9-48274651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六个断点，让零食高频生意越忙越容易失真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61A46-B27E-415F-B9E7-0EF41423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当商品、价格、活动、库存与账务分别维护，客户的一次补货会在多个岗位之间反复翻译。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6CAAC-7492-41C8-8448-663A9AECA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90E7A-8B86-4AE8-972D-AF59E174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69F670-07A1-44B1-BF6D-F315981F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91C2C-4E90-45CB-82CF-C3A82898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DAF95-4DD8-4923-A07B-450642A9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A397842-64D8-4C7D-8146-721F5E6356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91cfff1db4a7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79560-FE3A-4715-A149-4723AFB6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同品异口味易错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6CE59-B601-4A0B-8932-1E87F620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简称相近，口味、净含量和箱规靠聊天确认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71301-9AD5-408E-88B6-C5AA573C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67B540-A3CF-4DDE-A0D3-F75E2FE0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415D3E3-F686-4061-AA95-1CB75A9038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b8139563d4b6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D4A1D-B045-4643-A203-B0E42FF3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客户价反复询价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940B0A-F832-40D0-AC13-68D86413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量贩、便利、商超与批发客户适用价格不同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637194-724F-417B-ADC0-A0D72EDD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F869A6-83F1-420D-873C-C60B037E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426DAD3-9119-4759-B1D9-9A3278A6CD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70c767e70548f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952B85-FE9A-428C-AD0E-3D073744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活动赠品易漏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899DEE-6CA8-4D65-B693-B30F3B83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买赠、满减、券与礼盒政策散落在通知里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EB8B20-34B7-4578-A8DF-06F825C7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62F330-7AEC-48CC-AEDE-00D88551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5933D74-B98A-45AD-B8D4-1A1EC413FE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9ef4a8711d4457"/>
          <a:stretch xmlns:a="http://schemas.openxmlformats.org/drawingml/2006/main"/>
        </p:blipFill>
        <p:spPr>
          <a:xfrm xmlns:a="http://schemas.openxmlformats.org/drawingml/2006/main">
            <a:off x="9144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76039A-4A10-4868-8D93-BD544A31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需求难收口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15560E-B7FE-4E02-AFB6-BB2E65A6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多张门店订单无法快速汇成采购所需SKU清单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A10F4C-8769-46C1-A1B7-83A34CF2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2A154A-ABCC-443C-83AC-2D929C0A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07EDD4D-5A99-47CB-8B75-C61D32799C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66a98f1ed4c6e"/>
          <a:stretch xmlns:a="http://schemas.openxmlformats.org/drawingml/2006/main"/>
        </p:blipFill>
        <p:spPr>
          <a:xfrm xmlns:a="http://schemas.openxmlformats.org/drawingml/2006/main">
            <a:off x="457835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1E5248-BE53-477B-BDA3-D78E8C3A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缺货与积压并存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F7D988-C7E6-45B9-B59D-44AF79E1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畅销口味断货，慢销与节庆余货又占用资金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00C23B4-CA6C-4272-876A-0C469B03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F346788-AB6D-4C54-80A6-B00F10BB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8722551-5543-432F-B189-BC158E3D16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06ab7d8314bbc"/>
          <a:stretch xmlns:a="http://schemas.openxmlformats.org/drawingml/2006/main"/>
        </p:blipFill>
        <p:spPr>
          <a:xfrm xmlns:a="http://schemas.openxmlformats.org/drawingml/2006/main">
            <a:off x="82423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D3390CE-3194-4C6E-B8FF-670E0785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退货对账反复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8E13744-36F2-4149-BBD0-52E0D044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破损、拒收、赠品差异与月结往来需要重算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6F73C22-C41F-4A7E-AE98-DE4B10C2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ECA9263-D420-4DAF-A90D-573A4993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626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关键不是多录一份数据，而是让后续岗位接到同一事实</a:t>
            </a:r>
          </a:p>
        </p:txBody>
      </p:sp>
    </p:spTree>
    <p:extLst>
      <p:ext uri="{BB962C8B-B14F-4D97-AF65-F5344CB8AC3E}">
        <p14:creationId xmlns:p14="http://schemas.microsoft.com/office/powerpoint/2010/main" val="15644652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F9CC1A-195F-4DF0-9F12-BC21FB34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5DC8D-36D4-4079-816E-85F74ED7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行业判断：围绕三条零食经营闭环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969F8-EAF6-4591-93A6-D17B2D83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高频复购、新品动销、供应周转与回款，要同时跑通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FBDE7-CEDD-475F-92AC-2B936F66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零食方案以三条经营闭环组织功能，手机管理端负责把现场动作带回系统。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8305E2-BBE8-4936-AE9E-90C147C6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01AA4-B669-4BCC-9939-7587B278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3602C-27D7-404F-91A7-C3054F2D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E88EF-B9C8-4B2E-BAEA-F3FF7892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108204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91D33-A58E-420E-9C7A-9374130A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1066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018C8E-BF28-46F6-AEC4-EBA09F10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914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B100F5-0C6D-4FE9-B176-8596EA17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2288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D86BCC4-579E-40EF-B331-4E51E79351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8883c59ef45e4"/>
          <a:stretch xmlns:a="http://schemas.openxmlformats.org/drawingml/2006/main"/>
        </p:blipFill>
        <p:spPr>
          <a:xfrm xmlns:a="http://schemas.openxmlformats.org/drawingml/2006/main">
            <a:off x="22955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9FAF3C-B195-484C-9E0C-CC0E313E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23837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高频复购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91CC1-0954-43DC-92F2-4FC958A48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76475"/>
            <a:ext cx="5753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分类搜索 → 客户价 → 常购/最近购买 → 促销订货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C3F36-D71B-4F17-93E6-71D2B10A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108204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C1D21-7064-4649-8145-D15C2EE4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67100"/>
            <a:ext cx="1066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1BAA8-4CD3-4BAF-B91B-0E2EB939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86150"/>
            <a:ext cx="914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 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26EA1-3936-4BCE-BED2-DD3B47EC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4290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5DCD441-F25D-44AE-BD60-38058BE5AF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17c1987b34804"/>
          <a:stretch xmlns:a="http://schemas.openxmlformats.org/drawingml/2006/main"/>
        </p:blipFill>
        <p:spPr>
          <a:xfrm xmlns:a="http://schemas.openxmlformats.org/drawingml/2006/main">
            <a:off x="2295525" y="351472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405454-8CC8-4CC6-8588-A39CDA05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4385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新品与节庆动销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692A14-EFA1-46F0-B63E-A0493F09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76625"/>
            <a:ext cx="5753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新品专区 → 首批试订 → 终端反馈 → 二次复购 / 礼盒预售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B43794-E7F7-4939-AF4B-1FDB822D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FE5DA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B9372B-0043-4646-9E72-95093BAC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67250"/>
            <a:ext cx="1066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DEB5AD-BFA2-419C-8527-F3A18C8E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86300"/>
            <a:ext cx="914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 C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EA02B3-125C-4D02-9189-F1193A18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629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F1852B7-4A8A-48E1-89A0-12E190CC7A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18c27e7f84e16"/>
          <a:stretch xmlns:a="http://schemas.openxmlformats.org/drawingml/2006/main"/>
        </p:blipFill>
        <p:spPr>
          <a:xfrm xmlns:a="http://schemas.openxmlformats.org/drawingml/2006/main">
            <a:off x="2295525" y="47148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2BDD82-B9C0-4B2C-BE31-A6B31D34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63867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供应周转与回款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20E2A0-27DA-4711-8D45-BB262C61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676775"/>
            <a:ext cx="5753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订单汇总 → 规则采购 → 库存货龄 → 配送退货 → 客户对账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02AB38-3D59-4C1F-93DF-E5E48DAF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848350"/>
            <a:ext cx="7581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3AABC3-FA26-460B-91DB-7CE9D6DC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886450"/>
            <a:ext cx="7277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手机管理端贯穿老板查看、业务拜访、仓库拣货与配送交付</a:t>
            </a:r>
          </a:p>
        </p:txBody>
      </p:sp>
    </p:spTree>
    <p:extLst>
      <p:ext uri="{BB962C8B-B14F-4D97-AF65-F5344CB8AC3E}">
        <p14:creationId xmlns:p14="http://schemas.microsoft.com/office/powerpoint/2010/main" val="5049657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4E64673-A1DF-460F-92C4-0F880F0A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EDFC3-4E0F-4731-9E1E-D244162E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01 行业判断：岗位不同，依据不能分裂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7DB4E4-17DA-4951-B0C4-A7830760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客户、业务、采购、仓库、配送、财务，共用同一订单语境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8A75A-4D9D-4403-AE5D-447954E8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每个角色只处理自己的任务，但商品、客户、订单、库存和往来状态始终来自同一业务链。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EB751-2CB7-49F1-88A0-6706D8C1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E5724-EE1A-45A5-A8E0-B615EED3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3D4B9-52DC-4E01-ABB2-60CBA5CD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63FB0-4C30-45B6-B326-A79D8698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9CFF84-739D-44FB-B2A0-5DC17DD6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9198764-1138-44E6-BC85-065802120D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f13627a97481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02EC5-A4F7-4AD3-8EFC-54333E33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门店客户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212C1-A125-458C-BB35-CB65322E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找口味、看适用价与活动、提交日常补货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F0592-7F59-47C2-A467-170699302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B0AA2B-3E96-49A3-9A79-84D5DA77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1D5F890-7131-4E1B-B257-F7E0C91B64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7e00d0d50c4ccf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493CA6-19C8-45F7-A2EF-A5B196CE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141249-34EB-417B-A2D9-8FD92335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外出开单、铺新品、记录拜访和终端库存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E80FAE-B940-4F91-B903-1F95841E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D0918-83FB-46D7-AEAE-9895064D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F6A2E18-3FBC-40FC-B4F9-342FFBC2F9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39e6ca12f4ba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1A7DD4-5009-4CB7-A67E-775CAA75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5127DA-1CDD-4091-9CC8-698F0598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按商品需求、库存与采购中数量确认缺口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11073F-753F-4127-8C08-6C911120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9DF7FC-D4CF-4E82-9720-D043EF980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BF573C9-06D7-4285-AE83-6B1C1E15DA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fc57123814de4"/>
          <a:stretch xmlns:a="http://schemas.openxmlformats.org/drawingml/2006/main"/>
        </p:blipFill>
        <p:spPr>
          <a:xfrm xmlns:a="http://schemas.openxmlformats.org/drawingml/2006/main">
            <a:off x="9144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63BCF6-B412-47B6-9B2B-60666C38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D1D1AA-653C-4365-B1CF-DA18673B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按订单组织入库、拣货、复核与出库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B82313-C495-4E5E-9603-5B4C7D32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2DC959-97E2-4509-A3B7-18ACDB76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679399DE-3307-4E2E-AEC4-DB9C19266E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236db5e1ac4bcd"/>
          <a:stretch xmlns:a="http://schemas.openxmlformats.org/drawingml/2006/main"/>
        </p:blipFill>
        <p:spPr>
          <a:xfrm xmlns:a="http://schemas.openxmlformats.org/drawingml/2006/main">
            <a:off x="457835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FB8FC1-8D5B-4B2F-838F-4F443F50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3657415-BA80-4C3B-8898-D5BD3B00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查看件数、交期和防压避热等交付备注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F2358F-82ED-42B1-866A-5A1FD358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67150"/>
            <a:ext cx="349250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B2E6789-71EF-4973-8C58-D111E72E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19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5CBED8C-EA77-475D-9F19-0C314730AE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ea1c940ac340cc"/>
          <a:stretch xmlns:a="http://schemas.openxmlformats.org/drawingml/2006/main"/>
        </p:blipFill>
        <p:spPr>
          <a:xfrm xmlns:a="http://schemas.openxmlformats.org/drawingml/2006/main">
            <a:off x="8242300" y="4076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66D58F-E624-4B4E-BA5A-7592C445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195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财务/老板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BA25ECA-33C9-4B39-A63B-CB2E79E3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91050"/>
            <a:ext cx="311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查看经营变化，核订单、退货和客户往来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6AA158D-1882-4BFE-BB03-91055E7A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D2A07E5-2A60-45FC-875C-34652505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626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界面按角色拆开，业务结果在订单、库存和客户账务中汇合</a:t>
            </a:r>
          </a:p>
        </p:txBody>
      </p:sp>
    </p:spTree>
    <p:extLst>
      <p:ext uri="{BB962C8B-B14F-4D97-AF65-F5344CB8AC3E}">
        <p14:creationId xmlns:p14="http://schemas.microsoft.com/office/powerpoint/2010/main" val="14593423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B10912-877A-47D9-B635-853107A52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83C1B-B4C1-48C6-A676-B8220A5F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商品与价格：先把零食SKU说清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02B6DC-826D-41F5-9C5C-957B9EC4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图片、品类、口味、净含量、规格与单位，共用一份商品档案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7AE09-6ECD-4615-9DDA-222DE394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商品列表统一维护品类、口味、净含量、规格与单位，供商城、价格、订单、采购和库存共同引用。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68F3D-7AB9-40D4-9E2C-032D7381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22D28-8365-4003-8C05-7938F074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0E811-76F0-4EC9-B575-7FB4885B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D9373-D319-4F9C-A832-7713D69D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9D71534-3BE0-40C0-9598-F2C1778C9E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68e6851b29426b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AE941-8369-4C8A-8580-76CAE171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EA503-229B-4538-AE88-06CDD609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18AC6-1A74-4637-A8BD-98FC4A92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E8306-1C2A-4EF8-863D-A0507D8D0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8EAE74-68F5-4476-80E7-3A8FBE49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57A532-5288-4666-92A2-6B94D824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1C24C6-2ECB-4287-8264-F99D152C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8386C2-704B-41D2-85C0-DC3B3E48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品类可识别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24CB9-26B7-41CD-AFA7-758791937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膨化、坚果、糖巧、糕点、肉脯、果干与礼盒按企业目录维护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533E4F-B8CA-4009-B9EE-0004544D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7C9E8E-33B5-470B-94DD-8DC76CF5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A3832B-1D35-4CF4-9FB0-F8BDE442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4CB865-AD42-4E17-B20D-E13049EF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8F59D1-CD50-47E5-AB61-28C0F638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口味、净含量、包装与商品编码帮助减少同品错选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9D80C1-4C30-42AD-9EF1-85034FCA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8D3FF9-4F4D-4E9F-99C9-11A19836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26FFE1-A7A4-4799-8BA7-1479F6EF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38E773-C61B-480B-AB50-861B8146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上下架有节奏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9B105B-90B3-44D8-BCE8-B51E5041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常销、新品与节庆商品按运营计划维护商城状态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08662D-A3A3-4456-B5C8-E63E764F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62FA16-AAC3-4946-962C-945EB4FF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统一商品档案，是价格、促销、订单和库存一致性的起点</a:t>
            </a:r>
          </a:p>
        </p:txBody>
      </p:sp>
    </p:spTree>
    <p:extLst>
      <p:ext uri="{BB962C8B-B14F-4D97-AF65-F5344CB8AC3E}">
        <p14:creationId xmlns:p14="http://schemas.microsoft.com/office/powerpoint/2010/main" val="18850840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B1D26A-C919-4CE4-A9EC-9124D4A8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3BAAD7-8616-4B36-BB3F-962D4007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商品与价格：同品多口味要选得准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4BB550-52E8-4DCC-94D9-B2758A24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一款零食的口味、净含量和包装形态，可以形成清晰组合规格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8757F-8466-4C87-BF18-312FE168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组合规格把海盐、番茄、烧烤等口味与不同克重放进同一商品结构，商城选品与订单明细继续使用同一规格口径。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D69CF-BB4F-477C-90E0-A6FCC7AD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5EB1C-5105-4F73-8F73-EE10D3BC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9C574-DF17-48C9-8757-8C8BA7EC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A222B-431F-4D83-83D6-87D35F6E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09AF3A-7DF3-49FF-B48C-4AD8DE88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A0F3AF-C6FA-4E7F-827D-3DA3B07D95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dfc41d704462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3EAF82-EFFE-49CB-8266-1B30C80A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口味维度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70FEC8-8829-412F-B7E6-CFC4077C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海盐、番茄、烧烤等口味在同一商品下形成明确选择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19AA93-C190-47D1-AB91-6CB6BDF5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BE684F-A55A-45ED-AE99-944FF0CA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0D47A88-E88D-4EB7-A44D-18F768E695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d565b7848423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30397C-D3DB-4730-A38A-DF8B1120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净含量维度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11E217-BA9D-4B30-8FCB-ED1AF6F8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小包装、分享装与量贩装通过规格区分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38A1BA-D7A8-4B8F-9FD6-037C6C97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2A52CC-53DB-484E-AA93-E8B3AADE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2ACC943-78C4-4A8B-8CFF-98B9A9961B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b1eeed22b4d3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785280-7634-4DA6-93E8-E6048164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订单落规格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518753-7AD1-488F-87C1-3E7A0D82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客户选择结果进入订单明细，减少口头简称造成的错单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BDE886-BA40-4BD9-933D-96FB1F34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05A5B0-2313-444C-BB71-5BDD3D23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E799B78-F751-4B74-8F8C-122959DBB0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335ddbf32454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20FCE7-2A89-4EA7-AEA1-D3901BE3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后续共用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CECAB1-39A9-4221-B241-65661F90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采购与仓库继续沿用同一商品与规格口径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276DFE-F3CD-4624-9263-28F5CA6F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4B54CB-1801-4160-B942-3D7EE360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组合规格能力以商品配置和真实订单结果为准</a:t>
            </a:r>
          </a:p>
        </p:txBody>
      </p:sp>
    </p:spTree>
    <p:extLst>
      <p:ext uri="{BB962C8B-B14F-4D97-AF65-F5344CB8AC3E}">
        <p14:creationId xmlns:p14="http://schemas.microsoft.com/office/powerpoint/2010/main" val="18645659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0177FB-5F46-487B-B9A7-FA79F9C0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33381C-8534-4F46-8F2E-487122C1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商品与价格：先区分两种售卖口径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FDF631-C4D5-4A5B-9A66-242FEC4E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散称与定量装都能进入订单，但确认方式不能混为一谈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CE677-E735-4EAB-841D-62EC8B55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定量装按预设包、盒、箱下单；散称场景以配置单位提交需求，最终数量与金额在订单核准环节确认。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50868-9ABB-4321-8300-3AB234A9A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1C53E-D106-44DB-8F4A-F2F3C41C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7A0712-561B-480A-9FAA-EF25F63E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5DC0E-8BD1-4A79-B76F-E6DF7886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314950" cy="2609850"/>
          </a:xfrm>
          <a:prstGeom xmlns:a="http://schemas.openxmlformats.org/drawingml/2006/main" prst="roundRect">
            <a:avLst>
              <a:gd name="adj" fmla="val 5839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78945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19C69-CC2F-45B1-A146-FDB99FD9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812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FE9D75C-3EF8-410C-80EE-A011972D35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16fff546646f5"/>
          <a:stretch xmlns:a="http://schemas.openxmlformats.org/drawingml/2006/main"/>
        </p:blipFill>
        <p:spPr>
          <a:xfrm xmlns:a="http://schemas.openxmlformats.org/drawingml/2006/main">
            <a:off x="1085850" y="249555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02E03-12D1-483D-9654-4BA15861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400300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F87E27-AD7E-4BDD-B828-B1671451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419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定量装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70B796-87EF-48F2-B398-F5D597ED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8135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按明确包装下单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3C380-7BA3-4EED-B81A-659E7A7E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76650"/>
            <a:ext cx="47434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如 50g/袋、180g/盒、12盒/箱；商品规格和换算关系提前维护。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374D8-C91D-42AA-BD1A-4B2DDCA4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5314950" cy="2609850"/>
          </a:xfrm>
          <a:prstGeom xmlns:a="http://schemas.openxmlformats.org/drawingml/2006/main" prst="roundRect">
            <a:avLst>
              <a:gd name="adj" fmla="val 5839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B73C5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14A37-AB44-42E0-9962-A29BDA63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0A7D9B6-268D-409E-ADD5-FBD1B9102F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909317636438e"/>
          <a:stretch xmlns:a="http://schemas.openxmlformats.org/drawingml/2006/main"/>
        </p:blipFill>
        <p:spPr>
          <a:xfrm xmlns:a="http://schemas.openxmlformats.org/drawingml/2006/main">
            <a:off x="6591300" y="249555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2E0477-4A5E-4F0E-AA32-6739939F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00300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9869E-CA0E-4CBD-9117-F06D11EB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419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散称场景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37F75-D74C-4745-957E-E01FB7D0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8135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按配置单位提交需求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692264-F0AF-4FD4-BDBE-02D3B36D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76650"/>
            <a:ext cx="47434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按企业约定单位提交需求；实际数量和金额在订单核准时确认。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EB801F-E0B6-4C8F-BE2B-9F7D8187C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048250"/>
            <a:ext cx="83439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CB4CF7-7C9F-451A-AD30-1788E392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248275"/>
            <a:ext cx="1066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A6E0B-2EDB-498B-B5CE-D059241E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267325"/>
            <a:ext cx="914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E90E7A-55DF-4C41-A455-756441A5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10175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rPr>
              <a:t>散称商品按企业已配置的销售单位进入订单，最终数量与金额由订单核准确认。</a:t>
            </a:r>
          </a:p>
        </p:txBody>
      </p:sp>
    </p:spTree>
    <p:extLst>
      <p:ext uri="{BB962C8B-B14F-4D97-AF65-F5344CB8AC3E}">
        <p14:creationId xmlns:p14="http://schemas.microsoft.com/office/powerpoint/2010/main" val="1534671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AA817B-87A5-4776-A2E4-2822C208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37BBFE-BEFD-4104-97EE-17B804DF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商品与价格：袋、盒、箱共用换算关系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EB642-FE4E-46FF-91EB-56E43AE8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零售小包装与渠道整箱采购，可以使用同一商品档案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CD089-E629-416D-B1DB-7204C4D7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系统支持基础单位、辅助单位与换算比率；具体参与订货、库存和结算的单位，以商品配置和实际流程为准。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25DC1-A900-4835-9A8C-EFBCE7AC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AE712-B1D9-4C54-8DDB-31EE2F6B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079EC2-E8B3-4994-8DC2-76C8643D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EECEC-6FDC-4E7D-B264-573D0A41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90A64-6BD6-4F5A-8D2D-D026CE9D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98F8D81-5C3C-43C1-8413-A790609347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157fe10384f8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93814-9BDE-40B4-ADEB-CA570507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基础单位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8A50A-4A6E-4CF4-BF4D-241A90D4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袋、包、瓶等作为商品数量的基础口径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46D97E-4BED-4615-9249-3CE21554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0DDBC-69E4-40DC-9CE5-FB5B7938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43ED412-CECE-4F3C-B67A-7E2167500B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3dd3c383464bee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415FA-A78D-4FF7-B0B8-B05620B7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辅助单位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442B5-A16B-4958-A8E8-38F79AA6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盒、箱等包装单位可配置换算关系，减少人工折算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41C4FC-0AB6-4610-94F7-9D691A80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6B502-C9C7-4DBF-A000-EA19C825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D73D20F-8E87-4AE9-80DA-014B6CF3AF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e979faea64202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3AAD43-EF48-42A4-BEA9-8503E1C5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价格口径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05164E-D32D-4087-AF3F-126B1657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不同单位的价格以实际商品配置与客户报价为准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6C1D7A-540D-408C-9C37-88E48344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9FD97B-3803-45E5-8459-2ACB70FB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7450198-01D6-4367-8D94-B15ED1BF26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3dc1372d64446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2D6B43-D76D-4BAD-9089-D9086C61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活动边界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56C3B3-C428-41D4-A0F0-5E5D1E61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多单位商品的促销和预售遵循各自页面规则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BB6DBF-2E62-4652-AA9D-2C653D632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E69D11-76EE-424E-BFB3-8C5382DB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包装口径先统一，销售、采购和仓库才不会各说各话</a:t>
            </a:r>
          </a:p>
        </p:txBody>
      </p:sp>
    </p:spTree>
    <p:extLst>
      <p:ext uri="{BB962C8B-B14F-4D97-AF65-F5344CB8AC3E}">
        <p14:creationId xmlns:p14="http://schemas.microsoft.com/office/powerpoint/2010/main" val="8314309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BBC486B-8586-4E9C-B5B3-95F75E7E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6F14D-5F90-473C-8A02-CD865E0D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商品与价格：同一零食，不同渠道有不同政策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B5183-658A-46B5-B9E0-94A26AEF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客户进入自己的商品清单，先看到当前适用订货价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CFC41-8F02-4CAD-8ED5-614E0168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客户指定价、客户等级价与默认价格按产品规则形成当前报价；订单金额仍结合本次单位、活动和核准结果确认。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A01B6-0CE4-45AD-BFE8-81C6CB7F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DAE54B-B704-47DA-8C7F-BD67FDDD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2AA48C-C9E0-4DC9-AADB-9D6A1E99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70CD9-38C8-47C7-8F23-78A31018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533B02-97A0-46CE-9AE5-62EE2EDAE0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8f6cff1144586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ADF1D-6B1B-42AA-873E-5F0A8A0C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7493D-76EF-4A20-B0AB-36D5CFD2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客户报价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37C81C-8D00-4F9F-A50B-15D11146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B6E25-75AD-41BA-AB0F-AD8DE86E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99144-8F9D-4C5A-B1A5-ACB6E7C8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AA2916-2C6A-4924-B94E-2554BE37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58E773-E583-43A4-AD39-20ECBB56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13252F-049F-48C1-A957-63BD78FC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客户身份明确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89090D-C4D9-485B-BB48-F00962A8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量贩店、便利店、商超和批发客户按各自身份进入商品清单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8935E-9DE9-4B71-9D8A-BF12E0B0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B9A17E-9A6C-45A9-850A-8B181B59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28DF8-E9C7-47BF-86BE-AB753E1C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B4A757-A0AF-463E-B64E-4B27D03B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当前价格可见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E5603C-1F76-4244-8793-42FC17F3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业务员与客户围绕同一份当前订货价沟通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076D5F-6384-4A4B-9190-422A8035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29E7F6-EB1D-4BF0-8D35-6F4AC7EF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1F8E66-C727-40A5-B959-5F3F6403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DC0655-EB38-4D6E-B856-5B2C261C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订单结果可核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FD9C15-720D-4347-98C3-09F72CF8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最终金额回到具体商品、单位、活动和订单明细确认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2F95C2-40AC-4D8F-9439-E471C034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B92CDA-1449-48E9-9CD1-876921E8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先让客户看清本次适用价格，再让订单成为后续执行依据</a:t>
            </a:r>
          </a:p>
        </p:txBody>
      </p:sp>
    </p:spTree>
    <p:extLst>
      <p:ext uri="{BB962C8B-B14F-4D97-AF65-F5344CB8AC3E}">
        <p14:creationId xmlns:p14="http://schemas.microsoft.com/office/powerpoint/2010/main" val="18932229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FE493AA-96FE-4986-B248-E4DA4292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15536F-EB6B-40BD-98E3-D56BBBF3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商品与价格：新品不是一次上架动作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2697D-A618-408B-BAA1-04DB5307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试订、首铺、终端反馈与二次复购，要成为一条连续记录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A2A45-7749-4489-A031-FEEAC16F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零食新品数量多、生命周期短，真正有效的铺市不是一次进店，而是能继续看到反馈与下一轮补货。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5BBFD-B105-4C3A-B501-CB5CFA9D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C44A2-B70A-47F0-ACC0-FA7EC0E0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358F75-A098-4D5B-AF1E-859D048E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54835F-EB0A-47EC-B3A2-9DF38E8E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207264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E11A6-5D93-4F93-8B73-5335B1E2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05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2E107D0-678E-44B5-A633-578E4CC847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f73dfd80747de"/>
          <a:stretch xmlns:a="http://schemas.openxmlformats.org/drawingml/2006/main"/>
        </p:blipFill>
        <p:spPr>
          <a:xfrm xmlns:a="http://schemas.openxmlformats.org/drawingml/2006/main">
            <a:off x="914400" y="2762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A9FBD-39F0-477E-BD07-381D7AFE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24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6CA5F-153F-4849-BEE8-D9BDA70D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43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EC24D-D81C-40DD-A46E-0A0FA9E4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147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新品触达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2B786-20AE-4B5B-A4C6-05E46E48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33800"/>
            <a:ext cx="176784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商城专区 · 目标客户沟通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19AFE1-F67D-4F25-8A77-805EDE98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385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58B4FD-9218-4C5B-9F0C-F47D0628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33650"/>
            <a:ext cx="207264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0274D9-87F8-47CA-9B9B-3656CE1C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05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774B81E-2422-40B7-8A75-63592DB607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59b4588fe4e39"/>
          <a:stretch xmlns:a="http://schemas.openxmlformats.org/drawingml/2006/main"/>
        </p:blipFill>
        <p:spPr>
          <a:xfrm xmlns:a="http://schemas.openxmlformats.org/drawingml/2006/main">
            <a:off x="3101340" y="2762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BDDAEE-59B9-49FE-BFE2-78213725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24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153168-5104-4814-B0FF-59CDCEC0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43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94614A-00F7-4996-B37D-ED8B83F6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3147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首批试订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16A11A-BCBB-44FB-9C91-89A466A7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733800"/>
            <a:ext cx="176784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小批量 · 口味组合 · 交期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E62955-4262-42DD-A249-FB2DE8F3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385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C19DBC-07BC-4D26-8830-78BAA780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33650"/>
            <a:ext cx="207264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B40420-8BFF-4C35-BE61-870B7990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05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816A6AD-67EB-41D6-A501-9E87BBBFE2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3b99f3e8c244ce"/>
          <a:stretch xmlns:a="http://schemas.openxmlformats.org/drawingml/2006/main"/>
        </p:blipFill>
        <p:spPr>
          <a:xfrm xmlns:a="http://schemas.openxmlformats.org/drawingml/2006/main">
            <a:off x="5288280" y="2762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E8A073-1F0B-42DD-B752-E55FEF6E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24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537724-3C4D-40D7-B47F-5AB98060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43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05740E-12F8-403B-BDBA-5D14AE36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3147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终端首铺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690EE6-6491-4AD0-A45F-89538D6F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733800"/>
            <a:ext cx="176784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到店跟进 · 陈列沟通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E69A04B-DACA-4CE9-BD47-5C5CA1D7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385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72F6299-0A60-4192-B981-9B402E64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33650"/>
            <a:ext cx="207264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E8DA96F-04EB-4C4E-9442-ED09D1CC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05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A2FD524A-0207-4481-B526-0DB6369BB2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d1d1b5c7f4604"/>
          <a:stretch xmlns:a="http://schemas.openxmlformats.org/drawingml/2006/main"/>
        </p:blipFill>
        <p:spPr>
          <a:xfrm xmlns:a="http://schemas.openxmlformats.org/drawingml/2006/main">
            <a:off x="7475220" y="2762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024D50A-4678-4520-AC91-A9A2E475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24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B4AE672-D153-4536-8AE9-9DE2F5D08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43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F62CBB7-877E-4664-B2BC-48D7E8A6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3147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库存反馈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EDB1E79-866C-49E0-83ED-CD50F073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733800"/>
            <a:ext cx="176784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终端现有库存 · 上报记录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1D0D89F-DD08-4C1C-A327-B7F65A36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385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EBDCF-7311-412B-AC6D-7E74FACE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33650"/>
            <a:ext cx="207264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A431075-3706-4ED0-B08F-1BAB17F8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05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BC488DC-6D0C-49A9-AEDB-F7BA9A924E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41ce7ad7a241a0"/>
          <a:stretch xmlns:a="http://schemas.openxmlformats.org/drawingml/2006/main"/>
        </p:blipFill>
        <p:spPr>
          <a:xfrm xmlns:a="http://schemas.openxmlformats.org/drawingml/2006/main">
            <a:off x="9662160" y="2762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2C366D8-0404-498C-9190-508C5A03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24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04DA953-C867-45CD-94DF-A0D09272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43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E9D7C0D-720C-4B02-B0B3-D2815B03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3147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二次复购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75F2DFB-B5F8-4EAC-B3F5-DFCFE67EF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733800"/>
            <a:ext cx="176784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再次下单验证真实动销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852193B-E537-4704-9FFD-6AA554B5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18D7FCF-A82D-4B5C-9ECE-1CA0F104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第二次购买，比第一次铺进去更能说明新品是否被市场接受</a:t>
            </a:r>
          </a:p>
        </p:txBody>
      </p:sp>
    </p:spTree>
    <p:extLst>
      <p:ext uri="{BB962C8B-B14F-4D97-AF65-F5344CB8AC3E}">
        <p14:creationId xmlns:p14="http://schemas.microsoft.com/office/powerpoint/2010/main" val="11988093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7EBB07-9E53-4CF8-9F84-44A1D55A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3D71A-50C1-4D52-AF5F-9ACA4CE5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02 商品与价格：货龄管理按品类分层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3EAE1E-4B54-42E6-A764-D90887C9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短保、常温与长采购周期零食，不应使用同一库存节奏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0FC7D-3EE9-4254-A707-F37AB57A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先按商品属性维护保质期与预警天数，再由采购、仓库和运营人员结合真实库存做处理。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601E1-DAEF-43F9-8306-80116370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EFD86-1354-41F3-8737-364AA274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0B2FF-5CA9-440D-AD36-3AEEF67F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400FCC-B207-41DA-8ECF-03EE8510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95550"/>
          </a:xfrm>
          <a:prstGeom xmlns:a="http://schemas.openxmlformats.org/drawingml/2006/main" prst="roundRect">
            <a:avLst>
              <a:gd name="adj" fmla="val 61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A8D9B-1A14-474C-8445-CE6C52CE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7D4DCE-C9DE-4A18-A442-43C03429DE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1d35cc6515429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3B953-76E3-48DD-9081-B44677EB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短保糕点/卤味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8CF63-6109-4FEE-80C6-0A31813B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生产日期与到期日更敏感，补货批量和在库天数需要更谨慎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4A3EE8-E9E6-4B97-9E84-EDAD2A82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95550"/>
          </a:xfrm>
          <a:prstGeom xmlns:a="http://schemas.openxmlformats.org/drawingml/2006/main" prst="roundRect">
            <a:avLst>
              <a:gd name="adj" fmla="val 61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54096F-98F6-4A67-95CA-34C6E7C5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1E8089D-0BFF-4C3F-B4DE-242274C61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a4f54e8d74566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7FC7C-DF34-4E51-B46E-84E59B29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膨化/饼干/果干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D8A132-E685-42E3-A34B-DA5912E5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关注批次货龄、包装完整与门店周转，避免慢销积压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C23CB9-0B8D-4FB2-A3EC-8FF26FDF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95550"/>
          </a:xfrm>
          <a:prstGeom xmlns:a="http://schemas.openxmlformats.org/drawingml/2006/main" prst="roundRect">
            <a:avLst>
              <a:gd name="adj" fmla="val 61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67E1EC-EA73-4F02-A1AB-88E69991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2B3614A-1DBB-4654-A4BE-C69F025F1A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71208c64c4df4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96A542-7236-4C72-916C-68D4E848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坚果/糖巧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B47DC1-D84F-41DF-AEA8-F22987F6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关注季节、温度与礼盒档期，节前节后采购节奏不同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9758E8-406D-4321-995C-83BC15D7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95550"/>
          </a:xfrm>
          <a:prstGeom xmlns:a="http://schemas.openxmlformats.org/drawingml/2006/main" prst="roundRect">
            <a:avLst>
              <a:gd name="adj" fmla="val 61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6B06E4-2D51-4ED9-8AC7-5E0C82E6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5AE441-D743-482F-8816-149053E009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5981b93a00469a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E79832-C5D3-4729-814C-88BD05E7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进口零食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C061C4-4191-44B8-840D-2A688595B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采购周期较长，提前看可用库存、在途与到期日期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86BA44-EF99-4D79-9801-CECF477F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98DBE91-1B19-4843-BA36-7083E45F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系统提供日期与库存事实，具体经营动作仍由人员确认</a:t>
            </a:r>
          </a:p>
        </p:txBody>
      </p:sp>
    </p:spTree>
    <p:extLst>
      <p:ext uri="{BB962C8B-B14F-4D97-AF65-F5344CB8AC3E}">
        <p14:creationId xmlns:p14="http://schemas.microsoft.com/office/powerpoint/2010/main" val="199181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4467288-CB12-4A62-9742-D8566271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B5249-BCCE-4ABB-BF75-03F17E97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03 经营闭环：终端动销连接供应周转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12FC5-528F-4A61-B927-B6260741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前台看门店是否愿意再订，后台看供应能否稳稳接住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5663E-67C6-47E0-8140-A01232212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终端动销带回新品和复购信号；订单汇总、采购、库存、配送与对账把需求兑现，两条闭环互相校准。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DD3F4-2E31-47A3-BC01-CA4666CD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11DFF-1A18-4CA3-8942-4E82973A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52D80-0FD1-4A2F-A88B-A79BED0B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434FF-4F95-4FD9-9209-8536947F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1054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05A8E-DF12-4BF0-B0FA-87CA2E41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95500"/>
            <a:ext cx="51054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BCD0A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754A5-AB92-4481-AD73-44DFBB5B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562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3853A-574A-4E73-BA4F-2CFE1F91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431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终端动销闭环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C2F1A-A099-4D54-9CDF-A921F28B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324100"/>
            <a:ext cx="1562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52342-949A-4290-9E98-D2D13FAD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431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供应周转闭环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7671C0-9E36-4BF3-96FA-D36056D5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95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1CA870-D6F6-48F3-85D8-06920D9E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14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C95805-C58C-418B-B223-8649FB47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8670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新品/活动触达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A5EC9F-BC40-49ED-9CE7-A5534CCF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480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1D467F-19B7-4BF4-9170-D34FEEB5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671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CA604D-F760-41C2-8536-EC1AEFAE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4194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门店试订与首铺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E1200-7F88-4613-8079-CE679394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FC995E-A018-4FDC-8C9C-C0DDF700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FDDA19-1CBE-4D50-86DF-1F3B9144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719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终端库存反馈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8D1373-456B-434E-A2C4-5221FEE2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529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314DC7-4FBE-4304-AF16-B52349CA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720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46E8FC-9ED4-4598-A6D1-AE7D7437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5243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常购与再次下单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A5CC73-EC31-4CDB-85A5-39894669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95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11A36C-C78A-44CD-8B2F-87D3D6E0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914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FD5084-3FC7-46B3-9026-126DD7DD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8670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订单按商品汇总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332595-054E-4735-9673-2B96FF72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4480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29DC5E-EB0F-4333-A0E5-893FD6DC7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4671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98C879-38EE-497A-9C77-F0316498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4194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规则型采购确认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798BD53-13A8-48FC-A936-296AE5FE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F46F1D-1759-4ED7-96CE-8A27C2D6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96B2E3E-C381-4518-83A0-686266DC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9719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库存周转与效期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92369E6-8BFE-415C-8EF9-252AFB08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529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B74A3FD-F0BC-40E8-897E-B733568F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5720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E8E0DB0-2301-4A94-8803-0A4B8539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243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配送退货与对账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0659524-E5EA-4191-B0D9-2B53B71E5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371850"/>
            <a:ext cx="609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rPr>
              <a:t>↔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BE5BC65-403F-4595-B1D2-A86793BC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810250"/>
            <a:ext cx="7391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BB3BD74-8C59-4099-9DAD-DFE188E1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848350"/>
            <a:ext cx="7086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门店反馈决定下一轮选品；供应结果决定承诺能否兑现</a:t>
            </a:r>
          </a:p>
        </p:txBody>
      </p:sp>
    </p:spTree>
    <p:extLst>
      <p:ext uri="{BB962C8B-B14F-4D97-AF65-F5344CB8AC3E}">
        <p14:creationId xmlns:p14="http://schemas.microsoft.com/office/powerpoint/2010/main" val="6406120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9389AE-1AE4-4A20-9D84-A679EF69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4FDE1-BFAE-401F-9713-E17146C7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04 闭环A 高频复购：客户每天愿意打开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86EBB-4015-4E2B-A144-3E6A34D3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手机随时补货，PC集中核对商品、价格与活动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DEF74-6E33-4DBE-9120-E426C312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手机端承接日常高频补货与分类选品，PC端适合经销和连锁客户集中查看商品与活动。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815C0-895C-4043-9709-600EC323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DA9AD-E981-48C9-99F5-888CEDA3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72A76-D27D-4BAA-A723-2682712B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95FEE2-BE13-4133-BEDB-52CEA912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AE77D4-8377-4824-B969-F28EADB4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2372" y="20002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14B7C02-F0B7-4443-8160-B8AC2817D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6a2318b7424c09"/>
          <a:stretch xmlns:a="http://schemas.openxmlformats.org/drawingml/2006/main"/>
        </p:blipFill>
        <p:spPr>
          <a:xfrm xmlns:a="http://schemas.openxmlformats.org/drawingml/2006/main">
            <a:off x="1017010" y="2076450"/>
            <a:ext cx="1452130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47F1BA-973E-4AFC-ADEC-242FA12F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62600"/>
            <a:ext cx="1752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CB5B2A-4A29-4ACC-89D4-EA490A39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816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B162F9-C6DB-4048-A656-5EFF4FE9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94310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00818-4E99-4DC6-813A-FCF311F3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522" y="20002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F876443-62F6-417B-BCE0-E0A0783ECD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8923832e704ae4"/>
          <a:stretch xmlns:a="http://schemas.openxmlformats.org/drawingml/2006/main"/>
        </p:blipFill>
        <p:spPr>
          <a:xfrm xmlns:a="http://schemas.openxmlformats.org/drawingml/2006/main">
            <a:off x="3360160" y="2076450"/>
            <a:ext cx="1452130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62FDA7-09A1-4C11-8A7E-C08B6B57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562600"/>
            <a:ext cx="1752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1CFB7-CF1F-4612-8932-646860635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5816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3C6FC-3F66-4F6D-99B1-0E47F567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076450"/>
            <a:ext cx="6019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34E428A-64F6-4666-8202-50C200CAD7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ae7d7877a448e0"/>
          <a:stretch xmlns:a="http://schemas.openxmlformats.org/drawingml/2006/main"/>
        </p:blipFill>
        <p:spPr>
          <a:xfrm xmlns:a="http://schemas.openxmlformats.org/drawingml/2006/main">
            <a:off x="5905500" y="2171700"/>
            <a:ext cx="5181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C50559-FA2A-4AB7-9CE0-E26EFD0F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86000"/>
            <a:ext cx="1619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3359C6-B090-41F5-9854-C6B956C4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305050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09E148-60CB-43A0-85AF-4A7643E8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1149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DE017C-F594-4D43-B0A8-408FE8F8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1339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9914CE-515E-4DF3-B6CB-E1733E43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17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430A68-1250-4D5A-98DF-655C4ADB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日常补货首页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EF7EB6-5B72-4438-8236-631FEA8E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9817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2D0998-6BBB-4640-8ECA-94331F76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60007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按品类选口味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4A15B0-A720-4BEC-A65C-C35871FE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695950"/>
            <a:ext cx="5067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F4B1C0-B293-4CDB-81C3-1138F0E3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734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商城先把品类、规格、价格和活动说清，再进入订单</a:t>
            </a:r>
          </a:p>
        </p:txBody>
      </p:sp>
    </p:spTree>
    <p:extLst>
      <p:ext uri="{BB962C8B-B14F-4D97-AF65-F5344CB8AC3E}">
        <p14:creationId xmlns:p14="http://schemas.microsoft.com/office/powerpoint/2010/main" val="11624595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94FEA9-261D-4CB3-980F-E244EE9D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ADF2F-571A-4405-98EE-295C7605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04 闭环A 高频复购：把商城经营起来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EF07CB-7ACC-43A3-A48F-7043F7DB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用品牌装修，让新品、量贩整箱与礼盒专区更容易被看见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FB55AE-5315-4136-BEC2-8338EE04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企业可按品牌色、导航、Banner、活动楼层和季节主题装修商城；具体模板和组件按企业品牌与已启用组件配置。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6FAA4-4A45-422A-B865-E22A7923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68C68-E8C6-4305-8846-9C0DAC43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6A481-9F1B-4A0F-A1F9-00EC5B63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A70CF-2D25-49BB-BD9C-E5E86A4C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0" cy="3409950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F5C41E8-2C0C-4FB5-8179-3F9C63B9E0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1609efcb44cbc"/>
          <a:srcRect xmlns:a="http://schemas.openxmlformats.org/drawingml/2006/main" l="1923" t="0" r="19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4953000" cy="3219450"/>
          </a:xfrm>
          <a:prstGeom xmlns:a="http://schemas.openxmlformats.org/drawingml/2006/main" prst="roundRect">
            <a:avLst>
              <a:gd name="adj" fmla="val 355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3D348-884D-4DC7-B9DF-AB65FA9B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714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3758C-351A-4A08-8C32-A060BA08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562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CD857-5092-45C7-AB6C-997C4833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0958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5E38BA-FB91-4D4B-8D6F-75E83C92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51149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85FAEE-03A4-4E1A-88F0-DD2069CD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76450"/>
            <a:ext cx="5334000" cy="3409950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379A333-E18B-45CE-BD73-336C1D4871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b8f9cfc654a55"/>
          <a:stretch xmlns:a="http://schemas.openxmlformats.org/drawingml/2006/main"/>
        </p:blipFill>
        <p:spPr>
          <a:xfrm xmlns:a="http://schemas.openxmlformats.org/drawingml/2006/main">
            <a:off x="6267450" y="2174081"/>
            <a:ext cx="5143500" cy="3214688"/>
          </a:xfrm>
          <a:prstGeom xmlns:a="http://schemas.openxmlformats.org/drawingml/2006/main" prst="roundRect">
            <a:avLst>
              <a:gd name="adj" fmla="val 355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2DB3B6-1BEE-4A97-8D4B-3454DE72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860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082D0-B16E-4DCC-B967-9BA777A9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3050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72A79E-6DFD-48DC-8452-B4DA963B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0958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4C401C-86BB-4719-9D61-6D1943BA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1149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功能与版本介绍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EA3567-66CE-4417-B45C-B007CB92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4BDD70-58DE-40EB-869A-75306A92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新品尝鲜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06EDFF-707A-4CDB-8643-251C8AFA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9426B3-1B96-4F4D-9E56-6B021122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量贩整箱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B1398E-1C79-4675-9376-FC208312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0EA7B3-7F17-46FE-8362-6DD75435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坚果健康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7D454F-9EE2-480F-97F9-05D74227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5A95DE-771F-415D-B608-6A7AB099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糖巧饼干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7404AC-C0CE-4AF9-9CD9-EE11C8BF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307711-3167-4DEE-A0B6-C2B16FD0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追剧零食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9482AC-62A1-4224-AEA9-6982502F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6769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D50A6B6-D817-485E-BC8E-4ABF8715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6959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节庆礼盒</a:t>
            </a:r>
          </a:p>
        </p:txBody>
      </p:sp>
    </p:spTree>
    <p:extLst>
      <p:ext uri="{BB962C8B-B14F-4D97-AF65-F5344CB8AC3E}">
        <p14:creationId xmlns:p14="http://schemas.microsoft.com/office/powerpoint/2010/main" val="8675547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3A3E89A-681F-4D7C-8B4A-E04E60330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F6B23-B895-4D23-9F18-C8C1FAC1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04 闭环A 高频复购：找货路径要短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72EC9-0D2E-480D-8D90-06BC0C02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按品类、关键词与经营专区，快速找到要补的零食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94ECB-54EE-496C-B2C4-53A69A98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膨化、坚果、糖巧、糕点、肉脯、果干和礼盒等分类入口清晰呈现，客户不必在聊天记录里翻商品。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ADCE7-4207-4D89-B70C-3155D70C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28D14-35F7-46E6-B7CF-35C3FFF8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B2B175-A229-4885-9624-318E1AA9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C3114-B8C1-43B1-86E8-CB5BDD508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530A53-F25F-4EE8-98D4-D8011CD82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4D7E6BC-D83D-4298-9232-89FFF06C47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ade03e8144065"/>
          <a:stretch xmlns:a="http://schemas.openxmlformats.org/drawingml/2006/main"/>
        </p:blipFill>
        <p:spPr>
          <a:xfrm xmlns:a="http://schemas.openxmlformats.org/drawingml/2006/main">
            <a:off x="1295746" y="2076450"/>
            <a:ext cx="150425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B06A2-510D-4BEB-BF24-78885CC3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95950"/>
            <a:ext cx="1752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19C2BD-5850-418D-9C71-B3954A24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7150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A33D2-1546-4F9B-9E90-0923E572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663206-B5E3-48FD-9DA1-1F57A332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CD8A1-A04E-4501-9F84-C4DF77DE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商城分类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0E393-81D0-4EFD-8EC3-A195EA3B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23F11-75D2-435E-A512-08335F76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A02A25-3D47-4A2E-9A2D-B37F5B36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分类直达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684CE-350D-4796-B285-457873F3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从零食品类入口进入对应商品范围，减少长页面翻找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A1AD10-77AC-442D-8E89-FBFE15FA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001EB4-F68A-4305-8B66-7FF6F515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629BB1-F4A7-443C-B379-41E4A83E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3B42D8-67BE-4ABF-BA5F-6AD33984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关键词定位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67B012-538D-4E4C-9C8B-7573C694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用商品名称、口味或规格关键词快速缩小选择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8BA9E5-4116-4AB6-B50B-48262000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406AAC-036F-4540-8520-E0F8ACC8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FB32FD-F3DC-4803-B157-717CF9B2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9F821F-F183-456C-9DF6-3400D052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经营专区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3AA17AF-397D-4D66-869F-B5E167E6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新品尝鲜、量贩整箱与节庆礼盒承接不同采购任务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92BE46-D613-499F-A83E-E34C29B9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F49C2A3-BEF3-457E-B97C-8BB69A07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客户先找对商品，后台就少一次口味和规格确认</a:t>
            </a:r>
          </a:p>
        </p:txBody>
      </p:sp>
    </p:spTree>
    <p:extLst>
      <p:ext uri="{BB962C8B-B14F-4D97-AF65-F5344CB8AC3E}">
        <p14:creationId xmlns:p14="http://schemas.microsoft.com/office/powerpoint/2010/main" val="12141735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0767FF6-E62E-45EB-BA3B-C95E45DA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1FF1E-FACB-44BA-AA42-70760026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04 闭环A 高频复购：下单前把商品说清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462D7-7CC0-430D-A392-18F06B66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口味、净含量、包装、单位、价格与活动，在详情页一次核对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AA5CC-9D9C-4C63-922E-02A49733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商品详情承接商品图片和订购信息；客户选定具体规格与数量后再进入订单。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276C4-3AB1-4EAD-94C9-6D92FE66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647608-A073-40C9-B1BD-56FADD45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CB001-CB79-48D4-B019-A4020E67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9C5CF-AE43-484D-B124-161B5BFA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360BC-BB82-4BD8-879A-CFEFBC4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FB85009-FC1A-4604-A9BD-4955225B64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1a9746cae34626"/>
          <a:stretch xmlns:a="http://schemas.openxmlformats.org/drawingml/2006/main"/>
        </p:blipFill>
        <p:spPr>
          <a:xfrm xmlns:a="http://schemas.openxmlformats.org/drawingml/2006/main">
            <a:off x="1295746" y="2076450"/>
            <a:ext cx="150425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F5B88-2A9E-48C4-883C-FB5B01CA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95950"/>
            <a:ext cx="1752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6C9A8-2F94-4486-8814-AA054C52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7150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8E80F-25E9-451B-B1F2-EBEFE3C0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92DDF-77AE-44AC-9601-11E8589B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1B8DD4-9383-41BA-A583-8DB10701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23E91-6ED9-40FB-B8F3-7C4BF951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53AA47-2E30-45C6-93D4-3E79F843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11A468-E276-4EC9-A4C2-A5FD0CDF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图片与名称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111EA8-B32C-4AFA-BF84-F6EA87E5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包装图和完整名称帮助门店快速识别商品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6A70E-177E-4909-B306-25EF9F66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9E04C-C838-42D3-9DC5-75DA5BB0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445CAB-49C6-4FD2-BAC0-996D59BE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E86426-4FF5-44DB-943E-DF2608F8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规格与单位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220604-58B2-46F1-BD6C-36B4E4EBD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口味、净含量、袋/盒/箱等本次订购口径清楚可见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C8C4F5-3466-4359-A916-7DCBA9A1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BC08A8-BAB6-4DB8-9747-89CBDB1B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887041-FFA5-4412-A053-B23DC9AF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AD3C10-DCB0-44F3-96A8-FA0CE324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价格与活动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D85923-C4A9-4E08-B3A3-2F619F57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客户当前适用价格和页面可见活动在加购前核对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FCF4A1-B7C3-4377-8879-2936EE59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35E4C56-8925-4B31-AC5D-A98223F6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商品信息越完整，订单核准越少返工</a:t>
            </a:r>
          </a:p>
        </p:txBody>
      </p:sp>
    </p:spTree>
    <p:extLst>
      <p:ext uri="{BB962C8B-B14F-4D97-AF65-F5344CB8AC3E}">
        <p14:creationId xmlns:p14="http://schemas.microsoft.com/office/powerpoint/2010/main" val="29995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7060C7-5DB8-402D-8616-6EF63BCA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8BBAE-FD47-4E33-91A1-BA385E9C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04 闭环A 高频复购：让老客户少找一步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270DB-E2A1-45ED-ABD9-D8D37B18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最常购买与最近购买，把日常补货缩短成再次选择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71D87-D199-4DD0-B9F6-13C8E44E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最常购买、最近购买和销量优先等入口，帮助便利店、校园店和社区门店快速回到熟悉商品。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AC429-BF1B-4F42-A334-5083CAF5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2FAE9-4088-48ED-8967-4CA168369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FC3C0-ED2B-4D9E-AB50-58C97E17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98290-123D-4E3A-80E6-668E0109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F99807-1EF0-46DB-A7CA-E07AEE08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9C7CDC0-F550-46EC-A40F-F7832F338C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f3346c115408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9F438-02B4-4E48-9E67-8A4716B6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最常购买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F7C2E5-2406-43F5-8774-23B2793A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高频补货SKU集中出现，减少客户重复搜索与口味确认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7BE1E-F8BD-4464-A0C0-DA42CE38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9B54D9-D6BD-49EA-9A6A-FA8F6CAF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DFBA500-9CAC-4284-A280-79DB848CE1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73426e1c18405a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1A77E-19F7-4A4D-8FBA-1465A0CE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最近购买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0C1C2-7B95-416E-BB8C-EC0DA4AD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沿最近购买记录回到熟悉商品与规格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10911A-7399-4BC8-9F91-4F23A12B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C4F32-AD60-4BF4-802C-10CE95A2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B379347-EFFC-4269-87A0-D74DDEE72C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34275ecb24df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C0C69-8602-45B2-B770-1B6F4231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当前口径再确认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51E657-9529-4883-9351-FB7FED2C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价格、库存和活动仍以本次商城页面与订单结果为准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469552-5B07-4591-BD45-03E2364D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3D07BB-04B3-4D74-A62F-DFEDAC5B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0397DC7-DECC-4548-88CF-22CD4CB893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43d85e32204feb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3D777D-DF09-4941-BF6D-190E15DB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实际补货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B43644-7316-46BD-8A51-EAC654C2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客户从熟悉商品重新选择，继续进入本次购物车与订单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5565C4-4891-4105-80D1-483CC088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E68F55-0C31-49C0-9400-715D8EA7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常购入口缩短找货路径，本次价格、库存与活动仍以当前订单为准</a:t>
            </a:r>
          </a:p>
        </p:txBody>
      </p:sp>
    </p:spTree>
    <p:extLst>
      <p:ext uri="{BB962C8B-B14F-4D97-AF65-F5344CB8AC3E}">
        <p14:creationId xmlns:p14="http://schemas.microsoft.com/office/powerpoint/2010/main" val="15055007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8227F8F-7759-416C-A6F5-29877678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154F3-C79A-41CF-9468-A4568D61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05 闭环B 新品与节庆动销：先明确为什么做活动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22F71-627C-4DE9-AFE8-FACC60F2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零食营销不是只有降价，而是解决拉新、凑单、组合与锁单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7D099-2E6C-446A-865B-DCA3E479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商品促销、订单促销、优惠券、套餐和预售分别服务不同经营目标，先定目标再定规则。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28BE6-9EB1-4969-8E8D-00E6B212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556DE-8EB1-4179-A560-48D7C6F2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61B67-7C4C-4834-88CA-1E235141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7F039-D581-48CF-B46A-CD59B8CC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8DA4E-161E-4D64-9A6F-DE577CF5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4F977EE-0884-4DCB-8D07-6E9BC5D31D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61c6f9b17444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AF833-A7A3-4970-9D36-D8CC125D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新品尝鲜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039B0-0911-4A29-8419-7C54C2B2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商品买赠或定向优惠降低门店首批试订门槛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58A4D-645C-48EF-B449-6453663D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ECB4B9-3146-4635-A4D3-7474808D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2D4C684-E83F-4ED4-BA87-E4221B4B09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f8ec6e6594fef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E2C936-07E7-43B5-AA2A-7F6E4CAE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整单凑单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78FFF-D59F-4BD2-BA13-C940CE79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订单门槛承接整箱补货、组合采购与档期备货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2F9EDB-24C7-4217-9909-28E3CCED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17680-766C-42FB-AEE2-15AD263D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407A28B-FA6B-43BB-94D4-260A29BE9A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6bd676414e403a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E055BE-92C4-493E-8E8E-D868E234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定向唤醒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240EF7-8BFD-4438-B02D-289A90441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优惠券面向指定客户、商品范围与有效期开展活动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E0B30C-8F6E-4439-AFAE-57C806A2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50B925-96B0-4B0F-B2F2-3C957644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4F46BFA-07A2-40B8-9797-6FD049CBA8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0dca13d0d4e2a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C44001-076C-4BE5-B65A-AAB47EE2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组合销售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E7052A-B124-4AAC-892D-4C56F150E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套餐适合追剧组合、坚果组合与节庆礼盒清单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221A3F-7526-43BD-A3B1-FB2CDACB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7147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D3A101C-D5D2-4AB8-90A4-029451FE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53F25C2-88BB-4881-AAE1-E0DA354C9B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776fd2cf64d6c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83F282-72A9-49D1-87EB-89CD03FA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节前锁单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52FF17-FB82-40AA-BF5F-E5820263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87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预售明确活动时间、预售价与预计交货日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74FDC6-9C3F-4D52-9C8A-56FFAFE53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B1FA63-76B4-403F-B695-F130939D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626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同一活动只解决一个核心问题，规则越清楚越容易执行</a:t>
            </a:r>
          </a:p>
        </p:txBody>
      </p:sp>
    </p:spTree>
    <p:extLst>
      <p:ext uri="{BB962C8B-B14F-4D97-AF65-F5344CB8AC3E}">
        <p14:creationId xmlns:p14="http://schemas.microsoft.com/office/powerpoint/2010/main" val="10819351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3EC4A2-B2D3-4823-A48F-6392F146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76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4B1D2C-E823-409B-B94C-4514D407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05 闭环B 新品与节庆动销：商品活动进入订单规则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A37355-DF51-4F5B-916E-8B72E33C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买赠、直降与折扣，把口头政策变成可核对规则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3A814-3328-42B5-8839-FB2EF6C8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先确定活动商品、客户类型、时间与数量门槛，再让客户订货与订单核准围绕同一口径。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B2B30-34DA-45CC-A0E6-02FB190A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8B9CB-1B5E-4839-9AF6-AC2BABD4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13453-FE3E-4A43-B6D7-E41F1879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77FBAC-3D82-4181-860E-04F268D3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33A75-1611-4B80-9D63-E07F731A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E8D54D1-9D85-4E80-9B4C-54DD3A1BE6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25b4dcc1a74c7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9C34D-4D12-4A92-AB02-D679DDDE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买赠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C74455-726E-4EB5-BEDF-AEDDB8F23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适合新品试吃、同品赠送或指定赠品，赠品差异回到订单核对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25AF8-2A3B-435D-A064-03D3CB34E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4726AC-7F75-4473-8ED9-CA9A2D60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30695E8-BF02-4EBC-96D4-716DB8ED84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303a2823e44a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7B6A7-9780-470D-AF5B-F67D7068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直降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1F7DB2-7E6A-4D44-B967-1A8AF32A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适合重点SKU和阶段让利，活动价格与适用时间保持清楚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9D85B-196A-4AE5-BC6F-BA4911F6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17FE10-2A7C-41BB-9442-E73220AA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CBEF006-01B6-4065-820D-FB49C21E35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66afaadb44c9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46679B-9191-4272-ABF3-0E820173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折扣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B94AFE-9F93-4FE1-A7D0-E50062D4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按商品和数量门槛设置折扣，让客户下单前理解活动条件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36AB94-24BB-489F-88CC-727A364F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292AF7-D9E2-4E2E-A243-090C39BF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A3E75BD-F237-47D4-8E73-0F8E359EB1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a2268a27c44f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088D63-D831-4C74-B67C-C96B82F7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适用范围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85FBDB-BE1A-407E-92CC-FCC66062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客户类型、商品范围、活动期限与数量条件共同限定规则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9A8936-C82E-473E-903D-89FA8A61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195BDAE-210F-4A8C-92EC-AFFC4AA7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多单位商品的商品促销按基本单位口径创建，最终结果以实际订单为准</a:t>
            </a:r>
          </a:p>
        </p:txBody>
      </p:sp>
    </p:spTree>
    <p:extLst>
      <p:ext uri="{BB962C8B-B14F-4D97-AF65-F5344CB8AC3E}">
        <p14:creationId xmlns:p14="http://schemas.microsoft.com/office/powerpoint/2010/main" val="194993865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21F9C7-053B-49A6-817B-670C4CFE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790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B7BFFF-0BA7-4554-AD6B-200A0427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638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05 闭环B 新品与节庆动销：整单与定向活动分开管理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F743A9-D990-4BDE-98C7-478A1142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订单促销负责凑单，优惠券负责定向触达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728A8-4C8D-4456-85DA-3310D023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量贩整箱与档期采购先看整单门槛；新品唤醒和指定客户活动再看优惠券范围。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977FB-29CA-4C8A-8BE6-F94C3DFD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6B1FC-8C83-4753-8CFC-DA1BF478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BE8478-AA37-40CE-9593-5DCDEA0A9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2C7702-DF96-47E9-AD6F-A723FF62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133D5A-8AFF-46AD-82FB-71DF2019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19617BE-EB34-4F23-8E9B-C17E51D9D0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d0cd15591418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B0780-9152-4C50-A9B5-746C4581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整单门槛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52FD72-89C2-4D6E-B2F8-2EB9DFE1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满赠、满减或整单折扣承接量贩整箱、组合采购与档期备货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6ADFA-BD15-4D74-8410-AFD23090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075AC-50F4-4213-A020-CF7A770C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F049086-7ED2-455A-A74C-94E7E11A7D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989a62d6ad4dd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13AF2-ED6F-472C-9748-1E16FB18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定向范围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37D5B0-1E92-4D8C-B195-5A68442D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优惠券可围绕指定客户、客户类型或商品范围开展定向活动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CFDBAF-A4DF-408D-AA7D-FB8A9CC09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5F2C14-D541-429C-8167-D3F27C6C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996FA4A-DF82-44EC-81F6-DC7DAD3076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106abf9274a25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2AC9DC-0665-4536-8FA6-5264B4F4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领取与有效期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491326-07D1-4E8B-986A-70A42C6D7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把领取条件、使用门槛和有效期讲清，减少活动口径争议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AB6295-EA49-4DE1-86D5-1B8670EF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DB1816-1B95-4D28-BE98-D81FECB2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1052CE3-6B3C-4981-80AB-406CA47CB8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76f7b4cd84b8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10E7E8-DC94-4C9F-8E2E-10C2C8D4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E28C13-6C29-45E8-8595-C9682BC5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最终优惠以本次客户、商品范围、活动条件与订单计算结果为准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A68A88-485D-4961-BE3D-0E1AD34C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96B014-98E4-42A2-88B6-E2C895E7D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整单活动与定向优惠分开管理，客户更容易理解本次订货权益</a:t>
            </a:r>
          </a:p>
        </p:txBody>
      </p:sp>
    </p:spTree>
    <p:extLst>
      <p:ext uri="{BB962C8B-B14F-4D97-AF65-F5344CB8AC3E}">
        <p14:creationId xmlns:p14="http://schemas.microsoft.com/office/powerpoint/2010/main" val="22497496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C2960D-8D1B-49D4-A328-8461129F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80AD8-129A-46CA-B6BE-67779B35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05 闭环B 新品与节庆动销：礼盒与节前锁单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7E86A-A58C-4BF0-8AE6-612B3AD0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用套餐组织礼盒清单，用预售提前收集节庆订单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D843A-22E0-4FA7-8D3D-51C6C0CF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套餐适合坚果礼盒、追剧组合与儿童零食组合；预售适合节庆和新品需求收集，具体能力按版本与应用启用。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6CD66-F1BC-445F-832F-40B11CD5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57270-2A6E-4619-9790-72A9A6B6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5FCC7-3119-445C-9E4C-5E6CC3D3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067DC-F12A-434C-8FAC-80D5A899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A59D1-0564-4AE2-994F-BC6671A3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826CE60-8C90-4D26-BF11-4CDE9E49C3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8cd1ae7c6444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7FC34-16F8-45E0-98C2-1E1BB1D1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组合清单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536FF-AA6A-4D19-9157-D92A7FBA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坚果礼盒、追剧组合和儿童零食组合先明确包含商品与数量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3603F-E55E-4179-BBB7-7BC79272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B2B80-CF4B-4573-AAA3-915BC34D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A76170C-468D-4550-BA6A-689EBFAFAA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dd6e02ff50453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67235-C799-4999-A736-5C86B7DF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预售锁单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EDDB5-7B7E-4A73-A29A-4DF2A2C0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节庆与新品预售明确活动时间、预售价与预计交货日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097646-BE69-4E1B-B0C5-8950C2FA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6A2897-F068-46C4-8707-4F6558AE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1180620-FBC6-4495-805A-9B22ECF7A0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daebea7e62424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B7EA59-DD2A-430F-8E5F-19A73B8C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预售边界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868F7C-79E0-4CB9-BF28-482D3656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预售商品下单不应用订单促销和优惠券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4FB131-3A81-4085-A3AB-F54C47EB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6349B0-923E-4CA7-98D7-5F7C6F0F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9C449CE-3266-44A6-A206-E310CE146B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46c0ccfd04a9b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78609C-F1A2-49EA-BF91-13AD501B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多单位边界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6170C6-023E-4060-B027-D5DAF79D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多单位预售按页面支持的最小单位口径创建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2A30063-7C8D-45ED-B626-19161931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6C25A2-7473-4A3F-A0BC-57CE0F34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套餐先说明组合内容，预售先说明价格与预计交期</a:t>
            </a:r>
          </a:p>
        </p:txBody>
      </p:sp>
    </p:spTree>
    <p:extLst>
      <p:ext uri="{BB962C8B-B14F-4D97-AF65-F5344CB8AC3E}">
        <p14:creationId xmlns:p14="http://schemas.microsoft.com/office/powerpoint/2010/main" val="20698306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AD260DF-FB5B-4B64-A4E3-12E91455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69809-822B-46C3-A749-4ABA6FAD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05 闭环B 新品与节庆动销：让首铺继续走向复购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DD5991-A072-487B-B374-EB9E053C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商城触达、到店跟进与终端库存反馈，围绕同一新品接续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60F8F-4AB1-45E9-8AA9-E8E17B57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新品先被目标客户看见，再由业务员到店沟通并记录库存反馈，下一次订单验证是否真正形成动销。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11B7E-AA60-441B-9362-1700501A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C9A87B-D67F-4417-90AF-85DC41CC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036DA8-3B59-4A44-A658-11B7E576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86989-3388-4E3B-8634-6FD0A46C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43100"/>
            <a:ext cx="2057400" cy="39433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8A01F-AA26-49F0-88A1-E5D6C269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3614" y="200025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FF2FAB4-CFC2-4E26-86F1-C0ED547D37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0534ec575b48bc"/>
          <a:stretch xmlns:a="http://schemas.openxmlformats.org/drawingml/2006/main"/>
        </p:blipFill>
        <p:spPr>
          <a:xfrm xmlns:a="http://schemas.openxmlformats.org/drawingml/2006/main">
            <a:off x="1049309" y="2076450"/>
            <a:ext cx="1444683" cy="369570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43CEF-E66E-4D83-8336-D68E76D7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543550"/>
            <a:ext cx="1752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05B9C-726F-4B97-9F12-DA8D3E62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5626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7A88009-E51C-405D-8493-4B2558781B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68378664c4b40"/>
          <a:srcRect xmlns:a="http://schemas.openxmlformats.org/drawingml/2006/main" l="21311" t="0" r="213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43250" y="2095500"/>
            <a:ext cx="4000500" cy="3486150"/>
          </a:xfrm>
          <a:prstGeom xmlns:a="http://schemas.openxmlformats.org/drawingml/2006/main" prst="roundRect">
            <a:avLst>
              <a:gd name="adj" fmla="val 4372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404F30-53BE-4635-A018-62D0428C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6695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6AC09-AF5C-4430-84B4-F459A2A6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8600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零食行业场景图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E30E47-26E9-4977-9117-AB74A8E0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71700"/>
            <a:ext cx="41910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ACD7FB-DA3E-4234-A929-C1CDBAD4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190750"/>
            <a:ext cx="2667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74CB08-1B29-415D-845D-E28D3905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13360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新品触达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82032-A16C-4413-82F5-FD665289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4193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商品、口味、箱规和政策先讲清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ECF3E-5113-47A7-ACE2-E5F3AAD8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71800"/>
            <a:ext cx="41910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25A742-4C35-4780-9A2C-07E751AE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990850"/>
            <a:ext cx="2667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2B3D1B-6029-47E3-B9C9-4C39AF6D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93370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首铺跟进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D75400-8182-4505-B3A3-1B39C415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2194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客户、到店沟通与后续动作留痕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6873B3-4C56-4430-8279-F26E60CA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771900"/>
            <a:ext cx="41910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6A195D-F391-4F80-8175-88E9719B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90950"/>
            <a:ext cx="2667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BFFECA-EFAB-4490-A7F9-9F191872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73380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库存反馈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97B27F-9D0D-4560-B3CF-FF605F16D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0195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记录终端现有库存，安排下一次跟进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F57FF0-ABDD-4B3F-9850-37AB40EE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572000"/>
            <a:ext cx="41910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96CCE-59A7-44FE-8FBF-F5EED8F9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591050"/>
            <a:ext cx="2667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80EC87-E1BE-4AB4-83EB-E63709E9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53390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复购验证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4D8B198-886F-487D-B02E-304ACAAD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8196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再次下单成为是否持续动销的事实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BAA725-73DE-44B1-B580-CEAA9037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562600"/>
            <a:ext cx="38481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3C0DC68-7D36-4639-A49F-4091F8BF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560070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新品铺市的结果，要回到终端库存与下一次购买继续验证</a:t>
            </a:r>
          </a:p>
        </p:txBody>
      </p:sp>
    </p:spTree>
    <p:extLst>
      <p:ext uri="{BB962C8B-B14F-4D97-AF65-F5344CB8AC3E}">
        <p14:creationId xmlns:p14="http://schemas.microsoft.com/office/powerpoint/2010/main" val="87179252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5E425F1-D6D7-430C-9FE1-898FA923E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FBC059-D3CD-446D-A602-DC7E57B1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供应周转与回款：先把订单收进来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2485EA-57EB-47E6-B090-8CC346E7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量贩店、便利店、商超与批发客户的订单，进入同一订单池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5E7D8-77A2-4898-B797-B7B08AAB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客户商城订货、业务员外出开单与PC后台录单共同沉淀为销售订单，按客户、状态和交期继续处理。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ACB70-8857-4CA3-B11B-9F62FCFC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B6FF0-DF17-44B4-9B12-646CF742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801FA8-90BA-4405-8E58-1C96DE23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38AF6-7033-425E-8B89-2A6FB37F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BDAFDE0-A36A-46CD-9B03-2B90746955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ddbc2e6d654330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182F6-BC9B-4734-9B07-38BE7838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45B903-0391-4DD7-9FED-3D01ACFF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75EC20-8890-44BC-9147-53B6873F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5AC3D-8705-4431-BD3B-336A9F4D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8B913-D0E7-4F33-B220-ACFBC989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72AAA5-0C4C-4A5F-AF9A-21AE5B90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02C41-4102-48CF-B884-D8C100F0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9B3C5-904A-406C-9AD3-E15118A3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入口可并存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1DF3C7-8134-4C54-9E97-3817802B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客户自助、业务员开单与PC后台录单服务不同订货场景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33700C-7940-4906-9DCC-F01A1EA4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F53088-C8B2-437E-A71C-43B81581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E68C8F-E4F1-47EA-8AF4-9EDBBEED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51BF7F-0270-4FFA-8800-6B4E53CD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状态可追踪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2B6266-EA18-4270-879C-D27B8B48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待确认、待审核、待出库等状态按权限和设置推进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5FC0EE-0F57-4A36-A8E3-096716BA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682CCE-093C-41FD-8FB4-64FEFF83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C13EBB-0084-45CF-91AC-8C012271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B51B1D-2201-44FA-9413-1AC9177B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交期可组织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D69D68-899C-4A65-9BDF-E62116D7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结合客户、交货时间与备注安排采购、备货和配送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E15846-9621-49E5-AA16-8CB2E02C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223A6F-7F50-45B3-9462-7E656CF3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订单先进入同一池，采购、仓库和财务才有统一需求依据</a:t>
            </a:r>
          </a:p>
        </p:txBody>
      </p:sp>
    </p:spTree>
    <p:extLst>
      <p:ext uri="{BB962C8B-B14F-4D97-AF65-F5344CB8AC3E}">
        <p14:creationId xmlns:p14="http://schemas.microsoft.com/office/powerpoint/2010/main" val="15534792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83E538-4811-405D-A1F9-6C484FD4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76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4A46B-8D57-426D-A7C4-3DA4005D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供应周转与回款：下单后再核准关键口径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B7669-5AD0-4A2F-BAB1-6BC8468C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价格、数量、赠品与交付要求，在履约前逐项确认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20A6A-AD35-464A-891B-41B73000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订单详情把客户、商品、规格、单位、价格、活动、交期与备注放在同一语境，帮助后续岗位少返工。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4B0D21-7C01-4EED-9203-A5455915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0580D-18E9-44F7-894C-D36F39EB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A9C90-C5D8-490E-8397-C752EE27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50EB73-3030-4901-849C-379C05DF6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9186C44-13D3-4D55-B421-9C3D24FE84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4b0ce9e5b4189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97E7B4-A687-4D05-93AF-D55D0E16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D7C097-E3DF-4FFB-B67E-260CB128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D1581C-F513-4ED8-BF26-9CFB5ADA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4D66BE-EB23-4B5C-802C-0188C7360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766A2-D485-44B1-A6AC-137AC743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CC57D-10E4-4D4F-BAB6-1D08687B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A46E31-A406-44C2-8EB7-3CC23297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1580D4-D567-4D09-84A9-D910B1EA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商品与单位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918D9-193D-4CF4-8494-372AA403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核对口味、净含量、袋/盒/箱及本次订购数量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3A6F67-77D6-4770-9948-9B1FF6BB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500723-B104-43CB-8EA7-3727CEFA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6E593C-8E59-4736-AB1B-DFFA3E0D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0EDF2-7C3F-4490-BF1F-B85D6010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价格与赠品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9623D7-0EA8-4B70-9D1A-78B1F9A1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结合客户当前价格、活动范围和订单结果确认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B1D6D5-6D12-44C9-A8D5-7DF8479D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EF1203-0DA9-4396-8166-DDEBF5FD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B1E611-6CAE-4A7F-B13C-669387F6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2ACF78-138A-4DE3-8ED0-AABE092C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散称再确认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A764F5-36DF-450C-A091-E4C1D022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散称场景的实际数量与金额在订单核准时确认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0128F1-881E-4AAF-8964-748002A5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81BD78-A7BB-4552-BBD5-37660648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核准不是增加一道手续，而是把客户需求翻译成可执行订单</a:t>
            </a:r>
          </a:p>
        </p:txBody>
      </p:sp>
    </p:spTree>
    <p:extLst>
      <p:ext uri="{BB962C8B-B14F-4D97-AF65-F5344CB8AC3E}">
        <p14:creationId xmlns:p14="http://schemas.microsoft.com/office/powerpoint/2010/main" val="189057670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3062A6-711D-4997-BAF6-870A5CBCD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019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7969B-C5E5-4B83-A8C3-662C2ECF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867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供应周转与回款：从客户订单切换到SKU需求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1E4443-A063-4DC5-A9FD-5462C565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各门店共订了什么，按商品与规格汇总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36C7A-7CA0-4FEC-A370-17135517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可按时间、客户、商品、区域、客户类型和分类筛选，查看商品、规格、单位、数量与金额，为采购和备货形成共同清单。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68166-4BD0-4500-B670-86D21B3E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4847E-9EEA-4CA9-9153-E9995F76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FFE05-05B2-477F-A8C8-E533E35D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1EBBC3-C1D3-415F-A7E1-6A7D6CFD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F84683F-53A3-480A-8AB2-02D4E1D7F8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1439ed06a46cb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6289DF-148C-410B-A343-EA747AFCE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87D42-3C55-4496-830D-FA2220E8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09BC6-912A-4E28-AC2F-F98279D6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D6DDC9-BDE0-43E0-8973-3024389F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3B5C5-45EE-4271-8B6E-828BA76C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AF7A9-2494-4385-AB03-B30EB2F33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A14C85-E9D2-4E18-B2CC-D2C88AD4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B15F7-6E6D-4C29-ADD6-CD38BA05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按品收口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DFCD8F-9997-4B3F-8242-C6DAC9F5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多张客户订单汇成商品、规格、数量和基本单位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C9C32-893A-4AEB-9502-10CC77BF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0BC8C-9833-4528-B5AC-368191CA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487F76-2A00-43B2-B166-23765645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F90F3F-BF8F-48C1-B9A8-020E515B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范围可筛选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343923-D18F-4479-BFEC-EC41C2F6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按日期、客户、区域、分类或订单状态切换口径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73E33D-BB84-48A2-829A-1880A988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A7B963-54A9-4A24-8C0B-EB5BE3C3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8FA64E-709E-4564-A981-8E6AEDC0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42031C-88EA-4367-BD78-8A4846F1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结果可导出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8B337A-8F2D-453B-B01E-5432A2DA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汇总清单及客户商品二维表支持后续采购与核对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8D8430-4D5B-4D2A-8311-4B7411BA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ADE3EB-2E46-4575-A072-8943E0E3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需求先按商品收口，采购与仓库才不会被多张订单带乱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40739967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40458C-8D40-411E-9BBE-658F8308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58F441-77DD-4D39-9A8B-A7541B21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供应周转与回款：以真实订单驱动采购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A6FAD-A0F6-4284-8B24-9EB4AD98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先看门店要什么，再看库存缺多少，最后由采购人员确认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A04EB-F49D-433E-8A19-4BE6CA44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按商品汇总回答需求；规则型采购页面再把订购数、库存、采购中和已出库放在同一判断链路。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F748EF-8F43-4BB9-8E20-587A41688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A7B4C-083D-49DA-A7E3-538A0B8A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2E1DBC-4A16-4AC2-99CF-D0D04B13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AF100-E318-419A-8A8A-350A7026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38750" cy="3257550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84B6698-8EFA-4F48-A86B-B1C0B66E67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82e32241f4cd6"/>
          <a:stretch xmlns:a="http://schemas.openxmlformats.org/drawingml/2006/main"/>
        </p:blipFill>
        <p:spPr>
          <a:xfrm xmlns:a="http://schemas.openxmlformats.org/drawingml/2006/main">
            <a:off x="851535" y="2190750"/>
            <a:ext cx="4907280" cy="3067050"/>
          </a:xfrm>
          <a:prstGeom xmlns:a="http://schemas.openxmlformats.org/drawingml/2006/main" prst="roundRect">
            <a:avLst>
              <a:gd name="adj" fmla="val 372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E10BC-786F-46B6-B36C-81CC2FFE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24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8ED74-9A6B-405E-920D-89BB8094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371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订单按商品汇总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CBA32F-8F3B-488B-875E-200684D0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9625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ADAA39-C84B-45C2-B46A-1F3A8426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9815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F0B11-A4C8-43DC-84E7-108FFDC7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5238750" cy="3257550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414D031-B0DB-42A1-9907-8569F894AD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43e8308614814"/>
          <a:stretch xmlns:a="http://schemas.openxmlformats.org/drawingml/2006/main"/>
        </p:blipFill>
        <p:spPr>
          <a:xfrm xmlns:a="http://schemas.openxmlformats.org/drawingml/2006/main">
            <a:off x="6433185" y="2190750"/>
            <a:ext cx="4907280" cy="3067050"/>
          </a:xfrm>
          <a:prstGeom xmlns:a="http://schemas.openxmlformats.org/drawingml/2006/main" prst="roundRect">
            <a:avLst>
              <a:gd name="adj" fmla="val 372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EB4B5-1FDB-498B-A2FA-119850B8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1543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943E0-0E1E-45BC-A589-4C1F59D7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1390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规则型智能采购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C9992C-6FBE-4DA4-869F-8A3FD131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9625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E9B068-5031-4D4C-887C-721B6698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9815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691CD-6D74-473F-ADAA-B7174C02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600700"/>
            <a:ext cx="2133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0220B8-ADD7-4D08-93B2-FC8EB9D7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19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门店订单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2115F9-DD75-43E0-9D76-712498DD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5911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DF1143-4884-49A4-BBC3-B6832D41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600700"/>
            <a:ext cx="2133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FF0F0E-DFE5-4710-8DA5-6C8E9DF7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619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5F3798-1A95-4DB0-BA7C-3F1BF5B4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5911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0204D8-6891-424A-A6A7-F4096C95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00700"/>
            <a:ext cx="2133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D79E70-3B34-4F2D-A498-376AA42F8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619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库存与在途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7D2BD2-A967-481C-818B-A4C853D5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5911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1FBBF1-4BE6-4288-9F0A-43BAFB75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600700"/>
            <a:ext cx="2133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8BCA76-8183-47AA-ACD6-E9A950B8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619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采购人员确认</a:t>
            </a:r>
          </a:p>
        </p:txBody>
      </p:sp>
    </p:spTree>
    <p:extLst>
      <p:ext uri="{BB962C8B-B14F-4D97-AF65-F5344CB8AC3E}">
        <p14:creationId xmlns:p14="http://schemas.microsoft.com/office/powerpoint/2010/main" val="12534571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577363-EA9D-4CCC-9F79-5DC82BA4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7E468-6653-44E9-8E69-75C47C89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供应周转与回款：采购建议必须能解释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3BA7FE-70C5-4FF1-8C07-54F935FC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订购数、系统库存、采购中与已出库，共同形成采购数量参考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54C21-6CEA-47E1-AF51-93C09DC3E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页面同时呈现供应商与采购单价；供应商信息可按产品规则带入，采购人员核对数量、供应商和价格后再生成采购单。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DEAB7-9CB9-43ED-B8F6-7B9AB59B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8FFFE-0B3B-4C1E-857E-E070B3EE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76462-1ACB-4060-A0A7-A4E5B482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F74CA-8E03-4733-8684-FBB19322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9CAD29D-8894-4AA6-BAF6-DFC195A67D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d18c04b7b46b9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E440B-77A0-4F58-92BC-80054D5A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22D8D-BA60-408F-9D6F-B01E9B1C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83824-A534-42D9-8CD2-CEC721C4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DEFAA-36A0-4BEA-9929-EBCAE2F0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ABABE-8664-4703-B795-7441803F3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681D6-220C-4D3C-996F-6074AF753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E06819-8FBB-462C-8310-A1E49F07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7D4494-2E1D-4E06-83D0-AC0DDED2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缺口有来源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07668-31A0-49E5-88EF-C9E38D05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采购数默认基于订购数量、系统库存、采购中和已出库计算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50B1EE-6F98-4C8C-B810-C31FF92F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2D9A70-1201-43CD-9DF1-450BCC8F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A79DD-D8E7-4899-B9A4-49B0B756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BA816-0036-4F25-81E3-50EAD7AD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供应信息同屏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31D997-EBDD-49D1-96D7-96714E3C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历史/默认供应商与价格用于参考，人员可按实际选择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69DD8E-6F4D-432F-8818-29824362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9C0A8A-E744-46C2-A088-16D92B86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680599-5DAC-41C7-AB25-CC36AEA9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69737F-966C-421B-AB25-36B7472E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人员最终确认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D9FD0A-3704-4426-B4B3-32453E99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采购数量、供应商、采购价与收货仓库由责任人核对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1E3C27-F35F-497F-98B0-FF1EABF4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11E8633-4772-444B-BC6A-44ADF635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系统把影响采购的事实列清楚，采购责任仍由人员承担</a:t>
            </a:r>
          </a:p>
        </p:txBody>
      </p:sp>
    </p:spTree>
    <p:extLst>
      <p:ext uri="{BB962C8B-B14F-4D97-AF65-F5344CB8AC3E}">
        <p14:creationId xmlns:p14="http://schemas.microsoft.com/office/powerpoint/2010/main" val="92976162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6CEB5C-95C3-44FC-AF2D-3C55135F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C7723-4CAE-4438-BC42-87B65399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供应周转与回款：采购结果要回到库存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97979-C4F8-48FA-BEB3-55DEC457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采购确认、到货入库与当前库存，前后能够复核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2CFEBA-4E57-4FC3-808A-002E1DB2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采购人员核对缺口、供应商与价格后进入采购业务；到货与入库按企业权限和仓库流程执行，结果再回到当前库存。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FA985-65E5-4B46-B955-7DF0492A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B8226-9EC3-4B01-A9D9-F96E5F55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5FDDA0-0FA9-4CBA-842B-B868F139F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E038FA-E3AE-49BF-8E5F-7CA0091B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3875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0C02AD9-F5CA-42B6-8D61-135C503ADC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166c6bcca4158"/>
          <a:stretch xmlns:a="http://schemas.openxmlformats.org/drawingml/2006/main"/>
        </p:blipFill>
        <p:spPr>
          <a:xfrm xmlns:a="http://schemas.openxmlformats.org/drawingml/2006/main">
            <a:off x="790575" y="219075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60658B-E03B-4C72-B263-F328A3F0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D542FA-EF53-4684-80E1-52C981AC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采购确认产品界面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915B5D-8B31-4E35-89D6-1D1D0387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0387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EC384-2E8C-4273-8434-9F27359F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0577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35786-CCB0-48A0-9EDA-141A78C2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523875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0480676-E64D-4D4D-A8A5-92A1B97BD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877644a33407f"/>
          <a:stretch xmlns:a="http://schemas.openxmlformats.org/drawingml/2006/main"/>
        </p:blipFill>
        <p:spPr>
          <a:xfrm xmlns:a="http://schemas.openxmlformats.org/drawingml/2006/main">
            <a:off x="6372225" y="219075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5EDE23-00E7-49CF-ACD7-B028DD10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36B22E-1DDD-4704-AC8E-A0849B90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当前库存产品界面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E94AE-6119-4B41-98AF-D5A31B50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0387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E4D3DE-0372-43C4-B85F-7E2D7AD12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0577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50A2F1-6F9A-4697-A2AA-91D74738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65785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1211FF-CC8F-4293-8573-60920E1A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7690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采购人员确认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F883FC-F80F-430D-8DED-CB2CFB13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6292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2113B-801C-46A2-80D8-962FBFFC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65785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FC2FA9-5A83-4AFA-9433-CA8A24B6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67690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形成采购单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44B0B1-1423-4D15-8324-27A5EB9D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292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D0B6C8-D89F-456B-A7EC-6FE8AB6B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5785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2B2774-F500-4AF5-95E9-F89FB42F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67690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到货与入库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FCF35E-6F5B-4904-AF15-E971F9D4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629275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502003-CA93-4819-8790-5EC27D2E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65785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28BB7F-ACE3-4F81-8FD5-C241989B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67690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当前库存复核</a:t>
            </a:r>
          </a:p>
        </p:txBody>
      </p:sp>
    </p:spTree>
    <p:extLst>
      <p:ext uri="{BB962C8B-B14F-4D97-AF65-F5344CB8AC3E}">
        <p14:creationId xmlns:p14="http://schemas.microsoft.com/office/powerpoint/2010/main" val="187952642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5DA78A-F3D5-4B6E-8F9F-DB187664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A2CE1-20A4-48BA-990E-242B3BFB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供应周转与回款：先判断够不够卖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2EF45-1236-4714-8645-43640DC2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当前库存与安全库存并看，给高频SKU和礼盒备货提供依据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071B9-5841-48A1-8C18-B5CC4537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库存页面用于核对可用数量、安全库存与采购中数量；批次字段随已启用的商品管理流程呈现。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2F680-330C-4C43-A523-9E9635EF2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30E33-870B-495D-A594-AD18CB4D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728AC-BB0F-4616-92A6-1061F65DC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855C4-5D45-4DCA-B8F7-C3B2BEB1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6882F71-4C55-47BE-87B2-6201CA7EC8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00f6e0c0f4bca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40936-B691-4D8D-8575-4C2DA128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CEC6DB-C401-4D61-BEC4-17C4EC23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79993-45DB-4C32-BF54-146831A7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3244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5276D-AA4D-4CAD-A0BE-FACDC03B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5C260-4E22-4D44-99CC-A94659F0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6BFF7-4689-40AF-8CB5-40D50482D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C668C8-E72E-498D-9990-56DF0EA9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558D8E-65CE-43EC-99DB-C973A7A4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当前数量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C2C87A-B782-4A7A-B107-AFCBAAF2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可用库存与批号库存回答当前可供与在库数量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23E1BB-1BCF-4B3E-8939-B52F07DC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F4B63-A214-4698-A1AA-352E0FA2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CDD316-4782-42D7-9F70-700D8AAC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1476E4-F053-4D2F-997C-B5C346E0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安全库存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2DF793-F615-4309-B312-8E427413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企业配置的安全范围为采购判断提供参考线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DE68AD-B512-459E-9CEB-7131095A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3D1538-7B29-48C1-860B-5431E579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4FD97C-C7D7-4B74-86DA-739A9AF13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F0CD8D-789B-42CD-B456-9653147F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采购中数量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B6B5BC-079F-4622-BF68-486EBA33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已经进入采购流程的数量帮助避免重复判断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C1DDDB-3E48-4AC3-920E-CBF30C63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DF4A91-BD79-4AA6-8FA4-810C1C39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安全库存提供判断依据，最终采购数量结合实际经营确认</a:t>
            </a:r>
          </a:p>
        </p:txBody>
      </p:sp>
    </p:spTree>
    <p:extLst>
      <p:ext uri="{BB962C8B-B14F-4D97-AF65-F5344CB8AC3E}">
        <p14:creationId xmlns:p14="http://schemas.microsoft.com/office/powerpoint/2010/main" val="28277879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EEB6F8-2D50-4B87-8DF2-B4D077DA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790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83161-23B4-429C-9706-B0ACF0B0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638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供应周转与回款：看清哪些零食在快慢变化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1B77C-37EC-4D44-8A17-DBEDF91F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高频小包装、短保商品与节庆礼盒，需要分别看周转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E113A-411C-4232-A2C2-B82366F0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把周期销量、当前库存、供应周期与档期放在一起，帮助采购和运营识别快周转、季节波峰与慢销。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879BE-BA6E-4CF5-AB7F-BAE7744F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DB8B5-7E10-4845-B1F9-5C58F832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2D554-ACC9-4AF6-9078-DF1E5B69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D56F8-982A-41BB-92CD-C19AB38B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839D7F-C878-4B86-81C3-23D5D707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1F140F-94AD-4E94-90BE-E57D5D01EA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521954006428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2092C-0C2C-404F-BB1B-20516DBB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高频小包装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F9B8E-D8E3-4C16-A927-A5D5AF51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结合周期销量、当前库存和供应周期持续核对缺口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B04A6-43BC-4AA4-83B5-030C03F4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B8DB91-58B1-417E-9FD6-23F9725B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565818B-3122-4619-9A98-A472F7AE4A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d7c9bf5e94444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EB8E99-0179-4989-BAC1-7489A521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节庆礼盒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933D3-24DE-4412-9C45-6B0D9DD0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围绕预售、档期、到货和节后余货安排备货与收尾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FE0461-5917-4ABC-ABDD-6F791D33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A3484-58D9-4407-B7F7-49E8A1FE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11ABADF-CFFD-42F9-9BD4-0C7D0F5F07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407ec2ff04b6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67A5F9-69D1-4EEE-9300-02E582C36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短保商品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F56ABF-4DB2-4973-B790-A946224F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把货龄与在库数量放在一起，缩短复盘周期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931AC3-2F29-43D3-A130-6D209A0F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3FDC15-4B58-4C3A-B289-F7DFAD4B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4775E69-4E01-40FC-86BB-5D5623BF68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5d0a10721444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D90490-4EC0-4B8E-89D4-FFD5C576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慢销复盘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1B2B7B-88C8-472C-BDA9-373BB624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库存偏高而销量偏低时，由人员决定采购、活动或清理策略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75CE12-70A4-4C40-B83B-CE83C6CD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0E1649-1827-4701-8528-18131DB0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周转分析提供事实，具体采购、活动与清理策略由企业决定</a:t>
            </a:r>
          </a:p>
        </p:txBody>
      </p:sp>
    </p:spTree>
    <p:extLst>
      <p:ext uri="{BB962C8B-B14F-4D97-AF65-F5344CB8AC3E}">
        <p14:creationId xmlns:p14="http://schemas.microsoft.com/office/powerpoint/2010/main" val="40541028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AE56F1-D44F-443A-A9BB-6B8E26B8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F2F9B2-888A-4177-A8F6-C99A31A3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供应周转与回款：货龄事实先可查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39D0F9-02AB-46D4-965C-524BD34E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批次、生产日期、保质期与到期日期，给采购和出库提供依据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2B997-EB0F-4CA0-8C41-E7A173D4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对已启用批次与效期管理的商品，日期和批次库存为采购、仓库与运营人员提供共同事实。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2647A-CE0A-4EAF-B2D9-7AD53A2A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FDB2C5-02A8-4A7C-A60F-1CD53C39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ECBB6-8174-4737-AEC2-7E4A415A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AC5E4-E403-42F9-919F-B96A12C6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0039A-165F-425B-B694-9F57139E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93940B5-5449-430D-A7B9-271CFCDD22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07c67496d8421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EA2513-0A4D-492A-BF5B-1B39915A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商品保质期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5A7C3-9BB2-446A-9D15-272AABE1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按适用商品维护保质期天数与预警天数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09A5E-7610-4BA4-98D7-CE849BD2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CF65A-EC40-46EE-9482-3E720CE5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C0E106B-F95A-4DD0-8E6C-E089DCCC44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573e3836d4fb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143356-B514-4270-9BA1-D812D9A5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批次库存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DB2CE-A4B0-4A3A-B1CE-1BB285F9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已启用时可按商品、规格、仓库和批次查询数量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7204FA-078C-4B40-B1DF-4C55F28C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E510A-6581-4EE8-AC6C-F1DC4830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C2BE84A-A812-4856-A396-FA68C8ED12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6a9f727a8b4d6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4843D9-0EF9-4E54-9CAF-EFBB636A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日期事实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27AEFD-B9A0-49B6-88DA-D77316BD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生产日期与质保到期日为采购、出库和盘点提供依据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67141F-E68B-4837-80AB-1D3F542B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E6B387-F9BB-4AC9-A394-9031093D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9946691-DD2D-432E-85BF-58A505A223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e4c22094d456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C33CC8-1AE9-4E32-A98B-DA986D5D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人员处理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ADF555-30D2-404B-9CFB-22B7F543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具体采购、活动和处置策略由责任岗位结合商品确认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78931A-B187-4078-BD13-7535B8EC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9EEF25-7A24-4F77-A672-9D3B58C9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日期事实先可查，货龄处理再由责任岗位确认</a:t>
            </a:r>
          </a:p>
        </p:txBody>
      </p:sp>
    </p:spTree>
    <p:extLst>
      <p:ext uri="{BB962C8B-B14F-4D97-AF65-F5344CB8AC3E}">
        <p14:creationId xmlns:p14="http://schemas.microsoft.com/office/powerpoint/2010/main" val="75051220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1F243C-BBB9-4A1D-9255-C7843817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E7D3E-8274-4757-AA9E-B0B45366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供应周转与回款：退货先还原原订单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693436-0A1A-478C-84FE-944DAEBA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破损、错配、拒收与赠品差异，分别说明、逐项核对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14FFF-9349-4E52-8952-E117693C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退货先关联客户、原订单、商品、数量和原因，再按验收结果衔接库存去向与资金处理。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C7216-D19C-44CA-8613-4C2CC341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8D64F-CA1A-4BDE-B4DB-21E522C0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90156-870F-4146-8C56-2D0AE612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C98FDA-16CF-4805-B8D7-5C16B276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B7F99-2E8B-487E-BB1D-D5103A4A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A30C263-E6E9-4530-9106-436B5776CE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91408ad34e43e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948D5D-A85D-4A3C-9C9C-657455A2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原因说清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893CB-FDA7-4E64-AC4F-52BA974A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破损、错配、拒收或其他原因由人员选择或填写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82713C-D463-4337-846E-848BE25F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F5387-281B-4367-B931-FFAF820E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CB8BBAE-13F5-4920-BC9F-28919D3362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5a0d6d4024742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17043-ABD2-4E90-8215-29BA06396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赠品回原单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E9F986-EE68-45E8-9CF8-963970D6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赠品与优惠差异回到原订单规则和审核结果核对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9210ED-D3A6-4C94-B597-CC872643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5BBA6E-42DA-4BEF-934B-2B4F67B1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6CF7BAD-7A01-4FCA-BF89-7CB402C11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2c811a1f54735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F22C90-16F1-48C5-B9B6-8B17E864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验收与去向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6EE4A8-A925-4E82-A44A-04D7CC50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核对商品、规格、数量和接收仓库后决定后续处理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8850D3-F7F1-4F8F-987E-B2AB58DA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D9886C-4E18-4A04-8A4E-2A77647F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841F6B6-1434-40F8-95A8-02C0B142A8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8460ab0be4a5d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322700-2059-4A36-858D-7946B7D9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资金接续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5044EC-CD10-4168-A5ED-55964525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退款、返款或其他资金动作按财务权限和流程推进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E23DE5-42A0-428E-906E-F074593F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40DA28-6F68-448F-A634-F2A18AB1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退货先回原单找依据，再处理库存与资金结果</a:t>
            </a:r>
          </a:p>
        </p:txBody>
      </p:sp>
    </p:spTree>
    <p:extLst>
      <p:ext uri="{BB962C8B-B14F-4D97-AF65-F5344CB8AC3E}">
        <p14:creationId xmlns:p14="http://schemas.microsoft.com/office/powerpoint/2010/main" val="97900546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02B87C-7F2D-4A7B-9213-F2DE0BC3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76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E8398-6455-4898-BB9D-F6A546BC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供应周转与回款：交付细节决定复购体验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6A5DA-FE24-48E5-8423-2FAB47D3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拣货、配送与门店收货围绕同一订单接续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81706-85B6-4481-9F64-8B193E8A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仓库按订单与任务组织拣货，配送按任务查看客户、件数、时限与备注，完成结果和回单按开通流程记录。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33523-DDEA-4ACB-B0D2-82CE5F8C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FF8E0-B760-4F27-BD9D-B62DA3FD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B45836-FDBE-4881-A26C-ECDF0187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8139E3-D7E6-4B8C-A8A2-71648C373D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e853a9bc64570"/>
          <a:srcRect xmlns:a="http://schemas.openxmlformats.org/drawingml/2006/main" l="10020" t="0" r="100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95500"/>
            <a:ext cx="4953000" cy="3486150"/>
          </a:xfrm>
          <a:prstGeom xmlns:a="http://schemas.openxmlformats.org/drawingml/2006/main" prst="roundRect">
            <a:avLst>
              <a:gd name="adj" fmla="val 4372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8B5DEE-2DDD-40FD-8CDF-B7AA583D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860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6E686-CD1C-4EA9-93FF-80CD71DD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050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零食行业场景图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8837D1-6061-4099-91E2-8F1FA1D6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45720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7253A">
              <a:alpha val="88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1BFD8D-54E2-495A-9611-5DC00823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767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零食交付备注示例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8B963-73AD-467B-ACDF-7689F348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81550"/>
            <a:ext cx="18859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8B126-4FBE-4586-B013-63A14636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800600"/>
            <a:ext cx="1733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薯片防压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2F0339-C679-4F96-A02E-5237D4CC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781550"/>
            <a:ext cx="18859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4507A6-0413-4DB2-AB8A-0F9EF1A6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800600"/>
            <a:ext cx="1733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巧克力避热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5E8467-4F94-4702-8870-C220ECD0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05400"/>
            <a:ext cx="18859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89368F-EB1F-47BF-86B8-F22FD908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124450"/>
            <a:ext cx="1733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礼盒单独装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855D42-BDD5-486F-9422-1B84C3A1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105400"/>
            <a:ext cx="18859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EE823B-7E07-468A-8741-D9985338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124450"/>
            <a:ext cx="1733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赠品随单核对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6719D7-A14A-487D-9FFB-CFD619D7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95500"/>
            <a:ext cx="54864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FDA34E-7573-4FFC-8D97-1D5AD20B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24100"/>
            <a:ext cx="1143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718430-E9D6-4653-A8E6-C2C81AEB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43150"/>
            <a:ext cx="990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交付链路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D90E59-3854-47E8-AEBF-BA37F876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95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A657B5-D798-4820-92A2-EE0A0C74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14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13FC02-CF76-4DA2-8C3A-738B2290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8384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按订单拣货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B1230E-5F50-44B8-808C-AB48BE86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57500"/>
            <a:ext cx="272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商品、口味、件数与赠品逐项核对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B8EDEA-7AE2-4E9B-A1C9-82C62F12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19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69FA27-C830-478B-B40C-A05481EC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38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B0205E-B9D2-47F4-B807-A517E878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5623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按任务配送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46C03A-63E5-4DB0-8282-1DA8B0D7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81400"/>
            <a:ext cx="272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客户、时限与交付备注随任务传递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B1BE58-D704-475C-B5B3-CB6F374B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43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8E54FE6-869B-4E7B-A357-446BFE8F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362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5EBFB61-B347-4B0F-A1A8-28A2C847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862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按流程收货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E17CB8-D83F-457D-9A01-5274278B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305300"/>
            <a:ext cx="272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完成状态、附件与回单按开通流程记录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874AED9-5D47-4770-9285-F491E4F4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53000"/>
            <a:ext cx="4572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2780CA2-3EA8-4218-92C8-CCA8AC27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991100"/>
            <a:ext cx="426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订单和任务把交付要求带到现场，执行结果继续回到业务记录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E57288A-6B7C-41FB-9972-C412C6FC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594360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A432E4-F06C-4781-BF6A-34FE781C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96265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配送交付</a:t>
            </a:r>
          </a:p>
        </p:txBody>
      </p:sp>
    </p:spTree>
    <p:extLst>
      <p:ext uri="{BB962C8B-B14F-4D97-AF65-F5344CB8AC3E}">
        <p14:creationId xmlns:p14="http://schemas.microsoft.com/office/powerpoint/2010/main" val="78852235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3AEAC6-B603-46E9-973D-E5742EC7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07644-1BDB-4728-8750-B64C6C7A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06 闭环C 供应周转与回款：月结客户要对得清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E258E-F901-4662-B1EF-D4FCC3D5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订单、退货与关联收付款，回到同一客户往来口径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9B96B-C9DE-4550-9A8E-D42A8F05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商超、连锁门店与经销客户可按客户和期间核对往来明细，再按企业流程完成月结沟通。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4D802-E5EE-4DA3-BF65-CBFEA2F7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BFF43-0041-484A-9931-9C4610F7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FE9244-B6E6-49D6-B64F-33DDDD87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1D775-A388-4835-9FE1-1497E8A9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3D237-EA4F-4AF2-A9DC-FA480C5F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E1E18AE-0A42-44FC-A67D-473B4F9151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3c2c4fbf164a9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F72F05-3089-464E-9514-CC135F9D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订单与退货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BE8CF-6476-45DA-8670-5480A882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销售订单形成应收依据，销售退货形成对应冲减依据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6C3B6-82E5-433B-9985-3783486A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7DB0A-8DED-49C6-95B2-F64B76E5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6E4AD57-00CB-4EE1-A7DD-673C1E2093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ae247a531431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76BBF-10B6-4722-9FAF-EF036C03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关联收付款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993DC-9359-4DCB-BEAC-3DFAE6CCD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订单关联收款与退货关联付款进入当前客户往来口径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A4561D-27B8-48AA-9D22-C68B69F2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74535-D638-4511-9745-55792EF1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EDCD6C2-26CA-4779-A0BE-AB04B3D2BA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e52b1b8de496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00C0CF-4107-4D32-8223-4129A092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生成与导出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7A3939-3BBB-4E70-AA2B-5D7A89A0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按客户和期间生成、导出企业侧对账单，便于双方逐项核对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003DD6-C27F-491E-BE8B-564A8766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614518-C45D-47C8-AD00-A3A4FAEB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8215659-BCF8-4330-BCFB-8855A9BA0A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480c2294447d3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E7EE6B-FE8B-4C32-8A4B-3F2B93BB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差异与确认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486DAA-02DA-4A99-B27E-53F00483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未匹配款项、退货差异和最终确认继续按企业财务流程处理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870E8CA-1EA3-4AB7-BE5D-F5E13D00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474A6B-BAD3-470E-AC9B-6CFC965E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往来先回到同一业务口径，回款沟通才有依据</a:t>
            </a:r>
          </a:p>
        </p:txBody>
      </p:sp>
    </p:spTree>
    <p:extLst>
      <p:ext uri="{BB962C8B-B14F-4D97-AF65-F5344CB8AC3E}">
        <p14:creationId xmlns:p14="http://schemas.microsoft.com/office/powerpoint/2010/main" val="479677200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F47E8E-6F61-45EB-892C-9AE675E8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1B50B-6BA6-4E55-8F1F-12155960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移动执行：岗位任务带到现场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F0858-FF23-4CBF-BD0A-5ECEEC10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老板、业务、外勤与仓配，各自处理最相关的移动任务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E73CA-7E2F-4B41-B54D-50A6E59F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手机管理端按版本、应用、角色与权限呈现任务，处理结果继续回到客户、订单、库存与往来记录。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BE5A2-BF18-48D3-BC13-6F7770B2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CDFDC-B0FE-4015-8B19-DEC95CB8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8D7F5-7699-4E09-940A-89601779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2B4788-C61C-4FEB-9473-A3C1EAF0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9788C-4411-4FFA-B72C-74DE049A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3487FB9-7B8E-43FC-AEF0-093A034748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adf8a9a104b3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42BBC-9A55-49A6-A7AB-A2B9651E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经营查看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16299-EE6A-4EBF-B6F3-A5A7A0B0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老板在外查看当前经营信息，需要追问时继续进入业务明细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1C45C4-EB8B-4910-8B6E-D7B765DB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43F78F-DD0B-40F8-B0DA-1C85FB07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A62B20B-128F-47CD-872B-692979D6A6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b7c3823d14f04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DE9F3A-044B-4E15-A102-EB262C03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业务开单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F6E7FF-9E91-4857-B17C-EE18AD4B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业务员围绕具体客户记录商品、数量、价格口径与交付要求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62033-8501-4CFE-8957-06C232BA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7F985F-FA5E-431A-B94A-811FD778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EB8F6E-6F40-4134-8EE3-D77B1020D8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baf758989452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9F9194-AAF8-4D12-B6C5-8EA00B17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外勤与终端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CDBD1B-6047-40CA-9FC7-A532F7F5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拜访记录和终端库存上报补齐新品铺市后的现场事实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0E82CA-CD76-4B69-81C8-5F483AC3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36037A-4FE3-4917-8D71-CBA9D133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D7F1789-2222-4787-AA8A-ADABAA7BE4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ada3449dd4736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A5D281-3B79-4FBC-8F71-548058E7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仓配与回单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BCA2CC-EC86-4CA4-8198-BBA2AE64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仓库拣货、配送任务和回单查询按企业流程接续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A3C1B0-A8EE-4DF6-967F-00A27B54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911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AB8981-B384-446D-88BA-3A1BA26E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292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移动端不另起一套数据，岗位动作继续围绕同一客户和订单接续</a:t>
            </a:r>
          </a:p>
        </p:txBody>
      </p:sp>
    </p:spTree>
    <p:extLst>
      <p:ext uri="{BB962C8B-B14F-4D97-AF65-F5344CB8AC3E}">
        <p14:creationId xmlns:p14="http://schemas.microsoft.com/office/powerpoint/2010/main" val="191186752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96B836-738F-4AB7-BFC3-5043CC71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FA1C0-D64C-4491-B275-5887BD56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移动执行：老板先看经营变化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C0213-4ADB-4AA2-877B-B4E3DC63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先看当天节奏，再进入订单、客户与往来明细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B4968-6614-4613-9BBF-4302EC95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经营概览帮助老板在外快速定位需要追问的业务变化；判断仍以当前明细、角色权限和经营实际为准。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6E59A-4E22-434D-B691-0DCB3157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B34B1-80B4-4A6D-9C3F-E9FFF3BA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393B9-5890-4AB2-AE6A-BC095FAA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111290-2B81-4C1A-9308-EE736B28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5AA216-A9F6-4B6B-8712-0F8D4EDC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9365619-9438-40AC-A4FA-CA7859A65A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c8e0982a5c406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EA64A-727E-46FF-A723-7694B83A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先看概览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DB0FD4-1481-4EFE-8720-1942897D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从当前页面可见指标了解当天订单与客户经营节奏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2D5C9C-9159-483B-82C8-11B00EF9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9FF15-AED4-4357-9121-804DB0D2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57CD3AE-672C-4FD2-BFDE-60811D99BB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4cc315ac4420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62111-582E-42D4-ADA1-D7EF936B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再看订单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2F619E-5036-4270-85E0-A8FDC832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订单变化需要解释时，继续进入客户、商品和状态明细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68F2CE-8CE8-49CD-8329-002F50A8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E9898D-39DA-4DC2-856B-C87B121A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A0F0D73-7ED7-468A-B69D-B9E983EB94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073e9d6bf492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7647F-05EE-4954-B266-F54B2381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核对库存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D0A19C-D735-4CF8-B757-0B91DE03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结合当前库存和供应执行，判断高频SKU是否需要关注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CC6266-8944-4256-ABE8-E151AE2E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78E3B2-CF08-4660-905D-7DC46D6D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B01A73F-D04B-4D57-8906-28CDBA73CD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811f713ead4a3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FC9317-2CBB-433F-A389-6292EEB3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关注往来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4D7018-DCB6-4DF2-AE0B-B5A98332B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月结客户与回款问题继续回到客户往来记录核对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B37B5A-7A10-4377-8997-CA2EE19E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35E989-FC75-4315-A4D5-8178D413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概览用于发现变化，经营判断仍回到真实业务明细</a:t>
            </a:r>
          </a:p>
        </p:txBody>
      </p:sp>
    </p:spTree>
    <p:extLst>
      <p:ext uri="{BB962C8B-B14F-4D97-AF65-F5344CB8AC3E}">
        <p14:creationId xmlns:p14="http://schemas.microsoft.com/office/powerpoint/2010/main" val="160030141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4D46A8-39C3-4508-BC4D-B92D544F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435E3-87C0-4A8E-8249-53CC3A32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移动执行：业务员把现场需求及时带回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EA64F0-FC6E-4471-9EFC-7FEA2A7C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客户现场确认商品与数量，订单直接进入后续流程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0A201-A446-4120-BF59-C867B00A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业务员按角色权限从具体客户进入开单流程，减少电话、群聊和表格之间的二次转录。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0DAD3-646C-4FB6-80AA-AF60A504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33DA63-3D7D-4B2F-A113-B5002887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BC4DE-ABE3-47F8-AEEE-B837432D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57F5D-0DE5-4C00-9151-781E44DA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EB5E7-2A9A-4CAD-99E4-CB4AAB6E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172EC00-30B7-48C5-AFA5-11A130D73C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f86a1391548d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A4759-1935-4332-B0E0-31B378CC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按客户进入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D9154-7870-4730-A136-527F9828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围绕具体门店和客户身份进入业务，承接适用的商品与价格口径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CE8926-9FF0-4E81-A04C-F0EBE7F7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735D1-01CB-4569-8905-7819E625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E6F5895-FF6F-4B3C-A76B-652BA3112C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0fed68bf3940fc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EC8381-9FC1-49FB-B148-52405DD3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现场选商品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ADC96-B392-4346-AE8C-6122A4C26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把口味、规格、单位与订购数量记录到本次订单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F19A4-D6DF-458B-A10C-043B24D1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747E4-0DBF-40E6-B095-2D937D93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0D57333-B804-4EA4-B1C8-7800B133E5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376b6d8b640b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E6BBA3-0EEB-4740-B48E-24EDDAED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补齐交付要求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6841F1-7845-4CE6-A577-DDD2C93A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交期、收货要求、赠品与备注随订单传递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129D85-921C-442E-A814-4F44FA1D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6D8877-FEDC-49FF-AE91-95439A22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C9004E-967B-46FC-8F38-3294B8FAD3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5e4840bbc4fbd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2FDABA-2ECD-41CF-9105-E4810830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进入后续链路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1321AF-CFC3-415D-9ED0-60B99266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现场订单继续进入核准、汇总、采购参考和仓配执行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576D96-E0E1-47DF-9643-C152406D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90061F-5F41-459B-AE12-3EA39339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现场订单及时进入同一订单池，后续岗位才能更早准备</a:t>
            </a:r>
          </a:p>
        </p:txBody>
      </p:sp>
    </p:spTree>
    <p:extLst>
      <p:ext uri="{BB962C8B-B14F-4D97-AF65-F5344CB8AC3E}">
        <p14:creationId xmlns:p14="http://schemas.microsoft.com/office/powerpoint/2010/main" val="150045079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39B656-0A14-4FB1-AF01-772E770B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8A65F-2768-4452-AC38-5A3FCA35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移动执行：把新品铺市变成可接续记录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859C15-C63A-47A9-B450-D248BB6E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拜访记录回答做了什么，终端库存回答下一步何时跟进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44FE3-EAF4-44FA-B9A0-453FAD29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业务员围绕具体客户记录到店沟通与后续动作，并通过终端库存上报补齐门店现场事实。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E830DB-F5EB-4FAB-866F-AEBD92E4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E0F59-1140-4D51-A03C-6D599787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725B2-EBE8-4720-AD3D-7E12E536F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60B0893-FE63-47B2-BAB3-618EB810BE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298d764a44ceb"/>
          <a:srcRect xmlns:a="http://schemas.openxmlformats.org/drawingml/2006/main" l="15847" t="0" r="1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95500"/>
            <a:ext cx="4762500" cy="3486150"/>
          </a:xfrm>
          <a:prstGeom xmlns:a="http://schemas.openxmlformats.org/drawingml/2006/main" prst="roundRect">
            <a:avLst>
              <a:gd name="adj" fmla="val 4372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D1B72D-56F0-4302-9F18-6EC4B47F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8F5EE1-71AA-42D3-8527-5A814B3C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零食行业场景图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0E611A-C4DC-4C68-9C41-7D14185E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381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5B8CC-C110-4C7B-A474-DBA66308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400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5B619-A0B5-441E-BC15-FC93CB36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3431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客户与跟进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E3483-D587-4AE1-878D-0CF9DD56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667000"/>
            <a:ext cx="449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明确哪家门店、什么类型的本次沟通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6D9C29-914F-4C29-AD8A-B463634F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718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7DF84-8844-46CA-902E-1489017A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3909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6E964F-0812-4F21-8E2B-9924902C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3337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现场库存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3771F3-3333-46B4-AA05-C0B7A3F4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657600"/>
            <a:ext cx="449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记录商品与终端现有库存，作为后续跟进事实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F4D768-66FD-419E-868A-0D3E9498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624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A63FD6-9729-4FD6-BD0A-958C28E9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3815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A1005B-6B99-439C-AAB9-2CFB70D7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3243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下一步动作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4DB38A-2BC4-4D54-AF08-3F86A3F1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48200"/>
            <a:ext cx="449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补货沟通、外出开单或下一次拜访回到客户档案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3D9766-B9C1-4B40-9C25-B54E0266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219700"/>
            <a:ext cx="53340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EFE5DA"/>
          </a:solidFill>
          <a:ln xmlns:a="http://schemas.openxmlformats.org/drawingml/2006/main" w="9525">
            <a:solidFill>
              <a:srgbClr val="D8C0A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2B351D-E190-404E-B6D9-791B23ED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91150"/>
            <a:ext cx="4876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rPr>
              <a:t>让首铺、现场反馈与下一轮补货围绕同一客户持续接续。</a:t>
            </a:r>
          </a:p>
        </p:txBody>
      </p:sp>
    </p:spTree>
    <p:extLst>
      <p:ext uri="{BB962C8B-B14F-4D97-AF65-F5344CB8AC3E}">
        <p14:creationId xmlns:p14="http://schemas.microsoft.com/office/powerpoint/2010/main" val="156233925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93A680-404F-42A2-949D-A207215F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E6C26-70E1-4C1E-B9E5-DA41BC4D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移动执行：仓库围绕真实订单作业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EA593C-0BA5-43DB-8F26-5A91EDFC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待拣、拣货中与我的任务，让商品和赠品逐项核对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23F90-BA4B-4728-93A0-27952CAC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仓库以订单任务组织商品核对、复核与出库；移动作业能力按应用、权限、设备和企业仓库流程启用。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EF1CE-64AA-4355-B9C0-3CD0DC72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77E11-D367-4890-ACEE-C96D95BD8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0396A4-5763-446C-9268-11E4E321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1E3156-D0EF-40CB-8DF3-E028663C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DFEEA1-BFD7-4C71-9A20-58C08E3C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3DD28C2-DBA2-4590-834E-F83BACE5D1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a11fdb6be2499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F83F97-07F1-4A59-9B55-BC1A3474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任务分组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8F73FA-A2AD-4765-AF7B-8DEA24AF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待拣货、拣货中与我的任务帮助仓库组织当日作业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F4299-FDFB-4536-8454-78C91582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ECF6C-D729-40E3-8608-B2EBB5902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85BCA21-A6D2-4101-A9E6-43DC88606E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a71b2d3cf48b5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23E5B-EAF5-4F17-ACCE-63195F3F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商品逐项核对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56C3C2-C0B9-4251-9B2D-043073C3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口味、规格、件数、礼盒与赠品按订单明细执行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C31DB-2253-41DD-B98D-49C64F3E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2EECD-137A-47C8-9BF5-58E349FC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2DF877E-D331-4198-BD8E-C0E54E8EB2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27dce923a84d8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7A0F24-9B67-4801-B3C5-CEDE2062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复核与出库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4707B8-5C3D-4D1C-B999-E85D80D2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根据企业仓库规则与已启用能力继续处理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07D0C-D6DF-4242-9665-5DD6E5B7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0A5C08-1285-4210-9DB0-0E5E7140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A1D53CE-6ACE-4985-814F-1A4E2AE897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ddb3c4db7441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7A5524-BF39-431B-992B-B3EDF942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现场验收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7ED7CD9-E57D-483A-B664-01C04052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用试点订单跑通任务、权限、设备和仓库作业路径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E42270-AD68-435D-A884-A396D2BAF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5D497F-F191-4E90-A029-CADA09D1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仓库围绕订单任务执行，减少口头传达和漏拣错拣</a:t>
            </a:r>
          </a:p>
        </p:txBody>
      </p:sp>
    </p:spTree>
    <p:extLst>
      <p:ext uri="{BB962C8B-B14F-4D97-AF65-F5344CB8AC3E}">
        <p14:creationId xmlns:p14="http://schemas.microsoft.com/office/powerpoint/2010/main" val="77657710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975778-4CEF-41F3-8584-8C44F38A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77C23-D77C-4D40-9939-A01C6504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07 移动执行：交付结果继续可追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08356-A118-4251-8453-EB6DD834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客户、商品件数、打包数量、时限与交付要求随任务到现场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C0B5E-5A90-469C-B3C6-D793BD33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配送人员按角色权限查看任务和备注；完成状态、附件与回单查询按企业流程和开通能力记录。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A1BBD-D268-424F-96B0-54782664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2A7BF-570F-4DD3-B344-83F76323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F2300-F35C-46E9-AEE1-981F4D7F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44287-5B3A-4FD2-A5F7-90098D9E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2AC21-29CE-4E62-B8D5-728B2283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1B1A1A-C0B9-46F8-9AEB-6178147601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3de33c90f0495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0CE385-13D1-44AE-B800-7C2AD727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装车依据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6D4198-0722-48CA-9D35-BDE81F2A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商品件数、打包数量、发货信息与任务备注共同支持装车核对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69645-87C5-4C19-A3B0-8FC7E6BE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DA3EF-4066-4EB8-B898-51C4AB6D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65C04AF-14CD-4992-8A48-68E607EE52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6d8eb88524c79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E6EA8E-7377-44A3-881F-4041AE49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EA71E7-55E7-42A0-B092-F3DE67CF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客户、时限与防压避热等零食交付要求随任务传递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F14F9D-4DFC-4474-A455-16D893D2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A338F3-9CC9-4DDF-89F8-778FC84A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3E4DFFC-15DF-4A46-B545-49839C4B9B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ae85eff0a410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CC54AD-1EFE-4755-A267-F98772AE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现场结果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BCCE71-A213-4F35-8B14-EE009B34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完成状态、备注和附件按企业流程记录，异常继续由人员处理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D4CD1-CE03-4682-9474-C297333D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146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50997E-3A3A-43DE-AD7D-1974AD34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0A9366A-3000-4586-8394-77192BBA1E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743b3b164436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24CBB0-9668-44B5-90CC-703A6144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回单查询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DA65EA-5970-4938-8173-D10A5279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回单查询按已启用流程提供依据，便于总部继续跟进交付与往来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A80AC8-D38B-4A46-B57A-7FB20FF0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D8ACAC-E6DE-4B76-8BEA-89BE42FA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配送人员围绕同一交付要求执行，总部围绕结果继续跟进</a:t>
            </a:r>
          </a:p>
        </p:txBody>
      </p:sp>
    </p:spTree>
    <p:extLst>
      <p:ext uri="{BB962C8B-B14F-4D97-AF65-F5344CB8AC3E}">
        <p14:creationId xmlns:p14="http://schemas.microsoft.com/office/powerpoint/2010/main" val="132281065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8B7BC1-7FD9-440B-B2DD-4D839C0D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CBEA1-E521-477F-B235-889A806A9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08 价值与实施：用真实业务变化验收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A0C19-6D93-48AD-BE8E-697A7828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上线不只看能不能下单，要看五个零食经营变化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08F53-DE22-448E-8A17-74BB46E8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双方先记录上线前基线，再用试点客户、核心SKU和完整订单链对比结果，不预设固定收益数字。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7459E-FBA2-44AC-9594-1E8BDAE4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D59A7-2404-4A76-B8E2-FCC9B705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CE3D6-C9AF-4AE1-86A1-2494B262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0D9C2-F33B-4499-9F64-69DB6FF9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7F22BE-D6C4-497C-8709-EC78169F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CFD5A28-14FB-4B6A-A616-A09246EF32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7171e59c947a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50667-3715-4F6E-AB66-386AB912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补货路径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94E18-57C3-4E1D-97AB-BC20572B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对比客户找货、常购复购与订单提交所需时间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F3D023-A2DE-4EE4-A943-DE229D6E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FCD30D-BD21-4CCF-B4D4-73A3FE85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945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8E7C878-8394-4EA8-A8AB-40AE3B3F8B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01c8cbde647dd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7BB4A-04E2-4651-B84A-6779583C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新品复购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B0AD78-0230-42A9-A925-8302C4D7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跟踪试订、首铺、终端反馈与第二次购买是否接续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E07E1-13BF-4062-9175-CAF4E69F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1E636D-55ED-4009-A4FD-15E24B25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352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C92619-A7D1-47B9-BF4F-159C4A1217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e6459d2f74500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23815-86A4-420F-90E0-7647E4BB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活动差异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5F9A9F-D489-4D22-A0CA-392610FB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观察人工改价、赠品差异与订单退回是否减少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3DCF46-B93F-4B03-B136-7A3A937B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74A73E-9B67-4797-B016-12546755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9A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AEF5780-B238-4BD2-9545-832EC3B107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fcb29ce424e46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73DC4D-41A5-4593-BC88-D1C94DF3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采购与周转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E95032-3BDE-4938-88C8-E61F5DA1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记录需求汇总、采购准备、缺货与慢销清单变化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43ACD9-DE26-42AE-846D-A6F8A86E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7927B1-CFA2-445C-A2FE-FDCA6842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5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344FF72-AD2B-4DFB-8080-01A76CF6FE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76385edb5411b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675561-28BF-4C3B-8F6A-B9316D5A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交付与对账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A45305D-09F5-45E2-9FB6-ADE47514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跟踪退货、回单、差异项与对账处理周期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44CD3BB-855B-46F8-BD03-9FF3963B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673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B5F8EF-EBA6-4C2D-8FE3-1FA8ACFE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5054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建议双方在项目启动时确认基线、目标值、负责人和验收周期</a:t>
            </a:r>
          </a:p>
        </p:txBody>
      </p:sp>
    </p:spTree>
    <p:extLst>
      <p:ext uri="{BB962C8B-B14F-4D97-AF65-F5344CB8AC3E}">
        <p14:creationId xmlns:p14="http://schemas.microsoft.com/office/powerpoint/2010/main" val="1461409020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0DFE3B-4A8A-4AF0-9944-BEE8A2F8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96E6DF-39A8-4394-B874-35A71532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08 价值与实施：核心链路之外继续扩展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988BB6-EDD0-4868-BE56-F62A5426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应用中心按经营阶段选择能力，不把所有功能一次性堆上去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0ADC4-A31F-4224-B6F1-0A11EB79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配送、采购、返利、效期、套餐、代金券、客情与电子面单等应用，可按版本、开通与合同范围选择。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6E7C9-3FDD-4BA6-93DE-8A41FC1B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245B2-DD0A-48F2-9578-81FAB9C7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08F112-CB75-47F0-8441-22C83511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5CD12-EE90-4D63-A010-2D94BA82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5151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38B4E49-4A87-4FD0-957F-A32DE8E6A2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86463e39a4f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647950"/>
            <a:ext cx="6324600" cy="2524125"/>
          </a:xfrm>
          <a:prstGeom xmlns:a="http://schemas.openxmlformats.org/drawingml/2006/main" prst="roundRect">
            <a:avLst>
              <a:gd name="adj" fmla="val 45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BB15C-2704-43FB-A505-DDC13D20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6A878A-92C4-4B02-883A-D65D4721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零食业务应用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99299-0353-4644-B046-518FC1EF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2101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069B6-21D5-487D-80CD-3CD956AF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2292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B5E24-15AF-4C13-8F04-08E73AA0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76450"/>
            <a:ext cx="39624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54A9A2-4D01-49A3-95B2-54372389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0505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256D3-AC25-4283-809E-E7E0D2CD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3241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零食企业可重点评估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3741B-999F-4D50-AF3E-CB05DA07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1940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9B96DC-99B2-4E90-9012-91004B8C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83845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ECFD16-1C01-4F84-BDCA-01E4B0EB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1940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2602F0-2DE3-46A9-9A30-BAFD5A84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83845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AEC011-748B-494F-8D03-BDD197D5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33375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566760-0430-44E4-B8AD-FD806C2A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35280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客户返利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DE4AE0-15B4-44C6-AE26-8EBB98B1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33375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A79FF4-C45B-49E4-A293-967C34A9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35280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商品保质期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DDD0EB-FB93-4447-BDB5-A4432C62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4810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92F5CE-E235-4D6F-945A-4DD9CA31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86715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EA9732-7A9F-4C0B-84DC-E87146EE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84810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6FAAF9-94A7-4F97-A32A-92FF17B3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86715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代金券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D4C190-DFCD-4ABC-817E-770D0AF1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36245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E8B555-2D3C-48BA-B573-2BE80499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38150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客情管理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F9B6C15-AADE-479D-8007-4362709F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36245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80262EB-513D-4794-83F9-D051BC79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381500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电子面单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5ADA0F4-5CDE-4930-A8AC-31313754D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972050"/>
            <a:ext cx="34290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FE5DA"/>
          </a:solidFill>
          <a:ln xmlns:a="http://schemas.openxmlformats.org/drawingml/2006/main" w="9525">
            <a:solidFill>
              <a:srgbClr val="D8C0AF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45FA7F7-0E3E-4BA4-8F52-66692F98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057775"/>
            <a:ext cx="3124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73528"/>
                </a:solidFill>
                <a:latin typeface="Microsoft YaHei"/>
                <a:ea typeface="Microsoft YaHei"/>
                <a:cs typeface="Microsoft YaHei"/>
              </a:rPr>
              <a:t>其他项目能力需在方案与合同中单独确认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90CE38A-967A-414F-8F4A-4E371285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F28A00D-EC2C-44D6-BF51-CCDE425B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先跑通核心订单链，再按真实经营问题选择扩展应用</a:t>
            </a:r>
          </a:p>
        </p:txBody>
      </p:sp>
    </p:spTree>
    <p:extLst>
      <p:ext uri="{BB962C8B-B14F-4D97-AF65-F5344CB8AC3E}">
        <p14:creationId xmlns:p14="http://schemas.microsoft.com/office/powerpoint/2010/main" val="39270132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3689348-E024-4A63-A6AF-EDB10A07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E3BE9-1734-448E-8211-72D860C3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08 价值与实施：先把零食经营口径做对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A3C00B-CE89-4A6C-AC90-49F8E8AD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从核心SKU和试点客户开始，分四步跑通完整订单链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E9EB9D-9CA1-4105-8F5A-177B3F35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版本根据客户数、SKU、价格层级、仓库、营销、移动应用、接口和流程范围评估，以正式商务方案和合同为准。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EF8F6-5856-4517-9561-EA678F01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D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13D1D-A69B-4152-8EE1-9F2D352C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698EA-FFBC-46BF-B55A-1A4453F0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30C4F-FC67-4795-9D29-422D819E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23900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46FA330-6B2F-4B6C-9726-DFDE3C4A73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8bcd441b64a8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604381"/>
            <a:ext cx="7048500" cy="1582562"/>
          </a:xfrm>
          <a:prstGeom xmlns:a="http://schemas.openxmlformats.org/drawingml/2006/main" prst="roundRect">
            <a:avLst>
              <a:gd name="adj" fmla="val 703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21651-C99B-4D53-BAC3-32E86D22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838B2C-FA68-4BE6-B1B8-72C220B0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288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AAA94-A086-458E-B8B5-06014A84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25767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F7ADDA-3DF5-457F-9560-66F4E338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427672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567FA-A28F-4DAC-A973-347757E9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000250"/>
            <a:ext cx="327660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0B35AE-0135-4175-B909-DEECBB0F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28850"/>
            <a:ext cx="1866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2FCA96-4010-4265-8EAE-629185E3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2479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选型先看业务复杂度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E02E6E-BDBB-4D8F-B585-A5B89A63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81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C2856-AAF7-424B-A0C1-1D6A7A78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800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4D6FE-3D43-4C63-8A78-DD688DA61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4320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规模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2A3653-71E4-413A-9E52-91693E43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7622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客户数、SKU、仓库与组织结构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3DD82E-6737-4339-946C-2291487C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71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5B5039-B84E-4751-A933-018405F7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390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4283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46EF94-FE66-44A7-B7A4-A27CF7BD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规则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6C3127-5E98-45C8-B84F-FE910734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3528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价格层级、促销、订单与财务流程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A77D6E-7370-4144-B9C4-472EF330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962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89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3B38E2-8499-4D74-B249-374C04F0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81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25A4D3-C8D2-4F34-A01E-A693FBFC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92430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33564C-923C-49F5-8DED-EE468667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9433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手机端、接口与选配应用范围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29E3C7-EB05-402D-9725-19B6CAE4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25717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7E5EA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15C14A-F100-4CF5-AD8F-7275F6BA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048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F97C4F-64CC-4627-A4C0-B6216477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296C1C-58BE-4170-9662-C1CB2950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101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商品与客户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CC3622D-9296-49C6-BA5B-C6E14676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品类 · 口味规格 · 单位 · 客户价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D5049D3-B7EA-4ACD-9B55-FB346AA5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1C94138-E059-41B3-9369-2AB3655F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14900"/>
            <a:ext cx="25717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100ED1C-585F-4ABF-9F06-C4B2E732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48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78412EB-A2B0-45D7-91F9-62C8812C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67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21E57B1-A48F-4AF0-BE14-4C4B2CCC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0101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商城与活动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01D1356-D4AE-499E-B4D1-91BE29D6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装修 · 常购 · 促销 · 套餐/预售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ABDEEDA-8DFC-445C-9C7C-37812DB0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2C7419A-80D9-4C34-91E0-9E8BC739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14900"/>
            <a:ext cx="25717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5B28260-1F59-4081-AB17-D56E8309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48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C87D311-A8D5-4AF6-B26F-D16EE7C2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67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32BE3D2-9BE3-42C7-8D15-318EC31F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0101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供应与库存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61A8535-0BDE-4D12-8E5B-FC8D9827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订单汇总 · 采购 · 库存 · 退货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0AADD97-4907-45B0-BA2E-0D4C5AED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B73C59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A81256A-7688-4A53-86E6-8A0BB9C5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14900"/>
            <a:ext cx="25717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D7C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97D161E-E01E-473D-9378-F61293E1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048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F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1B9052C-B130-4A9D-8D0B-60698DC0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067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36C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598FD89-D419-479B-AC29-08BA1A2A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010150"/>
            <a:ext cx="1733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7253A"/>
                </a:solidFill>
                <a:latin typeface="Microsoft YaHei"/>
                <a:ea typeface="Microsoft YaHei"/>
                <a:cs typeface="Microsoft YaHei"/>
              </a:rPr>
              <a:t>移动与对账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BFB1D30-52DF-49E6-BC0C-04131EED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6761"/>
                </a:solidFill>
                <a:latin typeface="Microsoft YaHei"/>
                <a:ea typeface="Microsoft YaHei"/>
                <a:cs typeface="Microsoft YaHei"/>
              </a:rPr>
              <a:t>拜访 · 拣货 · 配送 · 客户往来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211328D-3E10-47BA-935C-249B2076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943600"/>
            <a:ext cx="84201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5735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B69E7F7-99C6-4503-93D8-1C71609A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981700"/>
            <a:ext cx="811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建议试点：核心零食SKU + 真实渠道客户 + 一次补货到对账的完整验证</a:t>
            </a:r>
          </a:p>
        </p:txBody>
      </p:sp>
    </p:spTree>
    <p:extLst>
      <p:ext uri="{BB962C8B-B14F-4D97-AF65-F5344CB8AC3E}">
        <p14:creationId xmlns:p14="http://schemas.microsoft.com/office/powerpoint/2010/main" val="125251560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1725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6E2F127-5D5C-4C8F-9CAE-9277C01D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962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1701A-DC79-468E-8B69-294065B8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 公司与下一步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FAE53-D2E9-4FA0-AA5A-BDC4D6FA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让每一包零食，从被看见到被复购都有依据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3A3621-500C-4A4D-9AE0-C191C29D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云上订货持续服务企业订货与供应链协同，帮助品牌商、经销商和连锁供货企业搭建自己的品牌订货商城。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BE3C46-586A-4A24-ABCD-653C1A93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C6DF9-E39F-43FF-A7B1-52B9EB54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云上订货｜零食行业订货系统解决方案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BF652-3060-4CB4-BCD9-8FFA1D34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2AF2D-EECE-4D3F-AAD0-BEF4D1EF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61536D0-4EFF-4C6E-883C-A7B5BB6AEC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d17aca8424b7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667000"/>
            <a:ext cx="4968240" cy="2295525"/>
          </a:xfrm>
          <a:prstGeom xmlns:a="http://schemas.openxmlformats.org/drawingml/2006/main" prst="roundRect">
            <a:avLst>
              <a:gd name="adj" fmla="val 49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28A921-96FE-4E10-BAE0-2BC14118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33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3E256F-7D60-47FF-A187-F206D674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81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零食补货协同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928F63-7D13-4E4B-BDD6-3221F6EC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00625"/>
            <a:ext cx="230505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17253A">
              <a:alpha val="92000"/>
            </a:srgbClr>
          </a:solidFill>
          <a:ln xmlns:a="http://schemas.openxmlformats.org/drawingml/2006/main" w="9525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B7749-CBC4-4F4E-9899-7B66D259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5019675"/>
            <a:ext cx="2209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业务结构示例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E1B33-6370-4385-BBE9-550E939E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D1E0E-A570-40AC-BB4B-204528F28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5AB0D-8584-4E47-BC57-B11830D3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189FEA-6E0D-4FB9-87A4-B6F48A68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DC8814-25BB-40F6-A620-4F1CE2B1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F92229-B7FB-445C-8807-76FC545F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准备真实资料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E6994-E188-4471-9F7D-8E950133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带来30–50个核心SKU、3类渠道客户和当前适用价格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65E046-2501-42ED-B8FC-8E74A4DA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3C59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CC4FD9-DE7F-4AB1-9C0A-9D8D78D0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BD692D-889E-4420-9B1B-3A63E03C6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跑通真实补货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327B97-1B67-4442-9C31-B90BC45E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商城/外出开单 → 核准 → 汇总 → 采购参考 → 配送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0C55C3-4E5C-4F4B-ADBF-0A338FCC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DAB0F1-F66E-459F-A756-156CC5C4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6A1795-0B96-4352-BB80-B73220B1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核对经营结果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DA3ECB-B3EB-49AC-B3E8-1CFAF114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验证新品反馈、库存周转、退货回单与客户对账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747B0A-B27B-49B3-BC79-732D8121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B73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639141-0D13-4B10-92F1-674D3D0A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下一步：用贵司真实商品、价格、客户和一条补货链现场验收</a:t>
            </a:r>
          </a:p>
        </p:txBody>
      </p:sp>
    </p:spTree>
    <p:extLst>
      <p:ext uri="{BB962C8B-B14F-4D97-AF65-F5344CB8AC3E}">
        <p14:creationId xmlns:p14="http://schemas.microsoft.com/office/powerpoint/2010/main" val="9160503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2026-10-12T07:02:18.9280000Z</dcterms:created>
  <dcterms:modified xsi:type="dcterms:W3CDTF">2026-10-12T07:02:18.9280000Z</dcterms:modified>
</coreProperties>
</file>