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51d43c23354415" /><Relationship Type="http://schemas.openxmlformats.org/officeDocument/2006/relationships/extended-properties" Target="/docProps/app.xml" Id="Rc7bb67a958f14560" /><Relationship Type="http://schemas.openxmlformats.org/officeDocument/2006/relationships/officeDocument" Target="/ppt/presentation.xml" Id="Rb8bf3158d1b94c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85a23dd54a4986"/>
  </p:sldMasterIdLst>
  <p:notesMasterIdLst>
    <p:notesMasterId xmlns:r="http://schemas.openxmlformats.org/officeDocument/2006/relationships" r:id="Rba221ba24dca4f90"/>
  </p:notesMasterIdLst>
  <p:sldIdLst>
    <p:sldId xmlns:r="http://schemas.openxmlformats.org/officeDocument/2006/relationships" id="256" r:id="R5c61d1c213b945d7"/>
    <p:sldId xmlns:r="http://schemas.openxmlformats.org/officeDocument/2006/relationships" id="257" r:id="R6e56f2ff97ff4608"/>
    <p:sldId xmlns:r="http://schemas.openxmlformats.org/officeDocument/2006/relationships" id="258" r:id="R403fb43c028b4ebb"/>
    <p:sldId xmlns:r="http://schemas.openxmlformats.org/officeDocument/2006/relationships" id="259" r:id="Rcec3050e92a149b9"/>
    <p:sldId xmlns:r="http://schemas.openxmlformats.org/officeDocument/2006/relationships" id="260" r:id="R45087a96e46a4a50"/>
    <p:sldId xmlns:r="http://schemas.openxmlformats.org/officeDocument/2006/relationships" id="261" r:id="R1f8c5ea8e4b24ae0"/>
    <p:sldId xmlns:r="http://schemas.openxmlformats.org/officeDocument/2006/relationships" id="262" r:id="R3ab3dbed9ccf4cc1"/>
    <p:sldId xmlns:r="http://schemas.openxmlformats.org/officeDocument/2006/relationships" id="263" r:id="Ra230c31f40194dad"/>
    <p:sldId xmlns:r="http://schemas.openxmlformats.org/officeDocument/2006/relationships" id="264" r:id="R3a9c4947126c439a"/>
    <p:sldId xmlns:r="http://schemas.openxmlformats.org/officeDocument/2006/relationships" id="265" r:id="R022e2917828d42d9"/>
    <p:sldId xmlns:r="http://schemas.openxmlformats.org/officeDocument/2006/relationships" id="266" r:id="Rcf01419ab3e24d8d"/>
    <p:sldId xmlns:r="http://schemas.openxmlformats.org/officeDocument/2006/relationships" id="267" r:id="R340f23a70193410d"/>
    <p:sldId xmlns:r="http://schemas.openxmlformats.org/officeDocument/2006/relationships" id="268" r:id="R3f4f113167634588"/>
    <p:sldId xmlns:r="http://schemas.openxmlformats.org/officeDocument/2006/relationships" id="269" r:id="Rd635ca1282ab4dd9"/>
    <p:sldId xmlns:r="http://schemas.openxmlformats.org/officeDocument/2006/relationships" id="270" r:id="R727210f0895e47c2"/>
    <p:sldId xmlns:r="http://schemas.openxmlformats.org/officeDocument/2006/relationships" id="271" r:id="Rb2d8954eafc34f8b"/>
    <p:sldId xmlns:r="http://schemas.openxmlformats.org/officeDocument/2006/relationships" id="272" r:id="Rf5756b3ba72849cf"/>
    <p:sldId xmlns:r="http://schemas.openxmlformats.org/officeDocument/2006/relationships" id="273" r:id="Rfeccd831adf3484b"/>
    <p:sldId xmlns:r="http://schemas.openxmlformats.org/officeDocument/2006/relationships" id="274" r:id="R4c5e862338e94b96"/>
    <p:sldId xmlns:r="http://schemas.openxmlformats.org/officeDocument/2006/relationships" id="275" r:id="R338f7e1499fc4b1a"/>
    <p:sldId xmlns:r="http://schemas.openxmlformats.org/officeDocument/2006/relationships" id="276" r:id="R53bd1c90e7ef4f89"/>
    <p:sldId xmlns:r="http://schemas.openxmlformats.org/officeDocument/2006/relationships" id="277" r:id="R0510518414c04f98"/>
    <p:sldId xmlns:r="http://schemas.openxmlformats.org/officeDocument/2006/relationships" id="278" r:id="R14c5edcc41dc4226"/>
    <p:sldId xmlns:r="http://schemas.openxmlformats.org/officeDocument/2006/relationships" id="279" r:id="Re51e8958d9ad49a0"/>
    <p:sldId xmlns:r="http://schemas.openxmlformats.org/officeDocument/2006/relationships" id="280" r:id="R4882a1fb20174597"/>
    <p:sldId xmlns:r="http://schemas.openxmlformats.org/officeDocument/2006/relationships" id="281" r:id="R99e194ae83444cd5"/>
    <p:sldId xmlns:r="http://schemas.openxmlformats.org/officeDocument/2006/relationships" id="282" r:id="Rf11f2f5190fe4ec4"/>
    <p:sldId xmlns:r="http://schemas.openxmlformats.org/officeDocument/2006/relationships" id="283" r:id="R97aa9190f28f45a0"/>
    <p:sldId xmlns:r="http://schemas.openxmlformats.org/officeDocument/2006/relationships" id="284" r:id="R5297a22854d54f61"/>
    <p:sldId xmlns:r="http://schemas.openxmlformats.org/officeDocument/2006/relationships" id="285" r:id="R132ff9b3fb6f4cbd"/>
    <p:sldId xmlns:r="http://schemas.openxmlformats.org/officeDocument/2006/relationships" id="286" r:id="Rabf2b672befe49c2"/>
    <p:sldId xmlns:r="http://schemas.openxmlformats.org/officeDocument/2006/relationships" id="287" r:id="R325d8a0ee14e4110"/>
    <p:sldId xmlns:r="http://schemas.openxmlformats.org/officeDocument/2006/relationships" id="288" r:id="Ra7d9eeccf2a54602"/>
    <p:sldId xmlns:r="http://schemas.openxmlformats.org/officeDocument/2006/relationships" id="289" r:id="R1fc5ee255db3417b"/>
    <p:sldId xmlns:r="http://schemas.openxmlformats.org/officeDocument/2006/relationships" id="290" r:id="Rb53fd58c311045c1"/>
    <p:sldId xmlns:r="http://schemas.openxmlformats.org/officeDocument/2006/relationships" id="291" r:id="R3384ebd0ce024e49"/>
    <p:sldId xmlns:r="http://schemas.openxmlformats.org/officeDocument/2006/relationships" id="292" r:id="R58ef32c015fc482a"/>
    <p:sldId xmlns:r="http://schemas.openxmlformats.org/officeDocument/2006/relationships" id="293" r:id="Rd0bfabb979734794"/>
    <p:sldId xmlns:r="http://schemas.openxmlformats.org/officeDocument/2006/relationships" id="294" r:id="R3b4420c79a2a43c8"/>
    <p:sldId xmlns:r="http://schemas.openxmlformats.org/officeDocument/2006/relationships" id="295" r:id="R5ee9caeadbd047a9"/>
    <p:sldId xmlns:r="http://schemas.openxmlformats.org/officeDocument/2006/relationships" id="296" r:id="Rd5497ea8d82945ec"/>
    <p:sldId xmlns:r="http://schemas.openxmlformats.org/officeDocument/2006/relationships" id="297" r:id="R403d486b4f32401f"/>
    <p:sldId xmlns:r="http://schemas.openxmlformats.org/officeDocument/2006/relationships" id="298" r:id="Rc80813ae32244e04"/>
    <p:sldId xmlns:r="http://schemas.openxmlformats.org/officeDocument/2006/relationships" id="299" r:id="R240128d3ef7a4e53"/>
    <p:sldId xmlns:r="http://schemas.openxmlformats.org/officeDocument/2006/relationships" id="300" r:id="R0641b92df7384f0b"/>
    <p:sldId xmlns:r="http://schemas.openxmlformats.org/officeDocument/2006/relationships" id="301" r:id="Re61e6df55f2746f1"/>
    <p:sldId xmlns:r="http://schemas.openxmlformats.org/officeDocument/2006/relationships" id="302" r:id="Rf22015a13c8a417e"/>
    <p:sldId xmlns:r="http://schemas.openxmlformats.org/officeDocument/2006/relationships" id="303" r:id="R6fc4769caf94418d"/>
    <p:sldId xmlns:r="http://schemas.openxmlformats.org/officeDocument/2006/relationships" id="304" r:id="R02dbe9a27013474e"/>
    <p:sldId xmlns:r="http://schemas.openxmlformats.org/officeDocument/2006/relationships" id="305" r:id="Rdf52f9b1dc7b4a4f"/>
    <p:sldId xmlns:r="http://schemas.openxmlformats.org/officeDocument/2006/relationships" id="306" r:id="R1e49c1f8c9c24fe7"/>
    <p:sldId xmlns:r="http://schemas.openxmlformats.org/officeDocument/2006/relationships" id="307" r:id="Re562816c8fee473a"/>
    <p:sldId xmlns:r="http://schemas.openxmlformats.org/officeDocument/2006/relationships" id="308" r:id="R764d52388a0a4d8f"/>
    <p:sldId xmlns:r="http://schemas.openxmlformats.org/officeDocument/2006/relationships" id="309" r:id="R915fe9f29a2c46f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6b4e8eb2884e23" /><Relationship Type="http://schemas.openxmlformats.org/officeDocument/2006/relationships/slideMaster" Target="/ppt/slideMasters/slideMaster1.xml" Id="R6a85a23dd54a4986" /><Relationship Type="http://schemas.openxmlformats.org/officeDocument/2006/relationships/notesMaster" Target="/ppt/notesMasters/notesMaster1.xml" Id="Rba221ba24dca4f90" /><Relationship Type="http://schemas.openxmlformats.org/officeDocument/2006/relationships/presProps" Target="/ppt/presProps.xml" Id="Rce871964f1194b18" /><Relationship Type="http://schemas.openxmlformats.org/officeDocument/2006/relationships/tableStyles" Target="/ppt/tableStyles.xml" Id="Rd027967e726b40fe" /><Relationship Type="http://schemas.openxmlformats.org/officeDocument/2006/relationships/slide" Target="/ppt/slides/slide1.xml" Id="R5c61d1c213b945d7" /><Relationship Type="http://schemas.openxmlformats.org/officeDocument/2006/relationships/slide" Target="/ppt/slides/slide2.xml" Id="R6e56f2ff97ff4608" /><Relationship Type="http://schemas.openxmlformats.org/officeDocument/2006/relationships/slide" Target="/ppt/slides/slide3.xml" Id="R403fb43c028b4ebb" /><Relationship Type="http://schemas.openxmlformats.org/officeDocument/2006/relationships/slide" Target="/ppt/slides/slide4.xml" Id="Rcec3050e92a149b9" /><Relationship Type="http://schemas.openxmlformats.org/officeDocument/2006/relationships/slide" Target="/ppt/slides/slide5.xml" Id="R45087a96e46a4a50" /><Relationship Type="http://schemas.openxmlformats.org/officeDocument/2006/relationships/slide" Target="/ppt/slides/slide6.xml" Id="R1f8c5ea8e4b24ae0" /><Relationship Type="http://schemas.openxmlformats.org/officeDocument/2006/relationships/slide" Target="/ppt/slides/slide7.xml" Id="R3ab3dbed9ccf4cc1" /><Relationship Type="http://schemas.openxmlformats.org/officeDocument/2006/relationships/slide" Target="/ppt/slides/slide8.xml" Id="Ra230c31f40194dad" /><Relationship Type="http://schemas.openxmlformats.org/officeDocument/2006/relationships/slide" Target="/ppt/slides/slide9.xml" Id="R3a9c4947126c439a" /><Relationship Type="http://schemas.openxmlformats.org/officeDocument/2006/relationships/slide" Target="/ppt/slides/slide10.xml" Id="R022e2917828d42d9" /><Relationship Type="http://schemas.openxmlformats.org/officeDocument/2006/relationships/slide" Target="/ppt/slides/slide11.xml" Id="Rcf01419ab3e24d8d" /><Relationship Type="http://schemas.openxmlformats.org/officeDocument/2006/relationships/slide" Target="/ppt/slides/slide12.xml" Id="R340f23a70193410d" /><Relationship Type="http://schemas.openxmlformats.org/officeDocument/2006/relationships/slide" Target="/ppt/slides/slide13.xml" Id="R3f4f113167634588" /><Relationship Type="http://schemas.openxmlformats.org/officeDocument/2006/relationships/slide" Target="/ppt/slides/slide14.xml" Id="Rd635ca1282ab4dd9" /><Relationship Type="http://schemas.openxmlformats.org/officeDocument/2006/relationships/slide" Target="/ppt/slides/slide15.xml" Id="R727210f0895e47c2" /><Relationship Type="http://schemas.openxmlformats.org/officeDocument/2006/relationships/slide" Target="/ppt/slides/slide16.xml" Id="Rb2d8954eafc34f8b" /><Relationship Type="http://schemas.openxmlformats.org/officeDocument/2006/relationships/slide" Target="/ppt/slides/slide17.xml" Id="Rf5756b3ba72849cf" /><Relationship Type="http://schemas.openxmlformats.org/officeDocument/2006/relationships/slide" Target="/ppt/slides/slide18.xml" Id="Rfeccd831adf3484b" /><Relationship Type="http://schemas.openxmlformats.org/officeDocument/2006/relationships/slide" Target="/ppt/slides/slide19.xml" Id="R4c5e862338e94b96" /><Relationship Type="http://schemas.openxmlformats.org/officeDocument/2006/relationships/slide" Target="/ppt/slides/slide20.xml" Id="R338f7e1499fc4b1a" /><Relationship Type="http://schemas.openxmlformats.org/officeDocument/2006/relationships/slide" Target="/ppt/slides/slide21.xml" Id="R53bd1c90e7ef4f89" /><Relationship Type="http://schemas.openxmlformats.org/officeDocument/2006/relationships/slide" Target="/ppt/slides/slide22.xml" Id="R0510518414c04f98" /><Relationship Type="http://schemas.openxmlformats.org/officeDocument/2006/relationships/slide" Target="/ppt/slides/slide23.xml" Id="R14c5edcc41dc4226" /><Relationship Type="http://schemas.openxmlformats.org/officeDocument/2006/relationships/slide" Target="/ppt/slides/slide24.xml" Id="Re51e8958d9ad49a0" /><Relationship Type="http://schemas.openxmlformats.org/officeDocument/2006/relationships/slide" Target="/ppt/slides/slide25.xml" Id="R4882a1fb20174597" /><Relationship Type="http://schemas.openxmlformats.org/officeDocument/2006/relationships/slide" Target="/ppt/slides/slide26.xml" Id="R99e194ae83444cd5" /><Relationship Type="http://schemas.openxmlformats.org/officeDocument/2006/relationships/slide" Target="/ppt/slides/slide27.xml" Id="Rf11f2f5190fe4ec4" /><Relationship Type="http://schemas.openxmlformats.org/officeDocument/2006/relationships/slide" Target="/ppt/slides/slide28.xml" Id="R97aa9190f28f45a0" /><Relationship Type="http://schemas.openxmlformats.org/officeDocument/2006/relationships/slide" Target="/ppt/slides/slide29.xml" Id="R5297a22854d54f61" /><Relationship Type="http://schemas.openxmlformats.org/officeDocument/2006/relationships/slide" Target="/ppt/slides/slide30.xml" Id="R132ff9b3fb6f4cbd" /><Relationship Type="http://schemas.openxmlformats.org/officeDocument/2006/relationships/slide" Target="/ppt/slides/slide31.xml" Id="Rabf2b672befe49c2" /><Relationship Type="http://schemas.openxmlformats.org/officeDocument/2006/relationships/slide" Target="/ppt/slides/slide32.xml" Id="R325d8a0ee14e4110" /><Relationship Type="http://schemas.openxmlformats.org/officeDocument/2006/relationships/slide" Target="/ppt/slides/slide33.xml" Id="Ra7d9eeccf2a54602" /><Relationship Type="http://schemas.openxmlformats.org/officeDocument/2006/relationships/slide" Target="/ppt/slides/slide34.xml" Id="R1fc5ee255db3417b" /><Relationship Type="http://schemas.openxmlformats.org/officeDocument/2006/relationships/slide" Target="/ppt/slides/slide35.xml" Id="Rb53fd58c311045c1" /><Relationship Type="http://schemas.openxmlformats.org/officeDocument/2006/relationships/slide" Target="/ppt/slides/slide36.xml" Id="R3384ebd0ce024e49" /><Relationship Type="http://schemas.openxmlformats.org/officeDocument/2006/relationships/slide" Target="/ppt/slides/slide37.xml" Id="R58ef32c015fc482a" /><Relationship Type="http://schemas.openxmlformats.org/officeDocument/2006/relationships/slide" Target="/ppt/slides/slide38.xml" Id="Rd0bfabb979734794" /><Relationship Type="http://schemas.openxmlformats.org/officeDocument/2006/relationships/slide" Target="/ppt/slides/slide39.xml" Id="R3b4420c79a2a43c8" /><Relationship Type="http://schemas.openxmlformats.org/officeDocument/2006/relationships/slide" Target="/ppt/slides/slide40.xml" Id="R5ee9caeadbd047a9" /><Relationship Type="http://schemas.openxmlformats.org/officeDocument/2006/relationships/slide" Target="/ppt/slides/slide41.xml" Id="Rd5497ea8d82945ec" /><Relationship Type="http://schemas.openxmlformats.org/officeDocument/2006/relationships/slide" Target="/ppt/slides/slide42.xml" Id="R403d486b4f32401f" /><Relationship Type="http://schemas.openxmlformats.org/officeDocument/2006/relationships/slide" Target="/ppt/slides/slide43.xml" Id="Rc80813ae32244e04" /><Relationship Type="http://schemas.openxmlformats.org/officeDocument/2006/relationships/slide" Target="/ppt/slides/slide44.xml" Id="R240128d3ef7a4e53" /><Relationship Type="http://schemas.openxmlformats.org/officeDocument/2006/relationships/slide" Target="/ppt/slides/slide45.xml" Id="R0641b92df7384f0b" /><Relationship Type="http://schemas.openxmlformats.org/officeDocument/2006/relationships/slide" Target="/ppt/slides/slide46.xml" Id="Re61e6df55f2746f1" /><Relationship Type="http://schemas.openxmlformats.org/officeDocument/2006/relationships/slide" Target="/ppt/slides/slide47.xml" Id="Rf22015a13c8a417e" /><Relationship Type="http://schemas.openxmlformats.org/officeDocument/2006/relationships/slide" Target="/ppt/slides/slide48.xml" Id="R6fc4769caf94418d" /><Relationship Type="http://schemas.openxmlformats.org/officeDocument/2006/relationships/slide" Target="/ppt/slides/slide49.xml" Id="R02dbe9a27013474e" /><Relationship Type="http://schemas.openxmlformats.org/officeDocument/2006/relationships/slide" Target="/ppt/slides/slide50.xml" Id="Rdf52f9b1dc7b4a4f" /><Relationship Type="http://schemas.openxmlformats.org/officeDocument/2006/relationships/slide" Target="/ppt/slides/slide51.xml" Id="R1e49c1f8c9c24fe7" /><Relationship Type="http://schemas.openxmlformats.org/officeDocument/2006/relationships/slide" Target="/ppt/slides/slide52.xml" Id="Re562816c8fee473a" /><Relationship Type="http://schemas.openxmlformats.org/officeDocument/2006/relationships/slide" Target="/ppt/slides/slide53.xml" Id="R764d52388a0a4d8f" /><Relationship Type="http://schemas.openxmlformats.org/officeDocument/2006/relationships/slide" Target="/ppt/slides/slide54.xml" Id="R915fe9f29a2c46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def7ba0b6c4f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b0cb8e4bce437b" /><Relationship Type="http://schemas.openxmlformats.org/officeDocument/2006/relationships/notesMaster" Target="/ppt/notesMasters/notesMaster1.xml" Id="Rd3797ec6e8224d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0072c3870042c0" /><Relationship Type="http://schemas.openxmlformats.org/officeDocument/2006/relationships/notesMaster" Target="/ppt/notesMasters/notesMaster1.xml" Id="R7c48593078a043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c3743bcb084bf9" /><Relationship Type="http://schemas.openxmlformats.org/officeDocument/2006/relationships/notesMaster" Target="/ppt/notesMasters/notesMaster1.xml" Id="Ra6c23631d5c14d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004f5ff55d46a0" /><Relationship Type="http://schemas.openxmlformats.org/officeDocument/2006/relationships/notesMaster" Target="/ppt/notesMasters/notesMaster1.xml" Id="R9d8909a7bda846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f99fb0069a4e73" /><Relationship Type="http://schemas.openxmlformats.org/officeDocument/2006/relationships/notesMaster" Target="/ppt/notesMasters/notesMaster1.xml" Id="Rc612f71fce7c45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3805ded8ce4726" /><Relationship Type="http://schemas.openxmlformats.org/officeDocument/2006/relationships/notesMaster" Target="/ppt/notesMasters/notesMaster1.xml" Id="Ra2985e2639e549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71d8908bc14af4" /><Relationship Type="http://schemas.openxmlformats.org/officeDocument/2006/relationships/notesMaster" Target="/ppt/notesMasters/notesMaster1.xml" Id="Ra387cd2c5fb14a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872f84947b4950" /><Relationship Type="http://schemas.openxmlformats.org/officeDocument/2006/relationships/notesMaster" Target="/ppt/notesMasters/notesMaster1.xml" Id="R84ec5de00dbf4f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dc9aabd74584a8c" /><Relationship Type="http://schemas.openxmlformats.org/officeDocument/2006/relationships/notesMaster" Target="/ppt/notesMasters/notesMaster1.xml" Id="R771ed1c97ea545f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3c6d0b692e41a2" /><Relationship Type="http://schemas.openxmlformats.org/officeDocument/2006/relationships/notesMaster" Target="/ppt/notesMasters/notesMaster1.xml" Id="R179669cbd9bc404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35cdf9fa6d4a35" /><Relationship Type="http://schemas.openxmlformats.org/officeDocument/2006/relationships/notesMaster" Target="/ppt/notesMasters/notesMaster1.xml" Id="Red908b71370f404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41438bab484e97" /><Relationship Type="http://schemas.openxmlformats.org/officeDocument/2006/relationships/notesMaster" Target="/ppt/notesMasters/notesMaster1.xml" Id="Rd4e1f5d1fb054fc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a877a2bdbd54261" /><Relationship Type="http://schemas.openxmlformats.org/officeDocument/2006/relationships/notesMaster" Target="/ppt/notesMasters/notesMaster1.xml" Id="Rc56e8f8b85ea436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438b00dec224e08" /><Relationship Type="http://schemas.openxmlformats.org/officeDocument/2006/relationships/notesMaster" Target="/ppt/notesMasters/notesMaster1.xml" Id="Re94ad3742f74459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2968b5f37b64dc8" /><Relationship Type="http://schemas.openxmlformats.org/officeDocument/2006/relationships/notesMaster" Target="/ppt/notesMasters/notesMaster1.xml" Id="R006825234d63498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4afdf71c50a4100" /><Relationship Type="http://schemas.openxmlformats.org/officeDocument/2006/relationships/notesMaster" Target="/ppt/notesMasters/notesMaster1.xml" Id="R61ad04ccfee543b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5f84265ce204a9e" /><Relationship Type="http://schemas.openxmlformats.org/officeDocument/2006/relationships/notesMaster" Target="/ppt/notesMasters/notesMaster1.xml" Id="R2d521f53b724456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40c92a8a47f41cb" /><Relationship Type="http://schemas.openxmlformats.org/officeDocument/2006/relationships/notesMaster" Target="/ppt/notesMasters/notesMaster1.xml" Id="R820e79db097c4ad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5deed1db3294f6e" /><Relationship Type="http://schemas.openxmlformats.org/officeDocument/2006/relationships/notesMaster" Target="/ppt/notesMasters/notesMaster1.xml" Id="R7e8d90cd729d4e6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06736c9e15f4091" /><Relationship Type="http://schemas.openxmlformats.org/officeDocument/2006/relationships/notesMaster" Target="/ppt/notesMasters/notesMaster1.xml" Id="R4992592940e644c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83103208b3041a1" /><Relationship Type="http://schemas.openxmlformats.org/officeDocument/2006/relationships/notesMaster" Target="/ppt/notesMasters/notesMaster1.xml" Id="Rff89a523c13840d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b687c9cb1c44cbb" /><Relationship Type="http://schemas.openxmlformats.org/officeDocument/2006/relationships/notesMaster" Target="/ppt/notesMasters/notesMaster1.xml" Id="R2985c3e6cac6446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3af8313f8eb4941" /><Relationship Type="http://schemas.openxmlformats.org/officeDocument/2006/relationships/notesMaster" Target="/ppt/notesMasters/notesMaster1.xml" Id="Rea619ddbb9214dd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ae2ccf399a54e28" /><Relationship Type="http://schemas.openxmlformats.org/officeDocument/2006/relationships/notesMaster" Target="/ppt/notesMasters/notesMaster1.xml" Id="R73326693573d464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b26d2d21cd04abb" /><Relationship Type="http://schemas.openxmlformats.org/officeDocument/2006/relationships/notesMaster" Target="/ppt/notesMasters/notesMaster1.xml" Id="R77b5cf51da804a0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3aa4b4f20cb4af9" /><Relationship Type="http://schemas.openxmlformats.org/officeDocument/2006/relationships/notesMaster" Target="/ppt/notesMasters/notesMaster1.xml" Id="R7ee5abd1a5f741c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98abcd98080442d" /><Relationship Type="http://schemas.openxmlformats.org/officeDocument/2006/relationships/notesMaster" Target="/ppt/notesMasters/notesMaster1.xml" Id="R6e97a166bb524a5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a0e0b8bcda14c6e" /><Relationship Type="http://schemas.openxmlformats.org/officeDocument/2006/relationships/notesMaster" Target="/ppt/notesMasters/notesMaster1.xml" Id="R2544625e01e84be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beada3e89934776" /><Relationship Type="http://schemas.openxmlformats.org/officeDocument/2006/relationships/notesMaster" Target="/ppt/notesMasters/notesMaster1.xml" Id="R13aa8f7467d4415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310e6a0553044eb" /><Relationship Type="http://schemas.openxmlformats.org/officeDocument/2006/relationships/notesMaster" Target="/ppt/notesMasters/notesMaster1.xml" Id="R7f84ef7fa0af431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f0074776b714d13" /><Relationship Type="http://schemas.openxmlformats.org/officeDocument/2006/relationships/notesMaster" Target="/ppt/notesMasters/notesMaster1.xml" Id="R31d4b2c0f0d740c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f0bf4f9e0214e63" /><Relationship Type="http://schemas.openxmlformats.org/officeDocument/2006/relationships/notesMaster" Target="/ppt/notesMasters/notesMaster1.xml" Id="Rbed5b7a291874f4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25463e7398a4aca" /><Relationship Type="http://schemas.openxmlformats.org/officeDocument/2006/relationships/notesMaster" Target="/ppt/notesMasters/notesMaster1.xml" Id="R596fcab5fd04411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afca3834b714be1" /><Relationship Type="http://schemas.openxmlformats.org/officeDocument/2006/relationships/notesMaster" Target="/ppt/notesMasters/notesMaster1.xml" Id="R9c59829eaf8c402d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da1c5eea9924893" /><Relationship Type="http://schemas.openxmlformats.org/officeDocument/2006/relationships/notesMaster" Target="/ppt/notesMasters/notesMaster1.xml" Id="Rc02f60577935494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db01c4a14e144c83" /><Relationship Type="http://schemas.openxmlformats.org/officeDocument/2006/relationships/notesMaster" Target="/ppt/notesMasters/notesMaster1.xml" Id="R3e9608df01464cb2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b64e01f6f8e4d2e" /><Relationship Type="http://schemas.openxmlformats.org/officeDocument/2006/relationships/notesMaster" Target="/ppt/notesMasters/notesMaster1.xml" Id="R533521f2ea874ebb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2d60456effa4bce" /><Relationship Type="http://schemas.openxmlformats.org/officeDocument/2006/relationships/notesMaster" Target="/ppt/notesMasters/notesMaster1.xml" Id="R743ec4326452490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7dc8d6576a02416c" /><Relationship Type="http://schemas.openxmlformats.org/officeDocument/2006/relationships/notesMaster" Target="/ppt/notesMasters/notesMaster1.xml" Id="R9bd97110454d4ca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55ad65aeb2214633" /><Relationship Type="http://schemas.openxmlformats.org/officeDocument/2006/relationships/notesMaster" Target="/ppt/notesMasters/notesMaster1.xml" Id="R91f90e683eac4446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7ad43d9ca5ba4ee2" /><Relationship Type="http://schemas.openxmlformats.org/officeDocument/2006/relationships/notesMaster" Target="/ppt/notesMasters/notesMaster1.xml" Id="R515d5254004a4bb2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b67c41fb2b944d8b" /><Relationship Type="http://schemas.openxmlformats.org/officeDocument/2006/relationships/notesMaster" Target="/ppt/notesMasters/notesMaster1.xml" Id="R5b853bff2e004ed5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8fe811f3d044794" /><Relationship Type="http://schemas.openxmlformats.org/officeDocument/2006/relationships/notesMaster" Target="/ppt/notesMasters/notesMaster1.xml" Id="R7a774fde2d9e48a1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e7519eae4e0846ff" /><Relationship Type="http://schemas.openxmlformats.org/officeDocument/2006/relationships/notesMaster" Target="/ppt/notesMasters/notesMaster1.xml" Id="R9b0658e5b033481b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f5f3c00da0eb4c52" /><Relationship Type="http://schemas.openxmlformats.org/officeDocument/2006/relationships/notesMaster" Target="/ppt/notesMasters/notesMaster1.xml" Id="R1b1e9a06976b4809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d52bfa01d3174ec0" /><Relationship Type="http://schemas.openxmlformats.org/officeDocument/2006/relationships/notesMaster" Target="/ppt/notesMasters/notesMaster1.xml" Id="R8bae77742df1479d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5c5a198de07f4a69" /><Relationship Type="http://schemas.openxmlformats.org/officeDocument/2006/relationships/notesMaster" Target="/ppt/notesMasters/notesMaster1.xml" Id="Rdc919f2675e64d2f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14171bb905ba4fe9" /><Relationship Type="http://schemas.openxmlformats.org/officeDocument/2006/relationships/notesMaster" Target="/ppt/notesMasters/notesMaster1.xml" Id="R3ea4a141553c47a6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ea9aa3cdf443490b" /><Relationship Type="http://schemas.openxmlformats.org/officeDocument/2006/relationships/notesMaster" Target="/ppt/notesMasters/notesMaster1.xml" Id="R7e0aaba553084b85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d5be8a22c2bf4bce" /><Relationship Type="http://schemas.openxmlformats.org/officeDocument/2006/relationships/notesMaster" Target="/ppt/notesMasters/notesMaster1.xml" Id="Rfdcf6973eb984e1d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d790c93fc519420a" /><Relationship Type="http://schemas.openxmlformats.org/officeDocument/2006/relationships/notesMaster" Target="/ppt/notesMasters/notesMaster1.xml" Id="Reb3d0a6a14cc4ce0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ce020c62361b442a" /><Relationship Type="http://schemas.openxmlformats.org/officeDocument/2006/relationships/notesMaster" Target="/ppt/notesMasters/notesMaster1.xml" Id="Rd073c422f5264791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4f4b8d19d64c4edc" /><Relationship Type="http://schemas.openxmlformats.org/officeDocument/2006/relationships/notesMaster" Target="/ppt/notesMasters/notesMaster1.xml" Id="R7b255e4c2523448b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421695fd20914fd4" /><Relationship Type="http://schemas.openxmlformats.org/officeDocument/2006/relationships/notesMaster" Target="/ppt/notesMasters/notesMaster1.xml" Id="R96371d1d5bd541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方案覆盖茶叶、陈皮、茶器、茶席配套与企业茶礼。系统画面展示业务示例，实际功能以版本和配置为准。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https://tenfu.us/products/tianfu-qinghua-hehuan-tea-set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行业理解</a:t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>围绕茶生意的六条功能主线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茶叶茶具行业货盘</a:t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>不同茶业态，订货重点不同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https://tea-tao.com/products/2024-early-spring-longjing-classic-kraft-paper-packaging-200g-的副本</a:t>
            </a:r>
          </a:p>
          <a:p xmlns:a="http://schemas.openxmlformats.org/drawingml/2006/main">
            <a:r>
              <a:t>https://tea-tao.com/products/tangerine-pu-erh-gradem2</a:t>
            </a:r>
          </a:p>
          <a:p xmlns:a="http://schemas.openxmlformats.org/drawingml/2006/main">
            <a:r>
              <a:t>https://tea-tao.com/products/yunnan-dianhong-black-tea-large-leaf-gongfu-style-daily-drinker</a:t>
            </a:r>
          </a:p>
          <a:p xmlns:a="http://schemas.openxmlformats.org/drawingml/2006/main">
            <a:r>
              <a:t>https://tenfu.us/products/tianfu-qinghua-hehuan-tea-set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行业业态与功能匹配</a:t>
            </a:r>
          </a:p>
          <a:p xmlns:a="http://schemas.openxmlformats.org/drawingml/2006/main">
            <a:r>
              <a:t>04</a:t>
            </a:r>
          </a:p>
          <a:p xmlns:a="http://schemas.openxmlformats.org/drawingml/2006/main">
            <a:r>
              <a:t>六类茶业态，分别配置经营重点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选品、订货、核准、备货、交付和客户往来分别核对。图片中的场景订单没有发生物流发货或资金收付，不作为履约成功案例。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06</a:t>
            </a:r>
          </a:p>
          <a:p xmlns:a="http://schemas.openxmlformats.org/drawingml/2006/main">
            <a:r>
              <a:t>16 个一级分类，让茶与器都能快速找到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分类与选品组织</a:t>
            </a:r>
          </a:p>
          <a:p xmlns:a="http://schemas.openxmlformats.org/drawingml/2006/main">
            <a:r>
              <a:t>07</a:t>
            </a:r>
          </a:p>
          <a:p xmlns:a="http://schemas.openxmlformats.org/drawingml/2006/main">
            <a:r>
              <a:t>基础分类保持清楚，经营专区灵活组合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08</a:t>
            </a:r>
          </a:p>
          <a:p xmlns:a="http://schemas.openxmlformats.org/drawingml/2006/main">
            <a:r>
              <a:t>用真实商品资料，替代口头描述和零散相册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09</a:t>
            </a:r>
          </a:p>
          <a:p xmlns:a="http://schemas.openxmlformats.org/drawingml/2006/main">
            <a:r>
              <a:t>包装与计价单位，要写在客户看得到的地方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茶叶茶具行业货盘</a:t>
            </a:r>
          </a:p>
          <a:p xmlns:a="http://schemas.openxmlformats.org/drawingml/2006/main">
            <a:r>
              <a:t>10</a:t>
            </a:r>
          </a:p>
          <a:p xmlns:a="http://schemas.openxmlformats.org/drawingml/2006/main">
            <a:r>
              <a:t>年份、产区与茶类资料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https://tea-tao.com/products/10-year-old-raw-material-white-peony-white-tea-cake-340g-single-cake</a:t>
            </a:r>
          </a:p>
          <a:p xmlns:a="http://schemas.openxmlformats.org/drawingml/2006/main">
            <a:r>
              <a:t>https://tea-tao.com/products/premium-fujian-wuyi-rock-tea-rougui-oolong-tea-or-shuixian-oolong-tea</a:t>
            </a:r>
          </a:p>
          <a:p xmlns:a="http://schemas.openxmlformats.org/drawingml/2006/main">
            <a:r>
              <a:t>https://tea-tao.com/products/tenfus-tea-guangdong-xinhui-dried-tangerine-peel-tasting-package-30g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茶叶茶具行业货盘</a:t>
            </a:r>
          </a:p>
          <a:p xmlns:a="http://schemas.openxmlformats.org/drawingml/2006/main">
            <a:r>
              <a:t>11</a:t>
            </a:r>
          </a:p>
          <a:p xmlns:a="http://schemas.openxmlformats.org/drawingml/2006/main">
            <a:r>
              <a:t>茶器订货，更适合“单品补配 + 成套选配”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https://tenfu.us/products/137427-qs-ry</a:t>
            </a:r>
          </a:p>
          <a:p xmlns:a="http://schemas.openxmlformats.org/drawingml/2006/main">
            <a:r>
              <a:t>https://tenfu.us/products/137434-tureen-wo-l-usa</a:t>
            </a:r>
          </a:p>
          <a:p xmlns:a="http://schemas.openxmlformats.org/drawingml/2006/main">
            <a:r>
              <a:t>https://tenfu.us/products/137478-dq-s</a:t>
            </a:r>
          </a:p>
          <a:p xmlns:a="http://schemas.openxmlformats.org/drawingml/2006/main">
            <a:r>
              <a:t>https://tenfu.us/products/jian-zhan-zi-qi-dong-lai-cup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12</a:t>
            </a:r>
          </a:p>
          <a:p xmlns:a="http://schemas.openxmlformats.org/drawingml/2006/main">
            <a:r>
              <a:t>商品主图与明细同步，业务员、客户和仓库说同一种语言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行业风格商城</a:t>
            </a:r>
          </a:p>
          <a:p xmlns:a="http://schemas.openxmlformats.org/drawingml/2006/main">
            <a:r>
              <a:t>13</a:t>
            </a:r>
          </a:p>
          <a:p xmlns:a="http://schemas.openxmlformats.org/drawingml/2006/main">
            <a:r>
              <a:t>把茶行业的选品逻辑，落实到 PC 订货商城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行业风格商城</a:t>
            </a:r>
          </a:p>
          <a:p xmlns:a="http://schemas.openxmlformats.org/drawingml/2006/main">
            <a:r>
              <a:t>14</a:t>
            </a:r>
          </a:p>
          <a:p xmlns:a="http://schemas.openxmlformats.org/drawingml/2006/main">
            <a:r>
              <a:t>八个专区，兼顾茶品选购与茶席整配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15</a:t>
            </a:r>
          </a:p>
          <a:p xmlns:a="http://schemas.openxmlformats.org/drawingml/2006/main">
            <a:r>
              <a:t>客户手机端：从认茶、选器到快速下单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16</a:t>
            </a:r>
          </a:p>
          <a:p xmlns:a="http://schemas.openxmlformats.org/drawingml/2006/main">
            <a:r>
              <a:t>客户按分类找货，按规格确认，按实际单位购买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17</a:t>
            </a:r>
          </a:p>
          <a:p xmlns:a="http://schemas.openxmlformats.org/drawingml/2006/main">
            <a:r>
              <a:t>茶器也有清晰的订货资料，不只是一张好看的图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商城装修与经营陈列</a:t>
            </a:r>
          </a:p>
          <a:p xmlns:a="http://schemas.openxmlformats.org/drawingml/2006/main">
            <a:r>
              <a:t>18</a:t>
            </a:r>
          </a:p>
          <a:p xmlns:a="http://schemas.openxmlformats.org/drawingml/2006/main">
            <a:r>
              <a:t>茶行业商城装修的四个层次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商城装修与经营陈列</a:t>
            </a:r>
          </a:p>
          <a:p xmlns:a="http://schemas.openxmlformats.org/drawingml/2006/main">
            <a:r>
              <a:t>19</a:t>
            </a:r>
          </a:p>
          <a:p xmlns:a="http://schemas.openxmlformats.org/drawingml/2006/main">
            <a:r>
              <a:t>装修管理：PC 与手机模板分别维护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商城装修与经营陈列</a:t>
            </a:r>
          </a:p>
          <a:p xmlns:a="http://schemas.openxmlformats.org/drawingml/2006/main">
            <a:r>
              <a:t>20</a:t>
            </a:r>
          </a:p>
          <a:p xmlns:a="http://schemas.openxmlformats.org/drawingml/2006/main">
            <a:r>
              <a:t>PC 装修编辑器：品牌、导航与经营楼层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商城装修与经营陈列</a:t>
            </a:r>
          </a:p>
          <a:p xmlns:a="http://schemas.openxmlformats.org/drawingml/2006/main">
            <a:r>
              <a:t>21</a:t>
            </a:r>
          </a:p>
          <a:p xmlns:a="http://schemas.openxmlformats.org/drawingml/2006/main">
            <a:r>
              <a:t>手机装修编辑器：茶席首屏与品类导购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茶行业营销与复购</a:t>
            </a:r>
          </a:p>
          <a:p xmlns:a="http://schemas.openxmlformats.org/drawingml/2006/main">
            <a:r>
              <a:t>22</a:t>
            </a:r>
          </a:p>
          <a:p xmlns:a="http://schemas.openxmlformats.org/drawingml/2006/main">
            <a:r>
              <a:t>茶叶茶具营销，围绕经营节奏配置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茶行业营销与复购</a:t>
            </a:r>
          </a:p>
          <a:p xmlns:a="http://schemas.openxmlformats.org/drawingml/2006/main">
            <a:r>
              <a:t>23</a:t>
            </a:r>
          </a:p>
          <a:p xmlns:a="http://schemas.openxmlformats.org/drawingml/2006/main">
            <a:r>
              <a:t>手机商城首页：茶礼、补货和领券入口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茶行业营销与复购</a:t>
            </a:r>
          </a:p>
          <a:p xmlns:a="http://schemas.openxmlformats.org/drawingml/2006/main">
            <a:r>
              <a:t>24</a:t>
            </a:r>
          </a:p>
          <a:p xmlns:a="http://schemas.openxmlformats.org/drawingml/2006/main">
            <a:r>
              <a:t>商品套餐：茶礼、茶馆补给与新店茶席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茶礼套餐按组成商品、规格、数量与优惠价核对，596元为图片示例配置，不代表标准活动或真实成交。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26</a:t>
            </a:r>
          </a:p>
          <a:p xmlns:a="http://schemas.openxmlformats.org/drawingml/2006/main">
            <a:r>
              <a:t>客户手机端：直接浏览行业组合套餐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茶行业营销与复购</a:t>
            </a:r>
          </a:p>
          <a:p xmlns:a="http://schemas.openxmlformats.org/drawingml/2006/main">
            <a:r>
              <a:t>27</a:t>
            </a:r>
          </a:p>
          <a:p xmlns:a="http://schemas.openxmlformats.org/drawingml/2006/main">
            <a:r>
              <a:t>定向商品促销：常销茶折扣与口粮茶买赠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买12罐赠1罐为示例规则，实际赠送量按活动设置计算。赠品需要库存并进入订单明细，活动配置不等于已经产生经营效果。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茶行业营销与复购</a:t>
            </a:r>
          </a:p>
          <a:p xmlns:a="http://schemas.openxmlformats.org/drawingml/2006/main">
            <a:r>
              <a:t>29</a:t>
            </a:r>
          </a:p>
          <a:p xmlns:a="http://schemas.openxmlformats.org/drawingml/2006/main">
            <a:r>
              <a:t>优惠券：新客、补货与茶器配套分别配置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满1000减60为示例优惠券配置。实际客户范围、门槛、有效期和领取规则按活动设置执行，不作为产品默认优惠。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茶行业营销与复购</a:t>
            </a:r>
          </a:p>
          <a:p xmlns:a="http://schemas.openxmlformats.org/drawingml/2006/main">
            <a:r>
              <a:t>31</a:t>
            </a:r>
          </a:p>
          <a:p xmlns:a="http://schemas.openxmlformats.org/drawingml/2006/main">
            <a:r>
              <a:t>营销活动与日常经营分工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32</a:t>
            </a:r>
          </a:p>
          <a:p xmlns:a="http://schemas.openxmlformats.org/drawingml/2006/main">
            <a:r>
              <a:t>客户分层，不把批发商、茶馆和团购客户混在一起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33</a:t>
            </a:r>
          </a:p>
          <a:p xmlns:a="http://schemas.openxmlformats.org/drawingml/2006/main">
            <a:r>
              <a:t>客户报价，让渠道政策落实到商品与客户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34</a:t>
            </a:r>
          </a:p>
          <a:p xmlns:a="http://schemas.openxmlformats.org/drawingml/2006/main">
            <a:r>
              <a:t>订单列表，是业务跟单的统一入口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35</a:t>
            </a:r>
          </a:p>
          <a:p xmlns:a="http://schemas.openxmlformats.org/drawingml/2006/main">
            <a:r>
              <a:t>茶叶经销补货：多款茶一起订，一张单核清楚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36</a:t>
            </a:r>
          </a:p>
          <a:p xmlns:a="http://schemas.openxmlformats.org/drawingml/2006/main">
            <a:r>
              <a:t>企业茶礼：先核准整单，再安排备货与交付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茶礼组合需核清组成、数量、预算与交期。个性化包装、贺卡和多地址配送需要人员确认实际执行安排。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https://tenfu.us/products/tea-set-abundant-felicities-喜上眉梢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38</a:t>
            </a:r>
          </a:p>
          <a:p xmlns:a="http://schemas.openxmlformats.org/drawingml/2006/main">
            <a:r>
              <a:t>按商品汇总，把不同客户的同款需求合在一起看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39</a:t>
            </a:r>
          </a:p>
          <a:p xmlns:a="http://schemas.openxmlformats.org/drawingml/2006/main">
            <a:r>
              <a:t>以销定采：先看订单需求，再决定补哪些茶与器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40</a:t>
            </a:r>
          </a:p>
          <a:p xmlns:a="http://schemas.openxmlformats.org/drawingml/2006/main">
            <a:r>
              <a:t>库存要支持日常补货，也要支撑茶礼集中备货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原料年份、陈化年份与采购入库时间分别记录，商品资料不能替代年份真实性核验。示例商品未启用批次库存；需要追溯时按版本、配置与上线流程另行启用。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业务场景与现有功能</a:t>
            </a:r>
          </a:p>
          <a:p xmlns:a="http://schemas.openxmlformats.org/drawingml/2006/main">
            <a:r>
              <a:t>42</a:t>
            </a:r>
          </a:p>
          <a:p xmlns:a="http://schemas.openxmlformats.org/drawingml/2006/main">
            <a:r>
              <a:t>客户对账，让赊销与退补货有清晰的往来依据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客户往来依据已生效单据与资金记录核对，订单金额不直接等于应收或回款。场景订单尚未发生支付、收退款和物流交付，不能作为经营成果。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44</a:t>
            </a:r>
          </a:p>
          <a:p xmlns:a="http://schemas.openxmlformats.org/drawingml/2006/main">
            <a:r>
              <a:t>手机管理端：订单和仓库入口各有工作台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45</a:t>
            </a:r>
          </a:p>
          <a:p xmlns:a="http://schemas.openxmlformats.org/drawingml/2006/main">
            <a:r>
              <a:t>手机管理端：从订单列表直接追到明细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46</a:t>
            </a:r>
          </a:p>
          <a:p xmlns:a="http://schemas.openxmlformats.org/drawingml/2006/main">
            <a:r>
              <a:t>手机管理端：商品与库存信息随业务员同行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47</a:t>
            </a:r>
          </a:p>
          <a:p xmlns:a="http://schemas.openxmlformats.org/drawingml/2006/main">
            <a:r>
              <a:t>手机管理端：外出拜访也能查看客户资料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48</a:t>
            </a:r>
          </a:p>
          <a:p xmlns:a="http://schemas.openxmlformats.org/drawingml/2006/main">
            <a:r>
              <a:t>手机客户报价：沟通价格时直接查适用货盘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49</a:t>
            </a:r>
          </a:p>
          <a:p xmlns:a="http://schemas.openxmlformats.org/drawingml/2006/main">
            <a:r>
              <a:t>手机商品详情：实物认货与库存查询结合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手机端与移动经营</a:t>
            </a:r>
          </a:p>
          <a:p xmlns:a="http://schemas.openxmlformats.org/drawingml/2006/main">
            <a:r>
              <a:t>50</a:t>
            </a:r>
          </a:p>
          <a:p xmlns:a="http://schemas.openxmlformats.org/drawingml/2006/main">
            <a:r>
              <a:t>手机客户资金：外出也能跟进客户往来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手机管理端与移动经营</a:t>
            </a:r>
          </a:p>
          <a:p xmlns:a="http://schemas.openxmlformats.org/drawingml/2006/main">
            <a:r>
              <a:t>51</a:t>
            </a:r>
          </a:p>
          <a:p xmlns:a="http://schemas.openxmlformats.org/drawingml/2006/main">
            <a:r>
              <a:t>手机管理端在茶业务中的岗位分工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实施路径</a:t>
            </a:r>
          </a:p>
          <a:p xmlns:a="http://schemas.openxmlformats.org/drawingml/2006/main">
            <a:r>
              <a:t>52</a:t>
            </a:r>
          </a:p>
          <a:p xmlns:a="http://schemas.openxmlformats.org/drawingml/2006/main">
            <a:r>
              <a:t>按业态落地，而不是一次性堆满所有功能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上线清单用于选择门店补货、茶礼采购和茶器补配等试点，逐项核对规则与结果。它不是示例资料已经完成生产交易的证明。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</a:t>
            </a:r>
          </a:p>
          <a:p xmlns:a="http://schemas.openxmlformats.org/drawingml/2006/main">
            <a:r>
              <a:t>让茶生意的每一次订货</a:t>
            </a:r>
          </a:p>
          <a:p xmlns:a="http://schemas.openxmlformats.org/drawingml/2006/main">
            <a:r>
              <a:t>更清楚，更顺畅</a:t>
            </a:r>
          </a:p>
          <a:p xmlns:a="http://schemas.openxmlformats.org/drawingml/2006/main">
            <a:r>
              <a:t>货盘清楚　 /　 客户有序　 /　 订单可追　 /　 账款有据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45c048e0fb4f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18254398ac4c9a" /><Relationship Type="http://schemas.openxmlformats.org/officeDocument/2006/relationships/slideLayout" Target="/ppt/slideLayouts/slideLayout1.xml" Id="R3c2b74081a29452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2b74081a29452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a23fdf86f4660" /><Relationship Type="http://schemas.openxmlformats.org/officeDocument/2006/relationships/image" Target="/ppt/media/image.jpeg" Id="R4baf38c1d7964366" /><Relationship Type="http://schemas.openxmlformats.org/officeDocument/2006/relationships/notesSlide" Target="/ppt/notesSlides/notesSlide1.xml" Id="R69b346a2192a46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c42b8691e48b6" /><Relationship Type="http://schemas.openxmlformats.org/officeDocument/2006/relationships/notesSlide" Target="/ppt/notesSlides/notesSlide2.xml" Id="R6734bcf8710544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7520a861aa4b73" /><Relationship Type="http://schemas.openxmlformats.org/officeDocument/2006/relationships/image" Target="/ppt/media/image2.jpeg" Id="R485b2580962c4379" /><Relationship Type="http://schemas.openxmlformats.org/officeDocument/2006/relationships/image" Target="/ppt/media/image3.jpeg" Id="Rfde1181bf82641fd" /><Relationship Type="http://schemas.openxmlformats.org/officeDocument/2006/relationships/image" Target="/ppt/media/image4.jpeg" Id="Rd2b4d02f03a14848" /><Relationship Type="http://schemas.openxmlformats.org/officeDocument/2006/relationships/image" Target="/ppt/media/image5.jpeg" Id="R507ea6d58d0542ca" /><Relationship Type="http://schemas.openxmlformats.org/officeDocument/2006/relationships/notesSlide" Target="/ppt/notesSlides/notesSlide3.xml" Id="Rf9ac0e9c790646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4176e1e0364356" /><Relationship Type="http://schemas.openxmlformats.org/officeDocument/2006/relationships/notesSlide" Target="/ppt/notesSlides/notesSlide4.xml" Id="R8ba7f348eebe41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7d568b42184929" /><Relationship Type="http://schemas.openxmlformats.org/officeDocument/2006/relationships/notesSlide" Target="/ppt/notesSlides/notesSlide5.xml" Id="R529882f196f847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14245c6454793" /><Relationship Type="http://schemas.openxmlformats.org/officeDocument/2006/relationships/image" Target="/ppt/media/image.png" Id="R271e3d4205c04c82" /><Relationship Type="http://schemas.openxmlformats.org/officeDocument/2006/relationships/notesSlide" Target="/ppt/notesSlides/notesSlide6.xml" Id="Rb4a53535a80444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c159025364b67" /><Relationship Type="http://schemas.openxmlformats.org/officeDocument/2006/relationships/notesSlide" Target="/ppt/notesSlides/notesSlide7.xml" Id="R88ced0fb1350483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35c668b3b44fb" /><Relationship Type="http://schemas.openxmlformats.org/officeDocument/2006/relationships/image" Target="/ppt/media/image2.png" Id="R8ec588d426be4a51" /><Relationship Type="http://schemas.openxmlformats.org/officeDocument/2006/relationships/notesSlide" Target="/ppt/notesSlides/notesSlide8.xml" Id="Rbdca0d0c716845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18d710a76948f7" /><Relationship Type="http://schemas.openxmlformats.org/officeDocument/2006/relationships/image" Target="/ppt/media/image3.png" Id="Rce44930c026d4c83" /><Relationship Type="http://schemas.openxmlformats.org/officeDocument/2006/relationships/notesSlide" Target="/ppt/notesSlides/notesSlide9.xml" Id="Rc5e764715b5044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5594a1f6f4ec4" /><Relationship Type="http://schemas.openxmlformats.org/officeDocument/2006/relationships/image" Target="/ppt/media/image6.jpeg" Id="R0353c32a208a4fc9" /><Relationship Type="http://schemas.openxmlformats.org/officeDocument/2006/relationships/image" Target="/ppt/media/image7.jpeg" Id="R19c2869dbd4244c8" /><Relationship Type="http://schemas.openxmlformats.org/officeDocument/2006/relationships/image" Target="/ppt/media/image8.jpeg" Id="R07b6fc1e253e4fa8" /><Relationship Type="http://schemas.openxmlformats.org/officeDocument/2006/relationships/notesSlide" Target="/ppt/notesSlides/notesSlide10.xml" Id="R5e48f3085c6142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9d331efd444f6" /><Relationship Type="http://schemas.openxmlformats.org/officeDocument/2006/relationships/image" Target="/ppt/media/image9.jpeg" Id="R260c35f53a9146e8" /><Relationship Type="http://schemas.openxmlformats.org/officeDocument/2006/relationships/image" Target="/ppt/media/image10.jpeg" Id="Rb3c4924dbdb34120" /><Relationship Type="http://schemas.openxmlformats.org/officeDocument/2006/relationships/image" Target="/ppt/media/image11.jpeg" Id="Rca65f022f5d741d3" /><Relationship Type="http://schemas.openxmlformats.org/officeDocument/2006/relationships/image" Target="/ppt/media/image12.jpeg" Id="R88dcc859d19d4062" /><Relationship Type="http://schemas.openxmlformats.org/officeDocument/2006/relationships/notesSlide" Target="/ppt/notesSlides/notesSlide11.xml" Id="Reb633c80ff1c458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e205211d84e0b" /><Relationship Type="http://schemas.openxmlformats.org/officeDocument/2006/relationships/image" Target="/ppt/media/image4.png" Id="R4e376034ff674adb" /><Relationship Type="http://schemas.openxmlformats.org/officeDocument/2006/relationships/notesSlide" Target="/ppt/notesSlides/notesSlide12.xml" Id="Re49eef6a833b489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18d83551a8422d" /><Relationship Type="http://schemas.openxmlformats.org/officeDocument/2006/relationships/image" Target="/ppt/media/image5.png" Id="R5905f1e0e8424920" /><Relationship Type="http://schemas.openxmlformats.org/officeDocument/2006/relationships/notesSlide" Target="/ppt/notesSlides/notesSlide13.xml" Id="Rccfa8fe1b3fa417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f8216eae53474d" /><Relationship Type="http://schemas.openxmlformats.org/officeDocument/2006/relationships/image" Target="/ppt/media/image6.png" Id="Ra12d2e5df125403b" /><Relationship Type="http://schemas.openxmlformats.org/officeDocument/2006/relationships/notesSlide" Target="/ppt/notesSlides/notesSlide14.xml" Id="Rf82a5000627544d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30a28096e34244" /><Relationship Type="http://schemas.openxmlformats.org/officeDocument/2006/relationships/image" Target="/ppt/media/image7.png" Id="R00124f24b6f7486d" /><Relationship Type="http://schemas.openxmlformats.org/officeDocument/2006/relationships/notesSlide" Target="/ppt/notesSlides/notesSlide15.xml" Id="R227bebeaf7474d4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85dae6a7974bb2" /><Relationship Type="http://schemas.openxmlformats.org/officeDocument/2006/relationships/image" Target="/ppt/media/image8.png" Id="R6957e4712340456b" /><Relationship Type="http://schemas.openxmlformats.org/officeDocument/2006/relationships/image" Target="/ppt/media/image9.png" Id="R392c391a02994a7d" /><Relationship Type="http://schemas.openxmlformats.org/officeDocument/2006/relationships/notesSlide" Target="/ppt/notesSlides/notesSlide16.xml" Id="Rf618294b115343e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bd75e1479498c" /><Relationship Type="http://schemas.openxmlformats.org/officeDocument/2006/relationships/image" Target="/ppt/media/image10.png" Id="Rfd924d728acf4cb9" /><Relationship Type="http://schemas.openxmlformats.org/officeDocument/2006/relationships/notesSlide" Target="/ppt/notesSlides/notesSlide17.xml" Id="Ra111f804af0f48c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0b19cccb93485e" /><Relationship Type="http://schemas.openxmlformats.org/officeDocument/2006/relationships/notesSlide" Target="/ppt/notesSlides/notesSlide18.xml" Id="R74cb1cc3eced44c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db882879c5410b" /><Relationship Type="http://schemas.openxmlformats.org/officeDocument/2006/relationships/image" Target="/ppt/media/image11.png" Id="Rb70a02520e304cf2" /><Relationship Type="http://schemas.openxmlformats.org/officeDocument/2006/relationships/notesSlide" Target="/ppt/notesSlides/notesSlide19.xml" Id="R3a72da3325ca446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3b0e09748c41db" /><Relationship Type="http://schemas.openxmlformats.org/officeDocument/2006/relationships/image" Target="/ppt/media/image12.png" Id="R5f87a33509f54855" /><Relationship Type="http://schemas.openxmlformats.org/officeDocument/2006/relationships/notesSlide" Target="/ppt/notesSlides/notesSlide20.xml" Id="R1453c90e0533484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264649fcd24512" /><Relationship Type="http://schemas.openxmlformats.org/officeDocument/2006/relationships/image" Target="/ppt/media/image13.png" Id="R73b9751a17a94a1e" /><Relationship Type="http://schemas.openxmlformats.org/officeDocument/2006/relationships/notesSlide" Target="/ppt/notesSlides/notesSlide21.xml" Id="R63ba048503aa4d8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72f0acc564506" /><Relationship Type="http://schemas.openxmlformats.org/officeDocument/2006/relationships/notesSlide" Target="/ppt/notesSlides/notesSlide22.xml" Id="Rb854bcca1d2944a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20fdc49b6b4a72" /><Relationship Type="http://schemas.openxmlformats.org/officeDocument/2006/relationships/image" Target="/ppt/media/image14.png" Id="R31b4c6a7673546e5" /><Relationship Type="http://schemas.openxmlformats.org/officeDocument/2006/relationships/notesSlide" Target="/ppt/notesSlides/notesSlide23.xml" Id="R6408b60bd2724bc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0736cddcab48e8" /><Relationship Type="http://schemas.openxmlformats.org/officeDocument/2006/relationships/image" Target="/ppt/media/image15.png" Id="Rbe8885a6729742b0" /><Relationship Type="http://schemas.openxmlformats.org/officeDocument/2006/relationships/notesSlide" Target="/ppt/notesSlides/notesSlide24.xml" Id="Rc8749652ad6d4f2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7e36a9c2324525" /><Relationship Type="http://schemas.openxmlformats.org/officeDocument/2006/relationships/image" Target="/ppt/media/image16.png" Id="Rb58b3a6cb6f345fa" /><Relationship Type="http://schemas.openxmlformats.org/officeDocument/2006/relationships/notesSlide" Target="/ppt/notesSlides/notesSlide25.xml" Id="Rc726816a354f488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2119effe0945b1" /><Relationship Type="http://schemas.openxmlformats.org/officeDocument/2006/relationships/image" Target="/ppt/media/image17.png" Id="Ra11df1a9c95e425d" /><Relationship Type="http://schemas.openxmlformats.org/officeDocument/2006/relationships/notesSlide" Target="/ppt/notesSlides/notesSlide26.xml" Id="R680f803b7811494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ef2b4112044101" /><Relationship Type="http://schemas.openxmlformats.org/officeDocument/2006/relationships/image" Target="/ppt/media/image18.png" Id="R1c2267bad91243e7" /><Relationship Type="http://schemas.openxmlformats.org/officeDocument/2006/relationships/notesSlide" Target="/ppt/notesSlides/notesSlide27.xml" Id="Rb97df7840cd14f3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3c8525e024a36" /><Relationship Type="http://schemas.openxmlformats.org/officeDocument/2006/relationships/image" Target="/ppt/media/image19.png" Id="R413413b8bee043d9" /><Relationship Type="http://schemas.openxmlformats.org/officeDocument/2006/relationships/notesSlide" Target="/ppt/notesSlides/notesSlide28.xml" Id="R32002ad48104451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e3ca3941d34fbb" /><Relationship Type="http://schemas.openxmlformats.org/officeDocument/2006/relationships/image" Target="/ppt/media/image20.png" Id="R0479fa5b0d9547b7" /><Relationship Type="http://schemas.openxmlformats.org/officeDocument/2006/relationships/notesSlide" Target="/ppt/notesSlides/notesSlide29.xml" Id="R5dadacb6b45f4de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c0f86992a434a" /><Relationship Type="http://schemas.openxmlformats.org/officeDocument/2006/relationships/image" Target="/ppt/media/image21.png" Id="Rc806b368fd474166" /><Relationship Type="http://schemas.openxmlformats.org/officeDocument/2006/relationships/notesSlide" Target="/ppt/notesSlides/notesSlide30.xml" Id="Rcfb6163cb8c54c7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b164173694806" /><Relationship Type="http://schemas.openxmlformats.org/officeDocument/2006/relationships/notesSlide" Target="/ppt/notesSlides/notesSlide31.xml" Id="R43ef234afeea4ab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e675597ae44906" /><Relationship Type="http://schemas.openxmlformats.org/officeDocument/2006/relationships/image" Target="/ppt/media/image22.png" Id="Rfa71a92486b94f60" /><Relationship Type="http://schemas.openxmlformats.org/officeDocument/2006/relationships/notesSlide" Target="/ppt/notesSlides/notesSlide32.xml" Id="R78c394e45e644a4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372d945287418a" /><Relationship Type="http://schemas.openxmlformats.org/officeDocument/2006/relationships/image" Target="/ppt/media/image23.png" Id="R3dab110f31c7409a" /><Relationship Type="http://schemas.openxmlformats.org/officeDocument/2006/relationships/notesSlide" Target="/ppt/notesSlides/notesSlide33.xml" Id="R81070acb9686492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688c9802b42e2" /><Relationship Type="http://schemas.openxmlformats.org/officeDocument/2006/relationships/image" Target="/ppt/media/image24.png" Id="R566639273ea94075" /><Relationship Type="http://schemas.openxmlformats.org/officeDocument/2006/relationships/notesSlide" Target="/ppt/notesSlides/notesSlide34.xml" Id="R2891a17e08b64a2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1de95a5384cc9" /><Relationship Type="http://schemas.openxmlformats.org/officeDocument/2006/relationships/image" Target="/ppt/media/image25.png" Id="R2f166d7b5ef74a2d" /><Relationship Type="http://schemas.openxmlformats.org/officeDocument/2006/relationships/notesSlide" Target="/ppt/notesSlides/notesSlide35.xml" Id="R3d5fb183ab9f4b6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ef76ec4ff46d3" /><Relationship Type="http://schemas.openxmlformats.org/officeDocument/2006/relationships/image" Target="/ppt/media/image26.png" Id="R52ee12bc5cff4a02" /><Relationship Type="http://schemas.openxmlformats.org/officeDocument/2006/relationships/notesSlide" Target="/ppt/notesSlides/notesSlide36.xml" Id="R75206a6a3e3548c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a7ea7fa254e8d" /><Relationship Type="http://schemas.openxmlformats.org/officeDocument/2006/relationships/image" Target="/ppt/media/image13.jpeg" Id="R07d37f46fcd14e39" /><Relationship Type="http://schemas.openxmlformats.org/officeDocument/2006/relationships/notesSlide" Target="/ppt/notesSlides/notesSlide37.xml" Id="R9e841a450c75434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32f30f94145d7" /><Relationship Type="http://schemas.openxmlformats.org/officeDocument/2006/relationships/image" Target="/ppt/media/image27.png" Id="R59fc7ef8f4204432" /><Relationship Type="http://schemas.openxmlformats.org/officeDocument/2006/relationships/notesSlide" Target="/ppt/notesSlides/notesSlide38.xml" Id="Rb1f49bc182bf4f23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be11b3c6ec429f" /><Relationship Type="http://schemas.openxmlformats.org/officeDocument/2006/relationships/image" Target="/ppt/media/image28.png" Id="R51be42601e4a4e44" /><Relationship Type="http://schemas.openxmlformats.org/officeDocument/2006/relationships/notesSlide" Target="/ppt/notesSlides/notesSlide39.xml" Id="Rd989c710d21d42f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6a465075af4dae" /><Relationship Type="http://schemas.openxmlformats.org/officeDocument/2006/relationships/image" Target="/ppt/media/image29.png" Id="R6d2c10ad30354c0e" /><Relationship Type="http://schemas.openxmlformats.org/officeDocument/2006/relationships/notesSlide" Target="/ppt/notesSlides/notesSlide40.xml" Id="Rc1390bf7f6ff4341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a60372105d4812" /><Relationship Type="http://schemas.openxmlformats.org/officeDocument/2006/relationships/notesSlide" Target="/ppt/notesSlides/notesSlide41.xml" Id="Rb8a4b76720a144f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eb9c667efe4a93" /><Relationship Type="http://schemas.openxmlformats.org/officeDocument/2006/relationships/image" Target="/ppt/media/image30.png" Id="Rde088a2630784c89" /><Relationship Type="http://schemas.openxmlformats.org/officeDocument/2006/relationships/notesSlide" Target="/ppt/notesSlides/notesSlide42.xml" Id="R2969c5f1968d460e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cf49b4325742e5" /><Relationship Type="http://schemas.openxmlformats.org/officeDocument/2006/relationships/notesSlide" Target="/ppt/notesSlides/notesSlide43.xml" Id="R6ebfafb3149b415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65569b947d43cd" /><Relationship Type="http://schemas.openxmlformats.org/officeDocument/2006/relationships/image" Target="/ppt/media/image31.png" Id="R364ffd1dd7b14f4f" /><Relationship Type="http://schemas.openxmlformats.org/officeDocument/2006/relationships/image" Target="/ppt/media/image32.png" Id="R559f10aa8ee348b1" /><Relationship Type="http://schemas.openxmlformats.org/officeDocument/2006/relationships/notesSlide" Target="/ppt/notesSlides/notesSlide44.xml" Id="R2db8eeb942074504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e3880a2e145c4" /><Relationship Type="http://schemas.openxmlformats.org/officeDocument/2006/relationships/image" Target="/ppt/media/image33.png" Id="Rbd999dbf38f044c5" /><Relationship Type="http://schemas.openxmlformats.org/officeDocument/2006/relationships/image" Target="/ppt/media/image34.png" Id="R902cedf0b4e64a2d" /><Relationship Type="http://schemas.openxmlformats.org/officeDocument/2006/relationships/notesSlide" Target="/ppt/notesSlides/notesSlide45.xml" Id="R4d32f0ea1f06465f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3799f1ba2349e5" /><Relationship Type="http://schemas.openxmlformats.org/officeDocument/2006/relationships/image" Target="/ppt/media/image35.png" Id="R76a6df659f314e4c" /><Relationship Type="http://schemas.openxmlformats.org/officeDocument/2006/relationships/notesSlide" Target="/ppt/notesSlides/notesSlide46.xml" Id="Rd597d65701284575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4d6c6fffc4050" /><Relationship Type="http://schemas.openxmlformats.org/officeDocument/2006/relationships/image" Target="/ppt/media/image36.png" Id="R725517c33e7744c5" /><Relationship Type="http://schemas.openxmlformats.org/officeDocument/2006/relationships/image" Target="/ppt/media/image37.png" Id="Re3222a3747884477" /><Relationship Type="http://schemas.openxmlformats.org/officeDocument/2006/relationships/notesSlide" Target="/ppt/notesSlides/notesSlide47.xml" Id="R80e80a06a9fa407b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6c6b916da841a0" /><Relationship Type="http://schemas.openxmlformats.org/officeDocument/2006/relationships/image" Target="/ppt/media/image38.png" Id="R9c6eead1a57b4932" /><Relationship Type="http://schemas.openxmlformats.org/officeDocument/2006/relationships/notesSlide" Target="/ppt/notesSlides/notesSlide48.xml" Id="R74f15161cce44c7f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8f9ae14624ee3" /><Relationship Type="http://schemas.openxmlformats.org/officeDocument/2006/relationships/image" Target="/ppt/media/image39.png" Id="Raba83d4f1d1e44f1" /><Relationship Type="http://schemas.openxmlformats.org/officeDocument/2006/relationships/image" Target="/ppt/media/image40.png" Id="R4d04b69243b944fe" /><Relationship Type="http://schemas.openxmlformats.org/officeDocument/2006/relationships/notesSlide" Target="/ppt/notesSlides/notesSlide49.xml" Id="R51ad810945a14d8c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b410b722646be" /><Relationship Type="http://schemas.openxmlformats.org/officeDocument/2006/relationships/image" Target="/ppt/media/image41.png" Id="Re69754ca10c14990" /><Relationship Type="http://schemas.openxmlformats.org/officeDocument/2006/relationships/notesSlide" Target="/ppt/notesSlides/notesSlide50.xml" Id="Rff10ffa000ff4154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a8808ea7c47b2" /><Relationship Type="http://schemas.openxmlformats.org/officeDocument/2006/relationships/notesSlide" Target="/ppt/notesSlides/notesSlide51.xml" Id="R444e68e404de4d57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6928640abb4ea6" /><Relationship Type="http://schemas.openxmlformats.org/officeDocument/2006/relationships/notesSlide" Target="/ppt/notesSlides/notesSlide52.xml" Id="R0c614bcce95642c6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0d838159d34c64" /><Relationship Type="http://schemas.openxmlformats.org/officeDocument/2006/relationships/notesSlide" Target="/ppt/notesSlides/notesSlide53.xml" Id="R15c2b2caab6c4f4c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10c07c770a4135" /><Relationship Type="http://schemas.openxmlformats.org/officeDocument/2006/relationships/notesSlide" Target="/ppt/notesSlides/notesSlide54.xml" Id="Rf194f9899e354b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E11EE4-E8C6-415C-BCE5-79AB3FC7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66750"/>
            <a:ext cx="666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云上订货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FF635-C287-436E-ADC0-9BAFCE034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1885950"/>
            <a:ext cx="71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8A5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7B965D-6285-4D01-936D-8ACA299C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766762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45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茶叶茶具行业</a:t>
            </a:r>
          </a:p>
          <a:p xmlns:a="http://schemas.openxmlformats.org/drawingml/2006/main">
            <a:pPr>
              <a:buNone/>
              <a:defRPr sz="45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订货系统解决方案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C877EE-FE72-454D-B7EA-3DD37A4F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05375"/>
            <a:ext cx="7572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从选茶配器，到渠道订货与客户对账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949FDB-5E02-4188-85B6-2AE2D684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24525"/>
            <a:ext cx="704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茶叶经销 · 茶叶门店 · 茶馆茶空间 · 茶器零售 · 企业茶礼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26C37A-8143-47C8-850D-4205C7F14F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af38c1d7964366"/>
          <a:srcRect xmlns:a="http://schemas.openxmlformats.org/drawingml/2006/main" l="2640" t="0" r="26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63000" y="1219200"/>
            <a:ext cx="5810250" cy="61341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269A3-715A-490A-8996-3FF5ABBB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743825"/>
            <a:ext cx="523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2026.09</a:t>
            </a:r>
          </a:p>
        </p:txBody>
      </p:sp>
      <p:sp>
        <p:nvSpPr>
          <p:cNvPr id="1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A975986C-7D8C-4F83-9614-1667E106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150000"/>
            <a:ext cx="7500000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rPr>
              <a:t>商品形态示意，规格与交易信息以企业资料为准。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20424127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53F460A-580D-4BF6-B1A9-B52091A1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行业理解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85D8D7-16CA-4C0D-85C1-A6D21D95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965D6E-8FCC-4F82-A84F-1F56228D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围绕茶生意的六条功能主线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66924C-A01D-4389-85FD-B26B96043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茶叶卖的是差异，茶器卖的是搭配，渠道经营更需要订单和账款可追溯。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38F37B-7B1F-4E5B-961A-CB9D15BD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59B35-1570-4FA7-9183-A490128B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209800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产区、茶类、年份与等级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4AACA2-B64A-4D59-ACC5-3A12513F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209800"/>
            <a:ext cx="3810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分类 + 商品编号 + 规格资料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0373B1-E211-490D-ABE8-56048498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2209800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把同名不同茶、同茶不同包装分清楚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911B3D-59C5-4012-90DC-312418D1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33700"/>
            <a:ext cx="13096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8E53D2-2A12-4F28-867F-3D2D169C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33DAB5-9490-459E-B50E-BABF340C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105150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小盒、罐、饼、整件并存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571AFB-7A07-4895-BF7F-DD233FF65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105150"/>
            <a:ext cx="3810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计价单位 + 包装规格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B7BA58-4ABF-4E93-B890-13AC539C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3105150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客户知道买多少，仓库知道发什么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DD756-BEED-449F-86D6-3E79BAED6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29050"/>
            <a:ext cx="13096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BBC6BE-AF34-4032-A45F-DDD56429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ADA19-0762-4549-8C7C-07E2C8306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00500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批发、门店、茶馆价格不同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2DC589-31B1-4FD6-9A88-EDBB0624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000500"/>
            <a:ext cx="3810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客户分层 + 客户报价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474129-0BA0-440F-8DE5-03552785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4000500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把渠道政策落到具体客户与商品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65119B-B2DF-4F6E-B0AF-A5249C08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24400"/>
            <a:ext cx="13096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F31EC5-79D8-4C0D-A50C-CFC190287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95850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542C87-8D4B-45F3-BD04-B3346EAE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95850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新茶尝鲜、补货复购与节庆茶礼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7C791A-5AB6-4879-8B72-621DE6900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895850"/>
            <a:ext cx="3810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行业商城 + 套餐 + 定向营销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2EFA57-7747-42AD-A563-A214C382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4895850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优惠券、口粮茶买赠与茶礼套餐各有用途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3C6FBF-1A8F-4602-890E-35B2F63A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19750"/>
            <a:ext cx="13096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11AD71-C9E9-4E9C-94F5-FCD319A9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91200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7D87C3-38B4-4DD8-9F8C-CA4FE5450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791200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多门店、多客户集中配货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2A553A-E4FC-4DCF-8116-613A2335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791200"/>
            <a:ext cx="3810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订单核准 + 汇总 + 库存采购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77A5E85-E2B8-4105-971F-F21189B1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5791200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以实际订单组织备货，不凭印象囤货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12F51A7-4AF9-42E4-86D3-F3FF6075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515100"/>
            <a:ext cx="13096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A32A15-B1A1-44FB-BCF8-9B63050F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686550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68648CE-DD80-433E-A9FD-86BF1F69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686550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赊销、退补货与老板外出经营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58940B6-1418-4AA4-A8DF-1F6BF468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686550"/>
            <a:ext cx="3810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客户对账 + 手机管理端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7CD3172-4B6D-4D3C-9312-EC9D091E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6686550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订单、货与账在同一套系统内衔接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8B5B0E2-C38A-4AE7-95BC-343A2BB4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7410450"/>
            <a:ext cx="13096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9264908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E00205-9690-479B-8730-1EA642DA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茶叶茶具行业货盘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1A5982-F641-4D69-8CBC-3146C3E3C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C3AB1-A2D7-4A65-9D13-1F73ABEA8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不同茶业态，订货重点不同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5FBEE-B344-4140-9B25-AE660C62E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同一套系统，通过分类、客户类型、价格和订单流程匹配不同经营方式。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238CB5-A28A-4E6B-ADB4-C0925B57F7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5b2580962c4379"/>
          <a:stretch xmlns:a="http://schemas.openxmlformats.org/drawingml/2006/main"/>
        </p:blipFill>
        <p:spPr>
          <a:xfrm xmlns:a="http://schemas.openxmlformats.org/drawingml/2006/main">
            <a:off x="609600" y="2252663"/>
            <a:ext cx="3305175" cy="33051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6049CC-0517-420A-91D2-7910C886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72175"/>
            <a:ext cx="3305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51A399-8E9B-45D6-9E1E-D66E0A54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3305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茶叶与陈皮经销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6F48F9-CD91-4160-93B9-2E034A41E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0375"/>
            <a:ext cx="33051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按茶类、产区和包装建档；多渠道分层报价，整件或零箱补货。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A9ACE1F-3048-4E79-B273-6EA7B5599D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1181bf82641fd"/>
          <a:stretch xmlns:a="http://schemas.openxmlformats.org/drawingml/2006/main"/>
        </p:blipFill>
        <p:spPr>
          <a:xfrm xmlns:a="http://schemas.openxmlformats.org/drawingml/2006/main">
            <a:off x="4181475" y="2252663"/>
            <a:ext cx="3305175" cy="33051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A3CD13-8B06-408C-8F01-78701673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5972175"/>
            <a:ext cx="3305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F8C4C8-67AC-414A-B492-4E1B25C1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6191250"/>
            <a:ext cx="3305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茶叶零售与连锁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C85D5C-9B9F-4704-ACE5-58766023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6810375"/>
            <a:ext cx="33051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当季茶与常销茶并行；门店按需补货，经营总部集中跟进。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9F39C3B-0D2F-427A-8074-1C2BAB828B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b4d02f03a14848"/>
          <a:stretch xmlns:a="http://schemas.openxmlformats.org/drawingml/2006/main"/>
        </p:blipFill>
        <p:spPr>
          <a:xfrm xmlns:a="http://schemas.openxmlformats.org/drawingml/2006/main">
            <a:off x="7753350" y="2252663"/>
            <a:ext cx="3305175" cy="3305175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8FB4ED-01AA-4DA1-B88A-1F8A07B5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5972175"/>
            <a:ext cx="3305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8520F1-8A1A-420D-9274-CD6A7AB6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6191250"/>
            <a:ext cx="3305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茶馆与茶空间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DFC8B9-1656-498E-907F-0C2147B61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6810375"/>
            <a:ext cx="33051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口粮茶周期补货；茶席耗材、盖碗和品茗杯一起采购。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5CADB5E-AE59-44F7-870B-77771A460A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7ea6d58d0542ca"/>
          <a:stretch xmlns:a="http://schemas.openxmlformats.org/drawingml/2006/main"/>
        </p:blipFill>
        <p:spPr>
          <a:xfrm xmlns:a="http://schemas.openxmlformats.org/drawingml/2006/main">
            <a:off x="11325225" y="2252663"/>
            <a:ext cx="3305175" cy="33051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E51858-2CB7-44A2-8AFA-E12A88096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5972175"/>
            <a:ext cx="3305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37313E-CD04-4A6C-BF44-2D35B0054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6191250"/>
            <a:ext cx="3305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茶器零售与企业茶礼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902B75-71F7-4CBE-94C5-8B48A8C6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6810375"/>
            <a:ext cx="33051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成套选配与预算报价；茶礼大单单独核准交期、金额与收货信息。</a:t>
            </a:r>
          </a:p>
        </p:txBody>
      </p:sp>
      <p:sp>
        <p:nvSpPr>
          <p:cNvPr id="38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202EEA34-12B4-43B8-8731-2FB8342C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06500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rPr>
              <a:t>商品形态示意，规格与交易信息以企业资料为准。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6266284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AB0875B-0140-4E18-AA81-EDDDD2965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行业业态与功能匹配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1CCBAA-9660-45A4-914F-F023B160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3A4AB3-3A23-49BB-8BF2-6AAC5BC8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六类茶业态，分别配置经营重点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F30C0-130D-4AF8-9EA0-5F648A57A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分类共享，客户价格、商品组合与跟单节奏按业态区分。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2C584-21F9-41C3-83ED-39EABCFA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526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茶叶经销与区域分销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F55E47-C1E0-4DE5-A9DC-5E556425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1526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大货补仓、混批订货、渠道分层报价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F98C34-3958-4220-B8B3-0B1A7A87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526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客户报价、订货单与按商品汇总承接口头报单。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72394C-6F72-4543-8C0A-BBF729B43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14650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D43724-5E2A-4668-83EF-7E6B91D70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57525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茶叶门店与连锁采购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A8D687-9F80-442C-8C31-E43AA0E5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057525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当季新茶与日常口粮茶并行补货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E63813-D7B7-4E49-B767-C7BA449B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057525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分类、经营专区和门店促销衔接上新与复购。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063EFF-71FC-4600-BA46-25B7511F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83F7B1-BA17-48C2-B461-C8F45E5D8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624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茶馆、茶楼与茶空间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CAF5BF-F97D-4878-A4D3-D39E7F19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9624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常用茶周期补货，杯具耗损及时补配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3A1925-8C04-48CA-A637-410BC593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9624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口粮买赠、茶席套餐与手机查货配合补货。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224500-4A2B-447C-A155-C2FD0CE8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24400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4E74C9-9FBD-499F-B828-DA329B56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67275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茶器店与茶生活集合店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D67130-9E02-4627-AE38-DF1C5980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867275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单件补配与整套采购并存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F58176-5E2F-4A3F-AA4E-5ECDD18F1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867275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款式、材质和容量资料配合茶器商品券。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A29733-AD2D-4F18-9151-7C3D9B10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292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B12A6C-22A9-4CDC-91BD-168DA266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721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企业茶礼与团购服务商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F98866-F8B6-4459-B8EA-266CDB9D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57721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预算报价、集中备货、约定交期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360BE6-E9B9-4A6C-B9A7-85BD43A0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7721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茶礼套餐列清组成，大单核准数量与金额。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251585-3313-4417-A503-797B97B6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34150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561D2B-A094-4BB2-A348-AC9DE9C1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677025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酒店接待与电商分销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69D850-1833-455B-A828-CD3EC1D4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6677025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接待茶包、热销单品小批量补充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31277B-1099-4A0A-83C1-1977BCC2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677025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客户分组报价、手机跟单与客户账款记录。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52662A-E61D-4F8E-83D9-132806007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4390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178779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6FD06A7-56A0-41D0-8C14-C8CBE107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经营闭环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F219A-2289-4340-9673-17854D0D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1FC71E-4968-4107-A996-91D6B2A6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用一条订单主线，连接前台选品与后台经营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1502E9-EC55-40E6-88DE-ED671C9D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客户看到的是茶与器，企业管理的是规格、价格、库存、交付和账款。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DC2713-6194-4EC5-ADA7-DF382EED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1943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E3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EE55C-2024-400A-8805-D61DA373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3F4724-E725-400B-B9D2-EEC41AA7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选品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7EAB63-4CC6-4C41-BA42-9878321A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19621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商城展示</a:t>
            </a:r>
          </a:p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分类与实物图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B316A2-4261-4960-8231-8DC875AB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3190875"/>
            <a:ext cx="381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0678BA-1F7F-4BF2-8096-7E3996D2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838450"/>
            <a:ext cx="1943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8A5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4C4DAC-D97D-45EA-A650-3235582D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20980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1EC65-5C97-4159-ABAE-F4E5F6CD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21945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订货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D0068A-C668-467D-9AA0-B5188A18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286250"/>
            <a:ext cx="19621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客户下单</a:t>
            </a:r>
          </a:p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业务员代客下单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24BD62-2FC0-4AE0-8A9F-54081C06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3190875"/>
            <a:ext cx="381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C003CD-9C30-44A1-B90C-9BF2423B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38450"/>
            <a:ext cx="1943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E3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19C458-447D-4E2F-939E-8DD4BFC3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43DA3A-3415-4BDA-9BAC-373C0ED4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核准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49415A-D76A-4EAD-B552-B59BCB6E4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86250"/>
            <a:ext cx="19621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核对商品和金额</a:t>
            </a:r>
          </a:p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确认收货与交期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3E896B-CE22-4B2A-94D3-E1EF5DB04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3190875"/>
            <a:ext cx="381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A13913-DF11-4DAD-A033-4CFA257C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838450"/>
            <a:ext cx="1943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8A58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D47BE9-9FCE-4687-AF10-2FB1AB5B6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20980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09466F-E00E-4DF4-905D-B6E25B63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21945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备货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92F82E-F213-4317-9955-C69B6616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86250"/>
            <a:ext cx="19621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库存与采购参考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E2A7AD-D7F5-40BC-AFDF-F0D92D49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9775" y="3190875"/>
            <a:ext cx="381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4C81A6-52AE-46B1-BD11-5D5F6213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838450"/>
            <a:ext cx="1943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3E32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FCDD7D-EF84-46D4-B7FA-30FC3529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20980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B39902-6B27-430B-A69D-126B95EFD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21945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交付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1886BA-F16C-4B54-8FDB-2C311C66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286250"/>
            <a:ext cx="19621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仓库出入库</a:t>
            </a:r>
          </a:p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发货与售后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FB7D12-6754-4D99-AB26-450BE418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91975" y="3190875"/>
            <a:ext cx="381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F954B1-40FD-4579-BDBB-831509FE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20600" y="2838450"/>
            <a:ext cx="1943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8A58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4787767-83FB-4FDD-997C-2C80DC16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20600" y="220980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244105-0D2C-4C12-A40F-E81A69BD0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20600" y="321945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对账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764077F-5AD2-48BE-BDBD-108C91DA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20600" y="4286250"/>
            <a:ext cx="19621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核对往来明细</a:t>
            </a:r>
          </a:p>
          <a:p xmlns:a="http://schemas.openxmlformats.org/drawingml/2006/main">
            <a:pPr>
              <a:buNone/>
              <a:def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收款与账款跟进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B519F51-D885-4D6B-B745-9AF5723A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FBE9BF7-17E2-4FBA-BB9D-C6997906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业务规则先统一，再把日常补货、旺季茶礼和茶器配货纳入同一套协作流程。</a:t>
            </a:r>
          </a:p>
        </p:txBody>
      </p:sp>
    </p:spTree>
    <p:extLst>
      <p:ext uri="{BB962C8B-B14F-4D97-AF65-F5344CB8AC3E}">
        <p14:creationId xmlns:p14="http://schemas.microsoft.com/office/powerpoint/2010/main" val="6349159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EC8131-1F31-4A8F-AFDD-E26F972E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5DCB6A-53F0-4D06-962A-2E9B6584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BAB68C-7E61-4021-B37E-709BD34F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16 个一级分类，让茶与器都能快速找到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524C20-816C-411E-BFB6-858893DF2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茶叶按品类划分，陈皮与小青柑单列，泡茶器具、茶配和套组分开管理。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11EC4F-8C1F-43B2-A622-BA53B90E22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1e3d4205c04c82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79E75F-4DC8-423A-86EC-3DA96840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7BCB18-9C6C-4F6A-85BC-1CCE304F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避免把茶叶、茶器和所有礼盒混在一个大分类中；茶礼可用商城专区组织，不破坏基础类目。</a:t>
            </a:r>
          </a:p>
        </p:txBody>
      </p:sp>
    </p:spTree>
    <p:extLst>
      <p:ext uri="{BB962C8B-B14F-4D97-AF65-F5344CB8AC3E}">
        <p14:creationId xmlns:p14="http://schemas.microsoft.com/office/powerpoint/2010/main" val="4327152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9DB584-0E96-4223-8876-E449756A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分类与选品组织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08FD2-460D-473F-ABBB-21418A36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50C9AB-7A9A-4BD1-8D68-E4EEC4C7B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基础分类保持清楚，经营专区灵活组合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66632-2EC8-40B3-B31F-05AA536E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16 个一级分类对应稳定货盘；新茶、口粮茶、茶席与茶礼通过商城专区重新组合。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9114BE-7042-4A10-88FC-0871C4FA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098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传统茶类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427532-F19F-4DB4-B2A9-0C1108A5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09800"/>
            <a:ext cx="5619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绿茶 · 红茶 · 乌龙茶 · 白茶</a:t>
            </a:r>
          </a:p>
          <a:p xmlns:a="http://schemas.openxmlformats.org/drawingml/2006/main">
            <a:pPr>
              <a:buNone/>
              <a:def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普洱茶 · 黑茶 · 茉莉花茶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11AE7-34E5-4EF0-9879-59E8C311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209800"/>
            <a:ext cx="4476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先选茶类，再核对年份、产区与包装。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F130ED-E2D5-4B11-95FD-F303CB9F9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242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C8EA87-9CFD-4FA4-B527-36837E68A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528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陈皮与调饮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06CFCD-C98F-4AF3-B8BD-C5BC2EF4F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552825"/>
            <a:ext cx="5619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陈皮及柑皮 · 小青柑</a:t>
            </a:r>
          </a:p>
          <a:p xmlns:a="http://schemas.openxmlformats.org/drawingml/2006/main">
            <a:pPr>
              <a:buNone/>
              <a:def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陈皮拼配茶 · 花草调饮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4D1B8E-3D7A-4B52-96E7-628F14C11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552825"/>
            <a:ext cx="4476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陈皮原料、柑茶与调饮茶各有明确入口。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32EE5B-9AC1-43DF-8ACE-E10A8B235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67250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C7E8B3-4C88-45C3-9CF7-44481382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泡茶与品饮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D84AD3-B651-43ED-A9DD-8876A3C6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95850"/>
            <a:ext cx="5619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泡茶壶盖碗 · 品茗杯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AFB5B9-A873-4C13-8CF9-7BA1064B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895850"/>
            <a:ext cx="4476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按材质、容量与款式区分，方便补配。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C48A43-53E9-4658-8052-A13F2E98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102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C696BB-ADD4-4543-B029-5ECBEE68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388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茶席与成套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59850D-81C4-4C33-98F0-30391F55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6238875"/>
            <a:ext cx="5619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茶盘与茶配 · 焖茶便携杯 · 茶具套组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ADB5FE-7904-4BAD-BBBD-2549B3F6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6238875"/>
            <a:ext cx="4476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茶席配件、便携用具与整套采购分开选。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415188-1135-4540-A919-F5C45C13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353300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6385454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EA18AD-9636-44E7-9CD3-F72B2BF1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9096F-C011-4D65-92B7-9B7FB1C1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19DAAC-9498-4634-9A74-4941FE65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用清晰商品资料，替代口头描述和零散相册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FCCADC-014F-43E1-AE11-295B5BAE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陈皮白茶、小青柑、焖茶器等形成可检索目录；图片、库存与价格为业务演示。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A8668F-AA45-433D-B810-DB80B8D4B5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588d426be4a51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E5C821-355C-47E0-87D6-2A385045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4DD1F2-9E7D-40F6-8AD0-DDBEDD9F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商品名称 + 编号 + 图片 + 包装规格 + 订货单位，成为选品和复购的共同依据。</a:t>
            </a:r>
          </a:p>
        </p:txBody>
      </p:sp>
    </p:spTree>
    <p:extLst>
      <p:ext uri="{BB962C8B-B14F-4D97-AF65-F5344CB8AC3E}">
        <p14:creationId xmlns:p14="http://schemas.microsoft.com/office/powerpoint/2010/main" val="14825438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662D6B-2C7C-4C79-93E6-31933F592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EF4D9B-8CC8-41C7-90C2-A1D5979B3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B66C0E-651A-417A-ABFF-F26F9006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包装与计价单位，要写在客户看得到的地方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D4D601-D316-42D8-80AA-1BD34099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例如：陈皮白茶 105g/盒（3.5g×30包）；客户按盒计价，包数与净含量同时说明。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9F4B3A-F9AB-43E5-A479-7421E9F252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4930c026d4c83"/>
          <a:stretch xmlns:a="http://schemas.openxmlformats.org/drawingml/2006/main"/>
        </p:blipFill>
        <p:spPr>
          <a:xfrm xmlns:a="http://schemas.openxmlformats.org/drawingml/2006/main">
            <a:off x="2959768" y="2085975"/>
            <a:ext cx="9320463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4C008-9234-4278-9EFF-92D136B5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FFF22F-2EC6-4BF2-98D2-5DD77A00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净含量、盒内包数与订货盒数分别表达，减少茶馆、酒店采购的数量歧义。</a:t>
            </a:r>
          </a:p>
        </p:txBody>
      </p:sp>
    </p:spTree>
    <p:extLst>
      <p:ext uri="{BB962C8B-B14F-4D97-AF65-F5344CB8AC3E}">
        <p14:creationId xmlns:p14="http://schemas.microsoft.com/office/powerpoint/2010/main" val="5145947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7A4FC7-F3C8-48E4-BFBE-EE59EAF3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茶叶茶具行业货盘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3B4F0B-A5D6-4737-AC54-2019DDFC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05D47D-FFCC-4D8F-AE95-EF36EC12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年份、产区与茶类资料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DFFD26-76D5-43A8-BB1E-4325797F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商品资料让客户确认具体茶品，减少同名茶、不同包装之间的复购误差。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C8E2F-A6AD-4397-A9E9-4A3327197D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53c32a208a4fc9"/>
          <a:stretch xmlns:a="http://schemas.openxmlformats.org/drawingml/2006/main"/>
        </p:blipFill>
        <p:spPr>
          <a:xfrm xmlns:a="http://schemas.openxmlformats.org/drawingml/2006/main">
            <a:off x="1095375" y="2143125"/>
            <a:ext cx="3524250" cy="3524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9F0DCD-1BCC-4917-A907-09C903EC0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72175"/>
            <a:ext cx="4495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93B94-E971-4954-B820-D2D7AC58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495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年份资料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A0C39-C26B-4CAF-BDA8-3745D6FF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0375"/>
            <a:ext cx="4495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陈皮年份以供应商标签与随货资料为准，与采购入库时间分别记录。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EEEC95-88D5-4F83-B633-11ED5CAA81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c2869dbd4244c8"/>
          <a:stretch xmlns:a="http://schemas.openxmlformats.org/drawingml/2006/main"/>
        </p:blipFill>
        <p:spPr>
          <a:xfrm xmlns:a="http://schemas.openxmlformats.org/drawingml/2006/main">
            <a:off x="5857875" y="2143125"/>
            <a:ext cx="3524250" cy="35242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099FA-1B66-43E4-AC1A-8196600BE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972175"/>
            <a:ext cx="4495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43883A-E3A5-432C-8864-BB0C53F2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191250"/>
            <a:ext cx="4495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产区与品种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168775-E3AE-4252-A881-78EEA432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810375"/>
            <a:ext cx="4495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武夷肉桂、水仙分别建档，安溪铁观音按实际商品编号管理。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17D253-08D5-4FD3-9B39-5F0A17EFDA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b6fc1e253e4fa8"/>
          <a:stretch xmlns:a="http://schemas.openxmlformats.org/drawingml/2006/main"/>
        </p:blipFill>
        <p:spPr>
          <a:xfrm xmlns:a="http://schemas.openxmlformats.org/drawingml/2006/main">
            <a:off x="10620375" y="2143125"/>
            <a:ext cx="3524250" cy="35242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259F67-99AF-48D6-9DB2-DAC8D16AE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5972175"/>
            <a:ext cx="4495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5070C5-6B46-4475-9FE2-88041D73B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6191250"/>
            <a:ext cx="4495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茶类与形态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B0BDA-DED4-4586-97E5-1109F483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6810375"/>
            <a:ext cx="4495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白茶茶饼、普洱生熟、散茶及袋泡茶按实际商品区别管理。</a:t>
            </a:r>
          </a:p>
        </p:txBody>
      </p:sp>
      <p:sp>
        <p:nvSpPr>
          <p:cNvPr id="30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E28D7A5A-8BE0-41F4-988E-8C28364B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06500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rPr>
              <a:t>商品形态示意，规格与交易信息以企业资料为准。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9193374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58CDE2-EEE9-49BC-93DB-37C4B3E4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茶叶茶具行业货盘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60B53F-475C-41BC-A30B-4E613370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902D67-7968-4108-B17A-F17EBDFE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茶器订货，更适合“单品补配 + 成套选配”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EFC046-EB8C-4FDF-A953-16706D3F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面向茶器店、茶馆、酒店与茶空间，强调商品配套关系和规格确认。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87DE9D-6715-4158-8E33-43545052AB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c35f53a9146e8"/>
          <a:stretch xmlns:a="http://schemas.openxmlformats.org/drawingml/2006/main"/>
        </p:blipFill>
        <p:spPr>
          <a:xfrm xmlns:a="http://schemas.openxmlformats.org/drawingml/2006/main">
            <a:off x="609600" y="2252663"/>
            <a:ext cx="3305175" cy="33051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03BC5-36A8-42DA-B1F8-A368F6C4D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72175"/>
            <a:ext cx="3305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53DEF4-DA23-46EF-9A50-429D2E44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3305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单件补配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6CE2DD-BF03-4459-AC3E-FE90EC6C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0375"/>
            <a:ext cx="33051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盖碗、单壶按材质、容量和款式建档；破损补配可快速定位。</a:t>
            </a:r>
          </a:p>
        </p:txBody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7AF2637-B16C-4745-A662-3B118FBCD1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c4924dbdb34120"/>
          <a:stretch xmlns:a="http://schemas.openxmlformats.org/drawingml/2006/main"/>
        </p:blipFill>
        <p:spPr>
          <a:xfrm xmlns:a="http://schemas.openxmlformats.org/drawingml/2006/main">
            <a:off x="4181475" y="2252663"/>
            <a:ext cx="3305175" cy="33051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E637EB-AB88-4DBD-84CC-ACFF97CB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5972175"/>
            <a:ext cx="3305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949E8A-D416-45FA-AE9B-FBA6D9FF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6191250"/>
            <a:ext cx="3305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品茗杯选配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CCC40D-02CB-466A-8732-15F452B8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6810375"/>
            <a:ext cx="33051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杯型、釉色与套数需求写清楚；单杯与整套分开计价。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9C8F7DC-942F-46C4-AB21-DB4EA27A7C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5f022f5d741d3"/>
          <a:stretch xmlns:a="http://schemas.openxmlformats.org/drawingml/2006/main"/>
        </p:blipFill>
        <p:spPr>
          <a:xfrm xmlns:a="http://schemas.openxmlformats.org/drawingml/2006/main">
            <a:off x="7753350" y="2252663"/>
            <a:ext cx="3305175" cy="3305175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8714A6-18D4-4221-A659-1AA266C0F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5972175"/>
            <a:ext cx="3305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6B879-AF89-4187-964A-25E9E762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6191250"/>
            <a:ext cx="3305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茶席配件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335613-85E1-41DE-8E68-E03C3B4A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6810375"/>
            <a:ext cx="33051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茶盘、茶漏、茶巾与茶荷</a:t>
            </a:r>
          </a:p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集中选配，减少漏配。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F625268-02E5-41CD-BFD2-1110433001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cc859d19d4062"/>
          <a:stretch xmlns:a="http://schemas.openxmlformats.org/drawingml/2006/main"/>
        </p:blipFill>
        <p:spPr>
          <a:xfrm xmlns:a="http://schemas.openxmlformats.org/drawingml/2006/main">
            <a:off x="11325225" y="2252663"/>
            <a:ext cx="3305175" cy="33051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465865-EA16-455E-9AE4-538F979E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5972175"/>
            <a:ext cx="3305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6A2967-E92E-4671-9EA2-D0160FD3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6191250"/>
            <a:ext cx="3305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整套采购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4503F2-F975-47D1-82BA-B8BE9FB3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6810375"/>
            <a:ext cx="33051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成套商品用“套”计价；套内包含哪些器具，应在详情中列清。</a:t>
            </a:r>
          </a:p>
        </p:txBody>
      </p:sp>
      <p:sp>
        <p:nvSpPr>
          <p:cNvPr id="38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3447BDB1-DC57-48DA-A6D6-D602DAD5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06500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>
                <a:solidFill>
                  <a:srgbClr val="627166"/>
                </a:solidFill>
                <a:latin typeface="Microsoft YaHei"/>
                <a:ea typeface="Microsoft YaHei"/>
                <a:cs typeface="Microsoft YaHei"/>
              </a:rPr>
              <a:t>商品形态示意，规格与交易信息以企业资料为准。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929075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C3522F-5ADF-4DF4-8EE3-71235E96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81917E-1168-411A-A477-20AD0DA3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8EE26-E64E-4A5B-A920-4C9767521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商品主图与明细同步，业务员、客户和仓库说同一种语言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34FAF1-549F-4EB4-A8E4-C39DFDDE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照片用于认货，规格用于确认，编号用于复购；示例货盘数量不代表客户历史经营规模。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4530CD-CBA9-49FA-B142-6241AA7730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376034ff674adb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7B74DB-84B4-478B-9222-F7566D72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EE17E-DF85-460E-A426-CEEF337F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照片用于认货，规格用于确认，编号用于复购；不依赖聊天记录反复辨认商品。</a:t>
            </a:r>
          </a:p>
        </p:txBody>
      </p:sp>
    </p:spTree>
    <p:extLst>
      <p:ext uri="{BB962C8B-B14F-4D97-AF65-F5344CB8AC3E}">
        <p14:creationId xmlns:p14="http://schemas.microsoft.com/office/powerpoint/2010/main" val="6549944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70C284-8FB8-473A-837B-AAEF34A01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行业风格商城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A4D73E-9C62-4271-B690-53E60E0B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C7CDE-B298-476A-84D1-BD6B33A4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把茶行业的选品逻辑，落实到 PC 订货商城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ACF679-B557-46FD-9302-1EFED379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墨绿、米白与茶金配色，搭配实拍茶器；分类导航和经营专区与后台商品直接关联。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CEF9A0-ADA5-435E-A9AF-8A54DDFDE6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5f1e0e8424920"/>
          <a:stretch xmlns:a="http://schemas.openxmlformats.org/drawingml/2006/main"/>
        </p:blipFill>
        <p:spPr>
          <a:xfrm xmlns:a="http://schemas.openxmlformats.org/drawingml/2006/main">
            <a:off x="3192780" y="2085975"/>
            <a:ext cx="885444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F21CF-D893-43C9-9B18-DDE2AC92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2EEC4-59FD-421F-838E-5501A639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客户先按茶类与用途找到商品，再查看规格和订货价格；商城装修服务于选品和下单。</a:t>
            </a:r>
          </a:p>
        </p:txBody>
      </p:sp>
    </p:spTree>
    <p:extLst>
      <p:ext uri="{BB962C8B-B14F-4D97-AF65-F5344CB8AC3E}">
        <p14:creationId xmlns:p14="http://schemas.microsoft.com/office/powerpoint/2010/main" val="12238192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F98C4A-45EB-48A6-996E-0ED004486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行业风格商城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11FC48-DCBE-421C-9C46-AD7351B8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D33A8F-DB34-4106-858A-14C6FA21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八个专区，兼顾茶品选购与茶席整配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6DEB98-8508-4D35-AB1D-E0EF80E4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清鲜茶香、岩骨花香、岁月茶藏、新会陈韵、陈皮茶事、轻饮日常、一器一味、茶席整配。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F5BCC-43B3-4818-AC01-5CA6FF4489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d2e5df125403b"/>
          <a:stretch xmlns:a="http://schemas.openxmlformats.org/drawingml/2006/main"/>
        </p:blipFill>
        <p:spPr>
          <a:xfrm xmlns:a="http://schemas.openxmlformats.org/drawingml/2006/main">
            <a:off x="3192780" y="2085975"/>
            <a:ext cx="885444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7BF2D7-2F80-417D-9AEC-F504E43A5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DE0F74-221E-4070-B6CC-92B52714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基础分类保持清楚；专题和陈列顺序可随新茶上新、茶礼旺季及门店补货节奏调整。</a:t>
            </a:r>
          </a:p>
        </p:txBody>
      </p:sp>
    </p:spTree>
    <p:extLst>
      <p:ext uri="{BB962C8B-B14F-4D97-AF65-F5344CB8AC3E}">
        <p14:creationId xmlns:p14="http://schemas.microsoft.com/office/powerpoint/2010/main" val="14657582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A0C44C-1F2F-4FE3-B4C8-8279E20C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ABFEBE-8E18-4532-B1CB-75A72232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87CA89-EEE3-449C-8F02-5FE624B7A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客户手机端：从认茶、选器到快速下单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A2F3C-77EA-4A0E-8383-C97D2E39CA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124f24b6f7486d"/>
          <a:stretch xmlns:a="http://schemas.openxmlformats.org/drawingml/2006/main"/>
        </p:blipFill>
        <p:spPr>
          <a:xfrm xmlns:a="http://schemas.openxmlformats.org/drawingml/2006/main">
            <a:off x="9384506" y="1990725"/>
            <a:ext cx="2662238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A38E91-A46C-45D2-8E8D-1B7D22E7E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第一眼就能认出茶行业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5A6D3A-651F-4BAF-8407-1E99BAAF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5272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实物茶席图片与清晰分类入口，减少泛行业商城的陌生感。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4AD55-7635-4B36-B0E8-7DA6F05B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常购品类更容易找到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DCF4F-CC2B-4245-BC44-AFB2996C5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传统茶类、陈皮、小青柑、茶器与套组各有入口。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2B9F9D-70F7-4241-9FF4-418F4E2D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上新与日常补货同时承接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697706-9459-4722-9C36-3935ABB4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9597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经营专区与实际商品联动，货盘更新后客户可直接浏览和采购。</a:t>
            </a:r>
          </a:p>
        </p:txBody>
      </p:sp>
    </p:spTree>
    <p:extLst>
      <p:ext uri="{BB962C8B-B14F-4D97-AF65-F5344CB8AC3E}">
        <p14:creationId xmlns:p14="http://schemas.microsoft.com/office/powerpoint/2010/main" val="1153140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0C74CD-0DC8-4280-A7A3-C2CB9FC1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FE1F9-8681-47D0-94FE-A400D6EE0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0034B1-EC6A-4560-B794-49EAB731E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客户按分类找货，按规格确认，按实际单位购买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DBE00-D2B5-47D0-974E-C9DB179836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57e4712340456b"/>
          <a:stretch xmlns:a="http://schemas.openxmlformats.org/drawingml/2006/main"/>
        </p:blipFill>
        <p:spPr>
          <a:xfrm xmlns:a="http://schemas.openxmlformats.org/drawingml/2006/main">
            <a:off x="1002506" y="1990725"/>
            <a:ext cx="2662238" cy="6191250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87FC51-7285-43C4-884E-EA644F5A13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2c391a02994a7d"/>
          <a:stretch xmlns:a="http://schemas.openxmlformats.org/drawingml/2006/main"/>
        </p:blipFill>
        <p:spPr>
          <a:xfrm xmlns:a="http://schemas.openxmlformats.org/drawingml/2006/main">
            <a:off x="4479131" y="1990725"/>
            <a:ext cx="2662238" cy="619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CB3312-CC02-4B46-9321-AE80CC66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860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分类检索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1FE86-4A67-441A-9FFF-3D51959E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5272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从茶类进入商品列表，查看图片、价格和库存信息。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46CCC-C03B-46E0-9D10-4D18F0B9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57625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详情认货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F51366-2343-4B52-94EA-93799F12E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3243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规格中明确净含量、装箱数和计价单位，降低沟通歧义。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5A2E12-0CCD-407B-B6BA-928B98F3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429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直接加购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4DC942-C2D1-4F4B-9C70-8AF51D6E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89597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选定商品后加入购物车，多款茶叶与茶器可集中提交。</a:t>
            </a:r>
          </a:p>
        </p:txBody>
      </p:sp>
    </p:spTree>
    <p:extLst>
      <p:ext uri="{BB962C8B-B14F-4D97-AF65-F5344CB8AC3E}">
        <p14:creationId xmlns:p14="http://schemas.microsoft.com/office/powerpoint/2010/main" val="58095892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0120CC-412A-4B89-9181-20E06E9C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698C13-09AB-4172-A52E-73EB7938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C1A78A-2E02-4C82-96FB-D8EE1221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茶器也有清晰的订货资料，不只是一张好看的图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785D4E-5DEA-4E57-8DD8-74F888DDD0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924d728acf4cb9"/>
          <a:stretch xmlns:a="http://schemas.openxmlformats.org/drawingml/2006/main"/>
        </p:blipFill>
        <p:spPr>
          <a:xfrm xmlns:a="http://schemas.openxmlformats.org/drawingml/2006/main">
            <a:off x="9384506" y="1990725"/>
            <a:ext cx="2662238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F7A38-F6AA-4F8E-A72D-A4CBC1EB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材质、容量与款式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CF425C-E7AF-40E6-AD34-77DF6E19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5272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例如玻璃盖碗 160ml，用具体规格减少错配。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26CEF2-E4A6-40BD-AB2E-9D365E3A1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单件与套组分开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702338-51F3-4F76-BDAF-58FD7AD29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单件补配和新店整套配置使用不同商品与计价单位。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BB04D-61FB-4D7B-9518-63CC4CE0F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认货与交付相互对应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BA10A-2EFA-4217-8099-D9CD7C61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9597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图片、编号和明细共同作为配货依据；截图价格与优惠为演示。</a:t>
            </a:r>
          </a:p>
        </p:txBody>
      </p:sp>
    </p:spTree>
    <p:extLst>
      <p:ext uri="{BB962C8B-B14F-4D97-AF65-F5344CB8AC3E}">
        <p14:creationId xmlns:p14="http://schemas.microsoft.com/office/powerpoint/2010/main" val="13383951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7F06D8-535B-4B6A-9976-8539442E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商城装修与经营陈列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87145-B3A8-401B-A9EA-A21DA6B21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21A581-2C35-41A3-83C8-A8345F8E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茶行业商城装修的四个层次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BFD8C-2A6D-4432-A3B9-C367C541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延续茗选茶器的茶席风格，让视觉陈列与订货操作相互配合。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DA297-2FF1-4B39-BFA2-2A425E5D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526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品牌首屏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0ADE2B-935E-4830-91AB-A8A194A3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1526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实物茶席照片，墨绿、米白与茶金配色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079C10-A311-405A-954F-726B7D6C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526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首页明确茶叶、茶器和茶礼的经营范围。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C138A0-042D-4C24-9843-51FA0850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623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74375C-36AB-4822-81C9-35C04E05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稳定分类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026E95-72E9-4F3D-A792-2E1F8F4CF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5052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传统茶类、陈皮与茶器分开组织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872D84-5F9B-4B14-B827-8221D4C09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5052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16 类入口关联后台类目</a:t>
            </a:r>
          </a:p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客户按品类找货。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47C231-3259-4CE9-A1CC-C43CC7D9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148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EAE35A-0195-4C5B-A736-FC23691B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577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经营专区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A961C4-64EF-4362-B43E-ACE363AB3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8577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新茶、口粮茶、陈皮茶与茶席配套分区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101070-60B2-4676-AB1F-BBC196B3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8577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专区引用实际商品，调整陈列无需重复建商品。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F79751-4785-4125-B8F9-2ACBDC3C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674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938BC1-7B4C-41BA-A0E0-0CCAA8B1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103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交易入口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DC4C3D-7292-4076-A1AE-4D560EB9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62103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商品详情、套餐明细与分类检索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9732A5-7E9F-46DC-8227-869257CA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2103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图片用于认货，规格与价格用于成交。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F67F9A-1EC4-4993-A30B-231A6F6C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4199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9284940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15AB5C-2F22-4577-B4AA-38184D2D9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商城装修与经营陈列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4D98B6-18B7-4DDE-998B-F7304EAD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E54DF-0336-40FD-994C-CEB680FE4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装修管理：PC 与手机模板分别维护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97AA17-A1EB-407C-8ED1-F29EC1F4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同一品牌使用两套适配不同屏幕的模板，当前首页模板可直接识别。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D2E526-CF0D-4063-8763-FF15565A38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0a02520e304cf2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EF6D53-EE78-4D5D-AD8B-35988CD1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D05840-CB91-4FB2-AA20-A560B8023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手机重视清晰分类与快速补货，PC 更适合完整货盘浏览和集中采购。</a:t>
            </a:r>
          </a:p>
        </p:txBody>
      </p:sp>
    </p:spTree>
    <p:extLst>
      <p:ext uri="{BB962C8B-B14F-4D97-AF65-F5344CB8AC3E}">
        <p14:creationId xmlns:p14="http://schemas.microsoft.com/office/powerpoint/2010/main" val="148806170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94F37C-9024-43A1-85F0-BCFFA372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商城装修与经营陈列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653C89-980A-4A79-BCAE-2A007E0C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4B9267-3B9C-4562-BD5C-BB2DDD63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PC 装修编辑器：品牌、导航与经营楼层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25D173-3647-40D0-854F-1A3F50172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真实编辑器展示当前茶行业模板和可配置区域。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55F106-0819-4AF6-B1E0-557D3D11EB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87a33509f54855"/>
          <a:stretch xmlns:a="http://schemas.openxmlformats.org/drawingml/2006/main"/>
        </p:blipFill>
        <p:spPr>
          <a:xfrm xmlns:a="http://schemas.openxmlformats.org/drawingml/2006/main">
            <a:off x="2411506" y="2085975"/>
            <a:ext cx="10416988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B27E57-9CF9-4A2B-AE0C-EECCA952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66E8BC-CE69-4AA9-A553-0863FBED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横幅、分类导航和商品专区各有位置，茶礼旺季可调整专题与商品陈列顺序。</a:t>
            </a:r>
          </a:p>
        </p:txBody>
      </p:sp>
    </p:spTree>
    <p:extLst>
      <p:ext uri="{BB962C8B-B14F-4D97-AF65-F5344CB8AC3E}">
        <p14:creationId xmlns:p14="http://schemas.microsoft.com/office/powerpoint/2010/main" val="57729071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6920C3-62B8-4823-AE69-8E81668B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商城装修与经营陈列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6730E-A9E3-4F0C-B44E-30A9506D6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075946-C1BD-45B0-9884-EA0F4264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手机装修编辑器：茶席首屏与品类导购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71FC35-D7F7-4895-8564-043B74F1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手机模板使用适合竖屏阅读的首图、分类图标与经营专区。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4FE23-C862-4AAB-B4E1-733A000258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9751a17a94a1e"/>
          <a:stretch xmlns:a="http://schemas.openxmlformats.org/drawingml/2006/main"/>
        </p:blipFill>
        <p:spPr>
          <a:xfrm xmlns:a="http://schemas.openxmlformats.org/drawingml/2006/main">
            <a:off x="2411506" y="2085975"/>
            <a:ext cx="10416988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7F979A-1CC7-494C-8A82-F21B1635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18F50-8218-4CFE-A2C4-8B634058F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首屏交代经营特色，分类帮助找货；装修内容与实际商品相连，避免好看却难下单。</a:t>
            </a:r>
          </a:p>
        </p:txBody>
      </p:sp>
    </p:spTree>
    <p:extLst>
      <p:ext uri="{BB962C8B-B14F-4D97-AF65-F5344CB8AC3E}">
        <p14:creationId xmlns:p14="http://schemas.microsoft.com/office/powerpoint/2010/main" val="159742727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1B6342-5398-4187-92C8-A3765435F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DE1856-BD44-408E-82F6-7E6002D1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0AA6CD-805C-47A9-9A51-BABF34AC1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茶叶茶具营销，围绕经营节奏配置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E16A7E-CF54-4341-BD49-235319D7D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不同促销解决不同问题，茶叶与茶器不必使用同一套折扣策略。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5E7E52-793B-4AB0-B237-C77607B27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526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新茶上新与首次尝鲜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25E29-789E-454D-ABFD-3327F804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1526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新客品茗券设定门槛和短期有效期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F38279-4B1C-4A46-ADEE-5B516C74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526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先采购适量茶品，再跟进常购口味与包装。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D665E-6D8E-4517-9B34-8E8D1BC48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623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EB2101-0CF9-438D-873A-C675317D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门店和茶馆持续补货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ADCB74-FDC9-4CD8-BADD-8BD578A89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5052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常销茶折扣、口粮茶整批买赠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330E9A-3869-4BB9-9B92-2A8070E8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5052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定向配置客户规则，兼顾复购与渠道价格。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4823B6-BB15-413E-B44E-385D74CA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148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779A57-C0B7-4D0B-8AD2-EBBC6972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577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中秋、春节与企业福利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55751A-A0CA-4A88-8897-B9724443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8577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茶叶茶器组合套餐与整单核准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F7DA68-97A7-4640-BFF7-1764DF1A1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8577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套餐说清组成与价格，大单明确收货和交期。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CDDF82-D369-4E69-9A38-D5DCD2B8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674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F22C7D-DE9D-47DD-9D2E-29787FE6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103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茶器补配与新店开业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583614-ADA1-4FE3-B0FB-DF09FF696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62103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指定茶器商品券、茶席配套套餐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EB9E66-5789-418C-8B9D-DAFCDC24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2103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补齐盖碗、杯、茶盘与茶配，降低漏配概率。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E9E946-42C8-4E98-8CD3-185233FA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4199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7325666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309A15-8B47-4497-B74C-1F0B7382B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FD3E88-D8E8-45B1-9820-EFD468FB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4F7A46-2D47-4897-8F83-B3232B78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手机商城首页：茶礼、补货和领券入口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65534-E773-47C2-A7FB-40C32D50F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茶礼采购、茶馆补货与新客尝鲜，从首页进入对应活动。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382F2-4276-43A4-A465-38A63D43D1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b4c6a7673546e5"/>
          <a:stretch xmlns:a="http://schemas.openxmlformats.org/drawingml/2006/main"/>
        </p:blipFill>
        <p:spPr>
          <a:xfrm xmlns:a="http://schemas.openxmlformats.org/drawingml/2006/main">
            <a:off x="9429750" y="2047210"/>
            <a:ext cx="4667250" cy="607827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AD074-4158-4B13-AFA0-C674090B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茶礼套餐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AA358A-8491-45C6-9C2C-51E5A87B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5272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企业茶礼、新店茶席与口粮补给按用途成套选购，先核对套餐价和商品件数。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803C19-3658-4CA0-9457-BEE273B7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补货促销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10D954-7624-4504-8407-1D515CF2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门店常销茶折扣、茶馆茉莉口粮茶买赠，具体优惠按活动的商品与客户范围执行。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F4DD15-46A2-4A69-B230-DB9A5612C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领券中心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2F57F-906D-46A4-A9E4-441645D4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9597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新客品茗、茶店补货和茶器配套分别设券，客户进入领券页查看门槛与有效期。</a:t>
            </a:r>
          </a:p>
        </p:txBody>
      </p:sp>
    </p:spTree>
    <p:extLst>
      <p:ext uri="{BB962C8B-B14F-4D97-AF65-F5344CB8AC3E}">
        <p14:creationId xmlns:p14="http://schemas.microsoft.com/office/powerpoint/2010/main" val="42391748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770378-EE04-48D9-81E9-C80D88F8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468264-E788-45A7-817B-BBD9EDDFD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661F35-2BDD-405B-8A13-6C8FCB97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商品套餐：茶礼、茶馆补给与新店茶席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E9D0AD-D62A-4089-8B78-AC3E14F0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三款示例组合对应企业茶礼、茶馆补给和茶席配套；活动数值仅为演示。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C3FA62-BF09-40F9-A0C4-1BB6C37C26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8885a6729742b0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7FE4AF-56DA-4702-8B5E-CE080874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F7C21-9237-4EC0-B201-A6810171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套餐组成、活动价、可售数量和限购规则统一管理，客户无需自己拼齐所有明细。</a:t>
            </a:r>
          </a:p>
        </p:txBody>
      </p:sp>
    </p:spTree>
    <p:extLst>
      <p:ext uri="{BB962C8B-B14F-4D97-AF65-F5344CB8AC3E}">
        <p14:creationId xmlns:p14="http://schemas.microsoft.com/office/powerpoint/2010/main" val="180629498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75A2B3-0C3D-4FE7-8FC0-8C13DC89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FDEEAA-3C91-490C-9152-61DA4D298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0B56FD-F184-4895-A3CD-227AC698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茶礼套餐明细：茶叶和茶器逐项列清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67B1E2-AE7E-44AE-8E29-FEC68034B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示例中秋清雅茶礼：陈皮白茶轻享装1盒 + 青花荷韵茶具1套，演示套餐价596元。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3C6D36-20EC-4D4B-9DA7-8C6130AC97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b3a6cb6f345fa"/>
          <a:stretch xmlns:a="http://schemas.openxmlformats.org/drawingml/2006/main"/>
        </p:blipFill>
        <p:spPr>
          <a:xfrm xmlns:a="http://schemas.openxmlformats.org/drawingml/2006/main">
            <a:off x="2959768" y="2085975"/>
            <a:ext cx="9320463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51A6E-269F-4158-825B-26D62DE1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7A6782-A286-4189-9520-17682FF1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每个组成商品都有规格、数量、单位及套餐优惠价，临时口头搭配有了明确订货依据。</a:t>
            </a:r>
          </a:p>
        </p:txBody>
      </p:sp>
    </p:spTree>
    <p:extLst>
      <p:ext uri="{BB962C8B-B14F-4D97-AF65-F5344CB8AC3E}">
        <p14:creationId xmlns:p14="http://schemas.microsoft.com/office/powerpoint/2010/main" val="196990388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C635C7-4706-483E-8903-E8B5AC5D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2DECE-6AFE-49E6-93AF-B930A11C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83828F-37CD-4AEA-AA85-A7603DEC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客户手机端：直接浏览行业组合套餐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982319-5F57-47E3-AA88-04780904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茶礼旺季与茶馆补货按用途组织组合；右图为业务示意，实际组成以核准明细为准。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F1DF2F-485C-4372-8AF7-736D068571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1df1a9c95e425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87386" y="2333625"/>
            <a:ext cx="2856478" cy="58483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706F0D-BF30-4F71-AC69-407594BDC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按用途挑组合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8D559F-05B5-4095-ADED-B8CF5F25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5272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茶礼、口粮补给和新店茶席使用不同名称，客户按采购任务选择。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D27FD-1F2A-4334-A0C2-605E0FB33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核对套餐价与组成明细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05AF40-43A0-4C20-9F04-F272E3D9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先判断预算，再核对各商品的数量和单位；具体金额为演示。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137CE2-3B00-4310-9410-AE4CF5DA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减轻拼单工作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EA8DDB-CD63-4CCB-9175-3356D5BDC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9597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固定组合集中选购，单品补配仍从商品目录订货。</a:t>
            </a:r>
          </a:p>
        </p:txBody>
      </p:sp>
    </p:spTree>
    <p:extLst>
      <p:ext uri="{BB962C8B-B14F-4D97-AF65-F5344CB8AC3E}">
        <p14:creationId xmlns:p14="http://schemas.microsoft.com/office/powerpoint/2010/main" val="31421109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E1BFFE-26E9-49B3-837E-B5E428B23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A126F2-5199-4770-B32B-2872778C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614E56-8110-4E6F-8009-766E8618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定向商品促销：常销茶折扣与口粮茶买赠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30854E-72F7-45ED-A17E-CEFDAFE7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示例按茶店经销商与茶馆酒店分别配置折扣、买赠；实际活动按企业核准规则执行。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6DEE1C-AE35-46FF-B19F-8B7C6E7850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2267bad91243e7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DC29C9-499B-4554-9638-E2D1B188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A7D1ED-0455-4DDF-9958-9C68B632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规则同时限定商品、客户范围和活动时间，减少渠道之间无差别促销。</a:t>
            </a:r>
          </a:p>
        </p:txBody>
      </p:sp>
    </p:spTree>
    <p:extLst>
      <p:ext uri="{BB962C8B-B14F-4D97-AF65-F5344CB8AC3E}">
        <p14:creationId xmlns:p14="http://schemas.microsoft.com/office/powerpoint/2010/main" val="31328535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360921-D0AF-4B5B-9BA9-37823C62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51FF45-F8A3-484F-ADF7-F3B65934D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D773BC-017E-4A01-8B56-0C5521EB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茶馆口粮茶买赠：数量门槛与赠送量清楚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8030C7-5342-47D7-82F8-F564A95F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买赠示例：茉莉花茶买12罐赠1罐同款，按配置规则计算倍数；实际活动由企业核准。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3B4097-C764-45E6-B039-1F91B8B3BE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3413b8bee043d9"/>
          <a:stretch xmlns:a="http://schemas.openxmlformats.org/drawingml/2006/main"/>
        </p:blipFill>
        <p:spPr>
          <a:xfrm xmlns:a="http://schemas.openxmlformats.org/drawingml/2006/main">
            <a:off x="2700867" y="2085975"/>
            <a:ext cx="9838267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861CB5-9210-4B96-98F5-F71873B6E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6DB3B-673F-4456-989B-6FF98D0B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赠品也进入商品与库存管理，仓库按订单明细配货，避免业务员承诺与实际发货不一致。</a:t>
            </a:r>
          </a:p>
        </p:txBody>
      </p:sp>
    </p:spTree>
    <p:extLst>
      <p:ext uri="{BB962C8B-B14F-4D97-AF65-F5344CB8AC3E}">
        <p14:creationId xmlns:p14="http://schemas.microsoft.com/office/powerpoint/2010/main" val="96828939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0A571-1A90-41E9-B0A3-B9C498D9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D7207-83E0-490A-8621-5584334F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371174-F51D-43EB-AD1D-C62FB3D5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优惠券：新客、补货与茶器配套分别配置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05074-8699-4F08-B41B-FCBEF8B72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示例分别配置新客、补货和茶席券；画面金额、门槛及有效期仅为演示。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1DB42-E291-4017-AF26-28CCC39564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79fa5b0d9547b7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E6C968-0A6B-4F43-AB4C-7A74A28C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5E144E-5262-40A3-B8E6-0AAA297D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发放范围、门槛、有效期、限领量和商品限制一起控制，避免活动规则说不清。</a:t>
            </a:r>
          </a:p>
        </p:txBody>
      </p:sp>
    </p:spTree>
    <p:extLst>
      <p:ext uri="{BB962C8B-B14F-4D97-AF65-F5344CB8AC3E}">
        <p14:creationId xmlns:p14="http://schemas.microsoft.com/office/powerpoint/2010/main" val="212039236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BE95CB-24C2-4D29-B01C-947F1A55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451590-8302-4ACD-953B-C35CB16E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9EF102-8D04-4E9C-A699-35666D90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茶店补货券：客户范围与使用门槛可回看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95939C-6546-4C00-AEAF-967FA4BB2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补货券示例：满1000元减60元，每人限领1张；实际客户范围和活动规则以企业核准为准。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B62F8E-FAF0-422A-BE3D-87D586D3A7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6b368fd474166"/>
          <a:stretch xmlns:a="http://schemas.openxmlformats.org/drawingml/2006/main"/>
        </p:blipFill>
        <p:spPr>
          <a:xfrm xmlns:a="http://schemas.openxmlformats.org/drawingml/2006/main">
            <a:off x="2411506" y="2085975"/>
            <a:ext cx="10416988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7A839-56A3-48BF-A367-D9A9C086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FC6225-3C4F-4C43-8DC1-8F2616C2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优惠券先明确目标客户和使用时间，再通过领取与使用记录跟进；活动配置不等于已经产生成交。</a:t>
            </a:r>
          </a:p>
        </p:txBody>
      </p:sp>
    </p:spTree>
    <p:extLst>
      <p:ext uri="{BB962C8B-B14F-4D97-AF65-F5344CB8AC3E}">
        <p14:creationId xmlns:p14="http://schemas.microsoft.com/office/powerpoint/2010/main" val="60422394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164E87-7970-44E0-BEE8-EF155539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茶行业营销与复购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44AEB6-734E-4331-8909-E8FEB2E6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25AEC-D085-426D-93C6-77905D62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营销活动与日常经营分工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E04A4-4C2B-4DC9-BAA2-7FAACA99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商城负责展示，营销规则负责优惠，订单和账款记录负责业务结果。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0A361-4FB5-401F-B525-025E53B0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526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商品部门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92BC9-8D0F-4762-B527-EE1FACCB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1526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确认活动 SKU、包装和库存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82A625-31C7-4E94-8DA3-F0C56582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526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茶与器组成准确，赠品有货，套餐配件齐全。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E79044-DCED-464E-AA34-B8E6B0B8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623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FEED0-4FD8-4C9B-B09A-81E7B026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业务与运营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857407-4521-4740-8FD0-A0768988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5052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确定客户范围、优惠和时间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CEECD-21DA-47A6-9D6D-DEDADAC6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5052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门店、经销、茶馆与团购分别配置适用政策。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CF94C-A790-49AA-A16F-01297E2A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148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DEC305-38B8-4105-B6FB-7590BA6E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577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仓库与跟单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F27293-936A-422B-9C4A-1B9C4E3F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8577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核对订单商品、赠品与交期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B396E5-87EA-40A8-83DC-67294C88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8577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按明细备货，旺季大单集中核准后安排交付。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CDFBCA-C295-437D-9EB4-D9CD90E6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674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66D5D7-94D8-4205-B576-53360EC5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103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财务与负责人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8B0E63-BE52-47A9-A657-03B2F7338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62103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核对优惠后订单与客户往来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F36052-657D-43A5-9FC6-3D410C9E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2103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折扣成本、收款和账款分别核算，不用活动配置代替结果。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BC1680-B1B6-4014-AC1D-05295C14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4199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52402252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70E65A-8ED9-496A-95D2-66B8993A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6F3EEF-BFFA-45FC-A55C-6EADC2FC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3AF4D5-D997-4891-9638-0531C395E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客户分层，不把批发商、茶馆和团购客户混在一起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40C1B0-C689-4961-97E2-9533617E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客户类型用于经营分组；截图中的客户为业务示例，折扣、专属价与账期由企业分别配置和执行。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C749C9-EEB7-4420-845A-37EAC7CF48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71a92486b94f60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C754C9-E8C8-4887-BF3E-4C2EEB357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D888D4-D923-4DAC-8A4C-0BF6F7D82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客户类型用于经营分组；实际折扣、专属价与账期政策由企业分别配置和执行。</a:t>
            </a:r>
          </a:p>
        </p:txBody>
      </p:sp>
    </p:spTree>
    <p:extLst>
      <p:ext uri="{BB962C8B-B14F-4D97-AF65-F5344CB8AC3E}">
        <p14:creationId xmlns:p14="http://schemas.microsoft.com/office/powerpoint/2010/main" val="1906547998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CEAFCF-7347-4770-A3F0-1B72847B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8B990B-2E3F-4EA1-A7F0-9FEDA474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A47534-8FAA-46CD-A981-ABE9A69A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客户报价，让渠道政策落实到商品与客户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0A148-C656-4822-8E20-96680CFF2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经销补货、茶馆口粮茶和企业茶礼的价格逻辑不同，报价应留下清晰依据。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F3A8CE-B668-4F39-B4C6-C703FB41FA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ab110f31c7409a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393A9-1B23-4193-BD1B-FC3D124F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70ABB3-889F-46D9-978D-E561E05C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建立客户等级及专属报价，再对特殊大单进行订单核准；避免同名茶品口头议价失去依据。</a:t>
            </a:r>
          </a:p>
        </p:txBody>
      </p:sp>
    </p:spTree>
    <p:extLst>
      <p:ext uri="{BB962C8B-B14F-4D97-AF65-F5344CB8AC3E}">
        <p14:creationId xmlns:p14="http://schemas.microsoft.com/office/powerpoint/2010/main" val="189534866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CB64CB-F2B2-44D0-B948-B756FFFA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7B1345-A3EC-4961-BC94-F4399ADC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F0440E-5F6D-4DB3-8A66-485A546E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订单列表，是业务跟单的统一入口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F6A6DF-A32E-480D-A91B-A18DDBDB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门店补货、陈皮采购、企业茶礼、酒店接待与茶器配货在同一订单池内跟进。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D1A10D-6C8B-4909-AD51-42983B9BD0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6639273ea94075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DC822-2127-4C46-A76C-56B612D9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261684-8A07-4895-9BFB-022C4505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看客户、商品、金额和状态，明确哪张单待确认、哪张单需要核准、哪张单待备货。</a:t>
            </a:r>
          </a:p>
        </p:txBody>
      </p:sp>
    </p:spTree>
    <p:extLst>
      <p:ext uri="{BB962C8B-B14F-4D97-AF65-F5344CB8AC3E}">
        <p14:creationId xmlns:p14="http://schemas.microsoft.com/office/powerpoint/2010/main" val="121622516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2C67B-1DB0-4E83-BC65-AD344E04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AF25B0-249C-4335-A241-669AC195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74CC85-4722-418F-A315-08D6D0334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茶叶经销补货：多款茶一起订，一张单核清楚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40BA2E-B88F-416E-AB2F-DD86E09A8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岭南茗选茶业批发：陈皮白茶、小青柑、铁观音、陈皮与糯香普洱集中补货。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F9F6D-D079-4DA3-BFA6-97EA0EAC15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166d7b5ef74a2d"/>
          <a:stretch xmlns:a="http://schemas.openxmlformats.org/drawingml/2006/main"/>
        </p:blipFill>
        <p:spPr>
          <a:xfrm xmlns:a="http://schemas.openxmlformats.org/drawingml/2006/main">
            <a:off x="2959768" y="2085975"/>
            <a:ext cx="9320463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41ED1-82BF-4D46-B968-15573DDB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95246F-B823-4F6B-9C6B-3E0DDA59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业务员无需从多段聊天中拼单；订单明细统一记录数量、单价、金额与采购说明。</a:t>
            </a:r>
          </a:p>
        </p:txBody>
      </p:sp>
    </p:spTree>
    <p:extLst>
      <p:ext uri="{BB962C8B-B14F-4D97-AF65-F5344CB8AC3E}">
        <p14:creationId xmlns:p14="http://schemas.microsoft.com/office/powerpoint/2010/main" val="100533530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895F5C-6705-44CF-AD7A-18B23BD87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FACC16-11F8-463C-86D0-C6C22564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514F8F-4841-4537-ADCF-D569C3C26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企业茶礼：先核准整单，再安排备货与交付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EF24C0-8175-4936-9F61-4E54B1FF5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润礼企业礼品采购：陈皮白茶、茶礼礼盒和青花茶具集中采购。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087E08-F61E-4167-A1E3-339E5CC45F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e12bc5cff4a02"/>
          <a:stretch xmlns:a="http://schemas.openxmlformats.org/drawingml/2006/main"/>
        </p:blipFill>
        <p:spPr>
          <a:xfrm xmlns:a="http://schemas.openxmlformats.org/drawingml/2006/main">
            <a:off x="2959768" y="2085975"/>
            <a:ext cx="9320463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B3CA5-B0DA-4EBB-BB82-B3D384D9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C7E02B-2EAD-4558-A05E-E3477015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茶礼大单重点确认预算、商品搭配、收货信息和交期；订单核准可承接协商后的价格。</a:t>
            </a:r>
          </a:p>
        </p:txBody>
      </p:sp>
    </p:spTree>
    <p:extLst>
      <p:ext uri="{BB962C8B-B14F-4D97-AF65-F5344CB8AC3E}">
        <p14:creationId xmlns:p14="http://schemas.microsoft.com/office/powerpoint/2010/main" val="208006887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8C24A-B722-4F80-8E3A-080BF0C4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旺季茶礼与团购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A2F50D-D970-40CD-832E-CA350DE7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B52A44-6B46-4EF6-9550-BBCC74F1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茶礼业务：商品搭配与交付约定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33413E-D1C6-464B-A804-008DCF3E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茶叶礼盒和茶器可以分别采购，也可通过商品套餐固定组合。</a:t>
            </a:r>
          </a:p>
        </p:txBody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8E8A34-26E8-4D50-83BB-1C4F3B7E4F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d37f46fcd14e39"/>
          <a:stretch xmlns:a="http://schemas.openxmlformats.org/drawingml/2006/main"/>
        </p:blipFill>
        <p:spPr>
          <a:xfrm xmlns:a="http://schemas.openxmlformats.org/drawingml/2006/main">
            <a:off x="876300" y="2314575"/>
            <a:ext cx="4572000" cy="4572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F3FBD-6018-4F46-8D3E-8320C72A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228850"/>
            <a:ext cx="7753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商品搭配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880735-730A-4E33-A666-A54A1FAC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95575"/>
            <a:ext cx="7753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茶叶与茶器按套餐组合；临时搭配用订单明细列清商品、数量和单位。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AE877E-0A69-42A9-B628-009C09512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86200"/>
            <a:ext cx="7753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整单确认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D7FAF0-02C5-40A7-ACC8-8A9E2B82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52925"/>
            <a:ext cx="7753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核对数量、成交金额、交付时间和收货信息，减少临近节日反复变更。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788E34-6DE6-499A-AECC-3668633B2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543550"/>
            <a:ext cx="7753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交付约定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C3C9F0-0898-4B48-ADCD-B3EAF459A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6010275"/>
            <a:ext cx="7753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个性化包装、贺卡和多地址配送需明确执行安排，特殊要求写入订单说明。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63376C-9670-48EE-AB6C-6A7F1FB2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08F2D9-6569-4299-8818-314D249F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茶礼商品形态示意，以企业资料为准；用清晰明细与交付约定接续接单、备货和客户跟进。</a:t>
            </a:r>
          </a:p>
        </p:txBody>
      </p:sp>
    </p:spTree>
    <p:extLst>
      <p:ext uri="{BB962C8B-B14F-4D97-AF65-F5344CB8AC3E}">
        <p14:creationId xmlns:p14="http://schemas.microsoft.com/office/powerpoint/2010/main" val="166532026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D2EB88-5018-48AB-89EE-A2A03EBF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B469B8-38AD-43FD-A1D0-7EA5B58F2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766BE6-EF88-4C4B-A53E-09DCCDEFB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按商品汇总，把不同客户的同款需求合在一起看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7E12D6-4AA2-4DCA-A1CD-34D08FCD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一款陈皮白茶可能同时出现在经销补货、企业茶礼和电商采购中。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0BE600-07D6-4231-955C-BE9E343A7E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fc7ef8f4204432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9F62A8-15AF-40C6-8234-BE164B46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0CF9A-1BF2-4707-BF80-0279EE6FE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汇总 SKU、数量与金额，为集中备货提供依据；发货仍需回到客户与订单确认。</a:t>
            </a:r>
          </a:p>
        </p:txBody>
      </p:sp>
    </p:spTree>
    <p:extLst>
      <p:ext uri="{BB962C8B-B14F-4D97-AF65-F5344CB8AC3E}">
        <p14:creationId xmlns:p14="http://schemas.microsoft.com/office/powerpoint/2010/main" val="16999299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07D32-7859-4FB7-834F-8320D3F8C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C8D02-400D-43D8-A185-E77F2352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C2191A-54D2-47CA-986F-CABA95DB1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以销定采：先看订单需求，再决定补哪些茶与器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C76CF-B1FE-46C0-A796-94C78C05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对照已确认需求、库存及采购参考，区分现货可发与需要追加采购的商品。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485851-FD35-4310-B299-93058C0D88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e42601e4a4e44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AA355B-CFAE-4A5F-BE19-95EE56A8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4A4C4-BCAB-42B3-848D-05AF9C06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新茶与节庆茶礼可先汇总意向和订单；系统给出参考，采购数量仍需结合交期、箱规与在途审核。</a:t>
            </a:r>
          </a:p>
        </p:txBody>
      </p:sp>
    </p:spTree>
    <p:extLst>
      <p:ext uri="{BB962C8B-B14F-4D97-AF65-F5344CB8AC3E}">
        <p14:creationId xmlns:p14="http://schemas.microsoft.com/office/powerpoint/2010/main" val="42697699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479F65-DF6E-41F2-ABCD-EC3C1386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FABDD4-16D4-4B39-BD86-D9E5D368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7558D1-EFB1-427F-8B85-040F7CCB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库存要支持日常补货，也要支撑茶礼集中备货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4ABFB7-BA01-48E0-9F8F-140A38CB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茶叶、茶器与茶席配件按实际商品和基本单位管理库存。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D232CD-9237-4059-B6D0-A15BFAD6FF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c10ad30354c0e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88139C-6FC0-42EE-8C65-B7234A0ED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7CB35F-05F2-4432-9FD7-89476741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订货前看可售，备货时看实存；礼盒、茶叶与器具分开建档，减少“看着有货、实际缺配件”。</a:t>
            </a:r>
          </a:p>
        </p:txBody>
      </p:sp>
    </p:spTree>
    <p:extLst>
      <p:ext uri="{BB962C8B-B14F-4D97-AF65-F5344CB8AC3E}">
        <p14:creationId xmlns:p14="http://schemas.microsoft.com/office/powerpoint/2010/main" val="25153362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600805-E83A-4D53-AC54-60A08833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库存与品质资料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BE3F10-5574-4C1F-8E0E-1331B4E62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49F772-D2C8-4E30-8C9F-040C42F1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原料年份、商品规格与入库批次分别管理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08ED9-769B-49B3-BA25-1F8544C0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原料年份用于说明茶品身份，生产日期、入库批次与保质要求分别记录。示例商品未启用批次库存，追溯需另行配置。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9551D6-F415-49AA-8302-7174A8B6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57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原料年份 / 陈化年份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191B9-1EB6-41C7-A1B9-B2241EBB5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3812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描述商品身份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9C0990-3E53-4AEB-8986-104B0CFA2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381250"/>
            <a:ext cx="6715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按供应商标签与随货资料建档，不能只依据入库日期推算。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766A3-BC23-4AFC-A83B-3B8D7481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C2619F-D856-4A2A-881B-1C67DFA4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357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商品规格 / 等级 / 产区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C9D93E-F7BD-4FDB-9481-D3545288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6004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决定客户订的哪一款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ADD8E4-2D8E-4162-9B10-828DD4F2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600450"/>
            <a:ext cx="6715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适合放入规格、商品编号及详情，避免复购串款。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0ABA38-F384-42A7-90F6-D5D7255F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E2382C-5A85-466E-8F6E-A84D2A86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357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采购入库批次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8B0DDE-7EDD-47DB-B17E-460DCFEF8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8196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区分哪一次采购与入库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30DC0E-3E7F-45A8-BFF3-BDF9E7E5F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819650"/>
            <a:ext cx="6715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批次追溯需单独配置与验收；仅填写年份不等于已做追溯。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10B56B-634B-4304-991E-6368195F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388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7546DE-6225-4F51-BA40-9708B9D9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357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生产日期 / 保质资料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59EE00-A6B5-4541-AE29-718BC555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60388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决定存储与交付要求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F43539-F5BD-4365-9ED4-737C4298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038850"/>
            <a:ext cx="6715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按商品标签及实际业务配置；不把所有茶叶统一套用一种期限。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BE0FC7-88A0-44C5-9D97-2244F17E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580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88713006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AF6966-3978-4FF1-8CD7-99BDD0FC6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业务场景与现有功能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42C84C-C661-4B65-AFE4-E33FD787A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6C18DE-C9E8-43CD-B6AA-7582BBEF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客户对账，让赊销与退补货有清晰的往来依据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1989F-71DC-4BF3-9318-971AB047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茶叶渠道经营常常既有补货，又有退补、收款和余额调整，不能只核对一张订货单。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ED2B43-546C-4413-980D-FF4ECA3921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88a2630784c89"/>
          <a:stretch xmlns:a="http://schemas.openxmlformats.org/drawingml/2006/main"/>
        </p:blipFill>
        <p:spPr>
          <a:xfrm xmlns:a="http://schemas.openxmlformats.org/drawingml/2006/main">
            <a:off x="1295400" y="2085975"/>
            <a:ext cx="12649200" cy="55340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2D0BF0-4EBB-468A-B061-AC97AD2BF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CBE0C6-634C-4D24-BE1D-440FD085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按客户和期间核对往来明细；已下单、已发货、应收和已收款是不同业务口径。</a:t>
            </a:r>
          </a:p>
        </p:txBody>
      </p:sp>
    </p:spTree>
    <p:extLst>
      <p:ext uri="{BB962C8B-B14F-4D97-AF65-F5344CB8AC3E}">
        <p14:creationId xmlns:p14="http://schemas.microsoft.com/office/powerpoint/2010/main" val="891168662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7E31A1-EAEC-409E-850C-1855184D0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客户与账款协同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9FC3C-0867-46B4-AAFA-7DD7E2EEC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119C2-17CC-427A-BA56-A44775443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让对账从“月底翻聊天”变为日常经营动作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F5A5E-363D-454E-8A3D-7BDEBE7E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围绕客户、单据与收款持续核对，减少长期挂账和不清楚的余额。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E24472-0D8E-4096-B935-1C9B6296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38375"/>
            <a:ext cx="1323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业务员：先说清是哪张单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33221D-A09C-4BDC-9B10-2DAD3E9CC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05100"/>
            <a:ext cx="1323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按客户追订单、追差异；退补货及时形成对应单据，避免口头抵扣。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F4ECA6-4AEA-40DB-8411-D245CF498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81450"/>
            <a:ext cx="1323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财务：按账款口径核对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17AFDF-E88D-4CC5-BB44-29308480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48175"/>
            <a:ext cx="1323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核对应收、已收、退款和余额明细；订单金额不直接当作应收欠款。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F678CB-9519-43F1-AF91-519F677A6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24525"/>
            <a:ext cx="1323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负责人：关注异常与账龄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051857-4504-498A-BCB3-420FBA2B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191250"/>
            <a:ext cx="1323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按实际授信与结算规则跟进逾期客户，并复核价格异常和长期未完成订单。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B75F9A-18E6-4145-9C61-1C5BD121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914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43D9A2-6D5E-4743-A672-24140CE9A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972425"/>
            <a:ext cx="13982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订单、发货、应收和回款分别核算，按实际业务发生时间核对客户往来。</a:t>
            </a:r>
          </a:p>
        </p:txBody>
      </p:sp>
    </p:spTree>
    <p:extLst>
      <p:ext uri="{BB962C8B-B14F-4D97-AF65-F5344CB8AC3E}">
        <p14:creationId xmlns:p14="http://schemas.microsoft.com/office/powerpoint/2010/main" val="1597307955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D9560-9E3A-4173-9039-5CE80482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B9638A-93AD-499A-B136-738F5B76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15CF19-DA65-4F1B-BBC5-59757B8A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手机管理端：订单和仓库入口各有工作台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A33750-5F05-40B0-B276-ECDC295894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4ffd1dd7b14f4f"/>
          <a:stretch xmlns:a="http://schemas.openxmlformats.org/drawingml/2006/main"/>
        </p:blipFill>
        <p:spPr>
          <a:xfrm xmlns:a="http://schemas.openxmlformats.org/drawingml/2006/main">
            <a:off x="905386" y="1990725"/>
            <a:ext cx="2856478" cy="6191250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F6B597-1202-44BD-8734-511D77D8EC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f10aa8ee348b1"/>
          <a:stretch xmlns:a="http://schemas.openxmlformats.org/drawingml/2006/main"/>
        </p:blipFill>
        <p:spPr>
          <a:xfrm xmlns:a="http://schemas.openxmlformats.org/drawingml/2006/main">
            <a:off x="4382011" y="1990725"/>
            <a:ext cx="2856478" cy="619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EB62B6-A606-4B0C-BF06-7C859E905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860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订单相关工作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472CFA-32FF-49E4-8359-C7ADAB96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5272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查看订货与销售单据，跟进审核、出库等业务环节。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1C4AEE-98E1-48C4-9023-A57631E8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57625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仓库相关工作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F291E3-28A5-482C-82A5-8E1E410C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3243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查询库存并进入相应仓库功能；权限与具体操作按企业配置。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7AD06E-EADE-4F80-A4FC-64064895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429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适配移动场景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AF3D9F-EEDB-42B6-940C-5AC9D96B2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89597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茶展接单、门店拜访、仓库查货和外出经营，都有对应入口。</a:t>
            </a:r>
          </a:p>
        </p:txBody>
      </p:sp>
    </p:spTree>
    <p:extLst>
      <p:ext uri="{BB962C8B-B14F-4D97-AF65-F5344CB8AC3E}">
        <p14:creationId xmlns:p14="http://schemas.microsoft.com/office/powerpoint/2010/main" val="727564674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C98397-89E2-4FBC-918E-D77D4F57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479222-B664-4D96-BE5F-653D98D5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9FE76-B319-4759-9576-E896E69E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手机管理端：从订单列表直接追到明细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89E85E-F747-46A4-A6FF-E95CDA713D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999dbf38f044c5"/>
          <a:stretch xmlns:a="http://schemas.openxmlformats.org/drawingml/2006/main"/>
        </p:blipFill>
        <p:spPr>
          <a:xfrm xmlns:a="http://schemas.openxmlformats.org/drawingml/2006/main">
            <a:off x="905386" y="1990725"/>
            <a:ext cx="2856478" cy="6191250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C43A3E-E801-4067-8F64-BA502B9A28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2cedf0b4e64a2d"/>
          <a:stretch xmlns:a="http://schemas.openxmlformats.org/drawingml/2006/main"/>
        </p:blipFill>
        <p:spPr>
          <a:xfrm xmlns:a="http://schemas.openxmlformats.org/drawingml/2006/main">
            <a:off x="4382011" y="1990725"/>
            <a:ext cx="2856478" cy="619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9DC8FA-B02B-451F-AD6E-7EF37456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860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看到具体客户与单据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32C634-6B09-40F5-9C93-A2567978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5272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不同类型采购订单可从手机列表进入，不只看到汇总数字。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4D3B6-EE4F-4B6B-B641-23774EAD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57625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核对茶礼大单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DC499F-87B7-4825-9A8D-306570AC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3243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查看茶叶、茶具组合、数量、单价、金额及客户采购说明。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260625-DF0F-420D-A79D-425DD9AD5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429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按状态推进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83C8B7-0532-4411-B518-6AF1FD54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89597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查看范围与操作步骤，由岗位权限和订单状态共同决定。</a:t>
            </a:r>
          </a:p>
        </p:txBody>
      </p:sp>
    </p:spTree>
    <p:extLst>
      <p:ext uri="{BB962C8B-B14F-4D97-AF65-F5344CB8AC3E}">
        <p14:creationId xmlns:p14="http://schemas.microsoft.com/office/powerpoint/2010/main" val="1398200909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84DD2A-1B4B-4A31-9779-2580FFA7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3AF40-F379-4E40-B813-59753AB56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DD68E6-639A-405A-8732-6546EAD8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手机管理端：商品与库存信息随业务员同行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82B83C-00B0-44E8-9D6B-5A1106D39B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a6df659f314e4c"/>
          <a:stretch xmlns:a="http://schemas.openxmlformats.org/drawingml/2006/main"/>
        </p:blipFill>
        <p:spPr>
          <a:xfrm xmlns:a="http://schemas.openxmlformats.org/drawingml/2006/main">
            <a:off x="9287386" y="1990725"/>
            <a:ext cx="2856478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D99DB-451E-4AA3-8A02-03144835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客户问货时有依据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6C43F-4705-48D1-B83E-990BBB24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5272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查看实物主图、商品名称与规格，减少错认茶品和器具款式。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6BB753-BA55-4FB8-91D3-AC82FC8C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查价格与库存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3D3FB9-CA02-43AD-88FF-3CB4096C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以实际客户政策和系统库存为准，不依赖过期截图或个人记忆。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3C0B95-2F2A-4916-9A8D-F3024C80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拜访、展会与日常补货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B675D5-A3B0-46BA-95F9-DD26200A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9597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把现场沟通带回可追踪的商品与订单资料中，保持前后台一致。</a:t>
            </a:r>
          </a:p>
        </p:txBody>
      </p:sp>
    </p:spTree>
    <p:extLst>
      <p:ext uri="{BB962C8B-B14F-4D97-AF65-F5344CB8AC3E}">
        <p14:creationId xmlns:p14="http://schemas.microsoft.com/office/powerpoint/2010/main" val="2049136899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9420D9-1045-4D63-87B4-ED8939D0C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0F6C56-9968-442A-B425-B8536E97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95D0D3-E611-43AF-B49C-D6998C3E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手机管理端：外出拜访也能查看客户资料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6CA8E0-8048-40D2-BF4B-1ADF2A0CA3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5517c33e7744c5"/>
          <a:stretch xmlns:a="http://schemas.openxmlformats.org/drawingml/2006/main"/>
        </p:blipFill>
        <p:spPr>
          <a:xfrm xmlns:a="http://schemas.openxmlformats.org/drawingml/2006/main">
            <a:off x="905386" y="1990725"/>
            <a:ext cx="2856478" cy="6191250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642557-9B99-45CE-92D3-1FDD87F948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222a3747884477"/>
          <a:stretch xmlns:a="http://schemas.openxmlformats.org/drawingml/2006/main"/>
        </p:blipFill>
        <p:spPr>
          <a:xfrm xmlns:a="http://schemas.openxmlformats.org/drawingml/2006/main">
            <a:off x="4382011" y="1990725"/>
            <a:ext cx="2856478" cy="619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D5D77-9020-4993-AEA2-22C80CF9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860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客户是谁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3BDB73-B63D-4072-A9FC-49D263439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5272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茶叶经销、茶馆、企业团购等客户在同一列表查找。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0546AD-A63C-4117-9558-DAA8CF17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57625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政策有依据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E04E86-0902-4C29-8CCF-FB2C03AB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3243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客户类型、地区与经营资料支持现场沟通和后续跟单。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8B687-FC72-46D8-94AF-B85610ADC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429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保持统一记录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C00343-F222-441B-814E-C632C4877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89597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现场获知的信息回到客户档案，PC 与手机读取同一份资料。</a:t>
            </a:r>
          </a:p>
        </p:txBody>
      </p:sp>
    </p:spTree>
    <p:extLst>
      <p:ext uri="{BB962C8B-B14F-4D97-AF65-F5344CB8AC3E}">
        <p14:creationId xmlns:p14="http://schemas.microsoft.com/office/powerpoint/2010/main" val="209380426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C12364-E60C-4DD4-AB82-274816ED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3B5AF5-C07F-408E-B0A4-E4A81997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DC05E5-89F4-487D-905E-99A00D0E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手机客户报价：沟通价格时直接查适用货盘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6118E0-286A-41F9-A698-F1ADAB3DA8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6eead1a57b4932"/>
          <a:stretch xmlns:a="http://schemas.openxmlformats.org/drawingml/2006/main"/>
        </p:blipFill>
        <p:spPr>
          <a:xfrm xmlns:a="http://schemas.openxmlformats.org/drawingml/2006/main">
            <a:off x="9287386" y="1990725"/>
            <a:ext cx="2856478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E4FF4-793C-4B1D-92FB-07622471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按客户查价格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F4FAF-DA2B-4555-9589-5DCCB5D4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5272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进入客户报价单，核对该客户适用的商品与报价。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C43D0F-DC86-4262-B19D-9620F4EB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同款规格不混淆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9CC046-2641-4C9C-8A7A-F2E0485AA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商品照片、编号和包装规格共同确认具体采购对象。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DD79CB-6722-4C21-8561-1DA7BED9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特殊茶礼大单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C04D85-EB53-442B-AEDE-4D4336A1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9597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报价确认后进入订单，协商后的金额由授权人员核准。</a:t>
            </a:r>
          </a:p>
        </p:txBody>
      </p:sp>
    </p:spTree>
    <p:extLst>
      <p:ext uri="{BB962C8B-B14F-4D97-AF65-F5344CB8AC3E}">
        <p14:creationId xmlns:p14="http://schemas.microsoft.com/office/powerpoint/2010/main" val="2470174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6E26C-38BD-43EF-B7ED-1629F844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D1D80-D9E1-4BA4-ABA0-AC9CE7EA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49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777126-DA7D-4907-898B-E5F9C38AA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手机商品详情：实物认货与库存查询结合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1C44EF-6F5D-4A98-9E6C-6FDB4E2576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83d4f1d1e44f1"/>
          <a:stretch xmlns:a="http://schemas.openxmlformats.org/drawingml/2006/main"/>
        </p:blipFill>
        <p:spPr>
          <a:xfrm xmlns:a="http://schemas.openxmlformats.org/drawingml/2006/main">
            <a:off x="905386" y="1990725"/>
            <a:ext cx="2856478" cy="6191250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CB88C0-4CB3-413A-8CE7-5C74144939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04b69243b944fe"/>
          <a:stretch xmlns:a="http://schemas.openxmlformats.org/drawingml/2006/main"/>
        </p:blipFill>
        <p:spPr>
          <a:xfrm xmlns:a="http://schemas.openxmlformats.org/drawingml/2006/main">
            <a:off x="4382011" y="1990725"/>
            <a:ext cx="2856478" cy="619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361E75-3D2E-41A1-9D32-67AC4DD2A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860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认货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4387E9-9A0E-4AE4-8143-8E357877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5272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看主图、规格与编号，确认陈皮白茶的实际包装。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6B0F77-1F7C-42A2-A7F1-1190C85B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57625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查货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A4DE8-3CF6-443E-B50E-06ECFB0A1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3243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同页查询系统库存与可用库存，回应门店补货需求。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52D95B-8484-4658-924D-B3A613A3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429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安排交付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1EDD8D-1630-4BA3-A9FD-BB9400F4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895975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缺货、批量采购与配件补齐需求进入跟单流程。</a:t>
            </a:r>
          </a:p>
        </p:txBody>
      </p:sp>
    </p:spTree>
    <p:extLst>
      <p:ext uri="{BB962C8B-B14F-4D97-AF65-F5344CB8AC3E}">
        <p14:creationId xmlns:p14="http://schemas.microsoft.com/office/powerpoint/2010/main" val="966247286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61513C-9C27-4443-82DD-05CB5254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FAB40-0112-4FF9-A8E4-F1DBCF6C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729FBC-0623-4B36-A15C-47057229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手机客户资金：外出也能跟进客户往来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D7F39E-DF3A-41F4-9D70-8A279D03C3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9754ca10c14990"/>
          <a:stretch xmlns:a="http://schemas.openxmlformats.org/drawingml/2006/main"/>
        </p:blipFill>
        <p:spPr>
          <a:xfrm xmlns:a="http://schemas.openxmlformats.org/drawingml/2006/main">
            <a:off x="9287386" y="1990725"/>
            <a:ext cx="2856478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8157AE-3E40-4BFF-962D-1850B5F4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按客户查看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5D8BF8-F99D-4407-B99D-FF5364ED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5272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从客户资金列表找到经销商、茶馆与团购客户。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2EA1E-7A31-483B-94E3-1C825C13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沟通有口径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E1446-E80A-487E-B49A-71AA0FB51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预存款、退款余额与明细分别查看；</a:t>
            </a:r>
          </a:p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订单金额不等于已回款。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61F748-D4D1-441B-BC9F-7AFD5117F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操作受权限控制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DA70A-8B32-447D-9ADD-9B281A16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95975"/>
            <a:ext cx="676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现场先查记录，收款、审核和余额调整按企业岗位规则执行。</a:t>
            </a:r>
          </a:p>
        </p:txBody>
      </p:sp>
    </p:spTree>
    <p:extLst>
      <p:ext uri="{BB962C8B-B14F-4D97-AF65-F5344CB8AC3E}">
        <p14:creationId xmlns:p14="http://schemas.microsoft.com/office/powerpoint/2010/main" val="1580148945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3DB25F-8094-4C8B-B613-4359A9AC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手机管理端与移动经营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EAE0E6-94D7-4339-80A1-D7BE8928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51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54D163-9BC6-4C87-B19D-715225857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手机管理端在茶业务中的岗位分工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EC259-2515-4DDC-8F3D-5730AD62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客户手机商城用于订货，企业手机管理端用于业务处理。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D09EFB-1B4D-4C41-8948-5E4A31369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526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业务员拜访茶店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6A0A90-B5A3-4A30-8B88-0B8D858AA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1526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客户资料、适用报价与商品库存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4D744-75AF-4346-9520-6446F9E3A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526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门店确认补货后跟进订单和收货安排。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3EAA9D-CDC7-490E-9469-CB5F18BE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623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1F45B2-15B0-45D9-AD1E-D854D3E1D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茶展与团购接单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736DEA-E6BC-400B-B3A3-9F0C0CAC6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5052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查看茶礼商品与订单明细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E1DC74-9D7E-48B4-9741-1EA7154F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5052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数量、价格和交期及时回到统一订单。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02B2F7-9D01-4868-8BE1-DCD324E8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148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49A07F-DB84-42A3-82CF-F5D3FB91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577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仓库现场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4498A6-E498-4DC0-B235-9531CF35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85775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商品认货与仓库应用入口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D9B7FF-74AD-4C94-86CA-E46524DD7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8577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按权限开展扫码、盘点、出入库等作业。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E7BD8C-79AA-4A05-82B3-F1B5E7EC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6742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9F6632-8B1E-40F3-8031-821CDFAC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103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老板与财务外出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400BA9-AA2C-40F2-9CE2-14AF63AA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62103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订单状态、客户往来与待办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882406-F785-44B7-B502-28FFA7723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2103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配置与批量维护仍由 PC 后台完成。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3CE538-1C93-4DD6-9F90-634E03F5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419975"/>
            <a:ext cx="1390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4996293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946140-447E-4F1D-9D14-7B729841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实施路径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BECDD-C570-4022-ABF1-715B07B7B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52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E8916-F3FD-4DF1-8AC3-861CA08A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按业态落地，而不是一次性堆满所有功能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C281F3-638F-4A86-8939-FF80EA88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先跑通“客户能下单、企业能备货、月底能对账”，再逐步深化。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70ECEE-0767-4C65-A9FD-1EC0D03F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1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F12D7-2EF2-4C71-BE27-B416604C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190750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整理茶叶茶具货盘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0459A7-02CF-4B13-95DB-A92009E93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190750"/>
            <a:ext cx="81438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统一分类、编号、规格、单位和实物图片；清楚区分年份、等级与包装。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E4E17D-94A5-4139-9B53-A9810F89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276600"/>
            <a:ext cx="12525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4048C2-B647-475D-AE6C-BA5ACACA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52825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1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D8F58F-8E03-43F9-AD0E-80639E6BD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552825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配置客户与价格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99C266-4F6E-4107-97C2-4D868C5B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52825"/>
            <a:ext cx="81438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建立经销、茶店、茶馆、茶器与团购分组；确定报价、审核和结算规则。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9E3E58-0B2E-4F5F-80B0-68A2C196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638675"/>
            <a:ext cx="12525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833330-06CB-42CE-8758-54139B54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14900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1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C657B3-B090-4A9D-97D7-8A780D6E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914900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上线行业商城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AD37C-8A10-40BE-B8FB-86A72D94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914900"/>
            <a:ext cx="81438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配置分类导航、经营专区与商品详情；验收客户搜索、加购和下单。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5EEE8-8B12-4EF8-A899-5F4763B5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6000750"/>
            <a:ext cx="12525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AB77E6-84A5-49C9-B729-A95E1637F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76975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1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A58A5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733CA8-0559-4597-9050-B6A9B5F6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6276975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接通后台与手机端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EBC31F-3763-4348-86B8-6615C72B4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276975"/>
            <a:ext cx="81438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检验订单核准、库存与采购、客户对账；按岗位培训并做权限确认。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19F425-EEB1-41D3-9BE7-35333BFB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362825"/>
            <a:ext cx="12525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487259788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4C5A2E-BD14-4588-916C-EB0A77EC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1323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验收清单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413590-B68B-4A68-BD08-94ADDBED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257175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53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F9DB56-1664-4B74-A871-1E5B222E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390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上线验收，应围绕真实业务问题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184733-9F6D-4C9A-A4C8-E1B4E7ED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用一笔门店补货、一笔企业茶礼、一笔茶器补配，验证经营闭环。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85652-7AA2-4F9D-BE5F-23FECF62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027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商品是否找得准？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9C7063-644C-4D54-9DF2-C41FFD1D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200275"/>
            <a:ext cx="9048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同名不同茶、不同年份与包装能够区分；图片、规格与实际商品一致。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1BDCC7-BC59-4C3E-B5DD-9571D8007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43225"/>
            <a:ext cx="1385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F38405-7787-4C76-B964-61C6B886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9562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价格与单位是否正确？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88EC84-EB0A-4C5A-8C58-BE27EA1E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095625"/>
            <a:ext cx="9048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客户看到适用价格；盒、罐、袋、饼、套的计价和装箱规则清楚。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6E2EE1-1380-4F1F-A8A0-2158A77AB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38575"/>
            <a:ext cx="1385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6DD6B2-DCEE-48B8-B039-F02E63BC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9097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订单能否顺利流转？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79DCB2-8D30-420E-8DA1-4B84BAFC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990975"/>
            <a:ext cx="9048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从提交、核准到备货各环节职责明确；异常订单有处理入口。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71F2B4-2169-4162-9A86-4DF358B7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33925"/>
            <a:ext cx="1385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937673-2CDD-4772-A432-086B3263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8632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库存和采购口径是否一致？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CE5D4D-94A7-4C07-9F26-8A8E3B53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4886325"/>
            <a:ext cx="9048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库存基数正确；订单占用、在途与采购参考按实际规则核对。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102EF3-4C06-4187-B5CA-2C1A77C9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29275"/>
            <a:ext cx="1385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6D7891-C10D-4486-9082-F333BEF5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8167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客户对账是否有依据？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80AE22-FE24-48D7-AAFB-90F3EFFF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781675"/>
            <a:ext cx="9048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往来单据、收付款与余额能核对；避免把草稿订单当作应收。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4064F3-2CC5-4F3D-AF1A-161143CB3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24625"/>
            <a:ext cx="1385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34CA7D-CE8E-4D03-B1B9-B8F4C17BE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67702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53E32"/>
                </a:solidFill>
                <a:latin typeface="Microsoft YaHei"/>
                <a:ea typeface="Microsoft YaHei"/>
                <a:cs typeface="Microsoft YaHei"/>
              </a:rPr>
              <a:t>手机端是否可用？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1CEAAE-4780-4C8F-9CEE-BADD548B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6677025"/>
            <a:ext cx="9048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67166"/>
                </a:solidFill>
                <a:latin typeface="Microsoft YaHei"/>
                <a:ea typeface="Microsoft YaHei"/>
                <a:cs typeface="Microsoft YaHei"/>
              </a:rPr>
              <a:t>客户商城与手机管理端分角色验收；菜单、权限和真实数据均符合预期。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ADA73E-1D59-4DF8-8F1E-EA7844FA2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419975"/>
            <a:ext cx="1385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7C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771499234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253E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4D461-0FA8-494F-A83A-11B0253F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865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F4F1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4F1E9"/>
                </a:solidFill>
                <a:latin typeface="Microsoft YaHei"/>
                <a:ea typeface="Microsoft YaHei"/>
                <a:cs typeface="Microsoft YaHei"/>
              </a:rPr>
              <a:t>云上订货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5D75A7-9F4E-4F0F-B58A-65042F5B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24075"/>
            <a:ext cx="13096875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4575" b="1">
                <a:solidFill>
                  <a:srgbClr val="F4F1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75" b="1">
                <a:solidFill>
                  <a:srgbClr val="F4F1E9"/>
                </a:solidFill>
                <a:latin typeface="Microsoft YaHei"/>
                <a:ea typeface="Microsoft YaHei"/>
                <a:cs typeface="Microsoft YaHei"/>
              </a:rPr>
              <a:t>让茶生意的每一次订货</a:t>
            </a:r>
          </a:p>
          <a:p xmlns:a="http://schemas.openxmlformats.org/drawingml/2006/main">
            <a:pPr>
              <a:buNone/>
              <a:defRPr sz="4575" b="1">
                <a:solidFill>
                  <a:srgbClr val="F4F1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75" b="1">
                <a:solidFill>
                  <a:srgbClr val="F4F1E9"/>
                </a:solidFill>
                <a:latin typeface="Microsoft YaHei"/>
                <a:ea typeface="Microsoft YaHei"/>
                <a:cs typeface="Microsoft YaHei"/>
              </a:rPr>
              <a:t>更清楚，更顺畅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D5ADF-E41E-4D6F-8F3A-F0559E1E8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429125"/>
            <a:ext cx="7905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8A5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6F3F7-C139-4F8D-B24A-48FC97A74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14925"/>
            <a:ext cx="13144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2325" b="0">
                <a:solidFill>
                  <a:srgbClr val="D8DE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D8DECE"/>
                </a:solidFill>
                <a:latin typeface="Microsoft YaHei"/>
                <a:ea typeface="Microsoft YaHei"/>
                <a:cs typeface="Microsoft YaHei"/>
              </a:rPr>
              <a:t>货盘清楚　 /　 客户有序　 /　 订单可追　 /　 账款有据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C804FA-9392-48B0-8EEC-6553417B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029450"/>
            <a:ext cx="1304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3CFB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3CFBB"/>
                </a:solidFill>
                <a:latin typeface="Microsoft YaHei"/>
                <a:ea typeface="Microsoft YaHei"/>
                <a:cs typeface="Microsoft YaHei"/>
              </a:rPr>
              <a:t>茶叶 · 陈皮 · 小青柑 · 茶器 · 茶席配套 · 企业茶礼</a:t>
            </a:r>
          </a:p>
        </p:txBody>
      </p:sp>
    </p:spTree>
    <p:extLst>
      <p:ext uri="{BB962C8B-B14F-4D97-AF65-F5344CB8AC3E}">
        <p14:creationId xmlns:p14="http://schemas.microsoft.com/office/powerpoint/2010/main" val="9009066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2026-10-12T08:24:57.5300000Z</dcterms:created>
  <dcterms:modified xsi:type="dcterms:W3CDTF">2026-10-12T08:24:57.5300000Z</dcterms:modified>
</coreProperties>
</file>